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8" r:id="rId2"/>
  </p:sldMasterIdLst>
  <p:sldIdLst>
    <p:sldId id="256" r:id="rId3"/>
    <p:sldId id="267" r:id="rId4"/>
    <p:sldId id="268" r:id="rId5"/>
    <p:sldId id="650" r:id="rId6"/>
    <p:sldId id="647" r:id="rId7"/>
    <p:sldId id="648" r:id="rId8"/>
    <p:sldId id="643" r:id="rId9"/>
    <p:sldId id="644" r:id="rId10"/>
    <p:sldId id="646" r:id="rId11"/>
    <p:sldId id="269" r:id="rId12"/>
    <p:sldId id="270" r:id="rId13"/>
    <p:sldId id="640" r:id="rId14"/>
    <p:sldId id="651" r:id="rId15"/>
    <p:sldId id="642" r:id="rId16"/>
    <p:sldId id="624"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00"/>
    <a:srgbClr val="FB9997"/>
    <a:srgbClr val="000000"/>
    <a:srgbClr val="66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91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09ED1D4-8CCF-4D0D-BE14-0A8E39E7DD37}" type="slidenum">
              <a:rPr lang="en-US" altLang="zh-CN"/>
              <a:pPr>
                <a:defRPr/>
              </a:pPr>
              <a:t>‹#›</a:t>
            </a:fld>
            <a:endParaRPr lang="en-US" altLang="zh-CN"/>
          </a:p>
        </p:txBody>
      </p:sp>
    </p:spTree>
    <p:extLst>
      <p:ext uri="{BB962C8B-B14F-4D97-AF65-F5344CB8AC3E}">
        <p14:creationId xmlns:p14="http://schemas.microsoft.com/office/powerpoint/2010/main" val="31633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AF7BF3A-8233-4AD9-B29A-B9D718F1393B}" type="slidenum">
              <a:rPr lang="en-US" altLang="zh-CN"/>
              <a:pPr>
                <a:defRPr/>
              </a:pPr>
              <a:t>‹#›</a:t>
            </a:fld>
            <a:endParaRPr lang="en-US" altLang="zh-CN"/>
          </a:p>
        </p:txBody>
      </p:sp>
    </p:spTree>
    <p:extLst>
      <p:ext uri="{BB962C8B-B14F-4D97-AF65-F5344CB8AC3E}">
        <p14:creationId xmlns:p14="http://schemas.microsoft.com/office/powerpoint/2010/main" val="424321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DD44AB6-4DDA-4532-93A4-4DAF5ED97C5C}" type="slidenum">
              <a:rPr lang="en-US" altLang="zh-CN"/>
              <a:pPr>
                <a:defRPr/>
              </a:pPr>
              <a:t>‹#›</a:t>
            </a:fld>
            <a:endParaRPr lang="en-US" altLang="zh-CN"/>
          </a:p>
        </p:txBody>
      </p:sp>
    </p:spTree>
    <p:extLst>
      <p:ext uri="{BB962C8B-B14F-4D97-AF65-F5344CB8AC3E}">
        <p14:creationId xmlns:p14="http://schemas.microsoft.com/office/powerpoint/2010/main" val="397245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zh-CN" altLang="en-US">
                <a:latin typeface="Arial" pitchFamily="34" charset="0"/>
              </a:endParaRPr>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5"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zh-CN" altLang="en-US">
                <a:latin typeface="Arial" pitchFamily="34" charset="0"/>
              </a:endParaRPr>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zh-CN" altLang="en-US">
                <a:latin typeface="Arial" pitchFamily="34" charset="0"/>
              </a:endParaRPr>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zh-CN" altLang="en-US">
                <a:latin typeface="Arial" pitchFamily="34" charset="0"/>
              </a:endParaRPr>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zh-CN" altLang="en-US">
                <a:latin typeface="Arial" pitchFamily="34" charset="0"/>
              </a:endParaRPr>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33173" name="Rectangle 21"/>
          <p:cNvSpPr>
            <a:spLocks noGrp="1" noChangeArrowheads="1"/>
          </p:cNvSpPr>
          <p:nvPr>
            <p:ph type="ctrTitle" sz="quarter"/>
          </p:nvPr>
        </p:nvSpPr>
        <p:spPr>
          <a:xfrm>
            <a:off x="685800" y="1828800"/>
            <a:ext cx="7772400" cy="1736725"/>
          </a:xfrm>
        </p:spPr>
        <p:txBody>
          <a:bodyPr/>
          <a:lstStyle>
            <a:lvl1pPr>
              <a:defRPr/>
            </a:lvl1pPr>
          </a:lstStyle>
          <a:p>
            <a:r>
              <a:rPr lang="zh-CN" altLang="en-US"/>
              <a:t>单击此处编辑母版标题样式</a:t>
            </a:r>
          </a:p>
        </p:txBody>
      </p:sp>
      <p:sp>
        <p:nvSpPr>
          <p:cNvPr id="433174"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23" name="Rectangle 23"/>
          <p:cNvSpPr>
            <a:spLocks noGrp="1" noChangeArrowheads="1"/>
          </p:cNvSpPr>
          <p:nvPr>
            <p:ph type="dt" sz="quarter" idx="10"/>
          </p:nvPr>
        </p:nvSpPr>
        <p:spPr/>
        <p:txBody>
          <a:bodyPr/>
          <a:lstStyle>
            <a:lvl1pPr>
              <a:defRPr/>
            </a:lvl1pPr>
          </a:lstStyle>
          <a:p>
            <a:pPr>
              <a:defRPr/>
            </a:pPr>
            <a:endParaRPr lang="en-US" altLang="zh-CN"/>
          </a:p>
        </p:txBody>
      </p:sp>
      <p:sp>
        <p:nvSpPr>
          <p:cNvPr id="24" name="Rectangle 24"/>
          <p:cNvSpPr>
            <a:spLocks noGrp="1" noChangeArrowheads="1"/>
          </p:cNvSpPr>
          <p:nvPr>
            <p:ph type="ftr" sz="quarter" idx="11"/>
          </p:nvPr>
        </p:nvSpPr>
        <p:spPr/>
        <p:txBody>
          <a:bodyPr/>
          <a:lstStyle>
            <a:lvl1pPr>
              <a:defRPr/>
            </a:lvl1pPr>
          </a:lstStyle>
          <a:p>
            <a:pPr>
              <a:defRPr/>
            </a:pPr>
            <a:endParaRPr lang="en-US" altLang="zh-CN"/>
          </a:p>
        </p:txBody>
      </p:sp>
      <p:sp>
        <p:nvSpPr>
          <p:cNvPr id="25" name="Rectangle 25"/>
          <p:cNvSpPr>
            <a:spLocks noGrp="1" noChangeArrowheads="1"/>
          </p:cNvSpPr>
          <p:nvPr>
            <p:ph type="sldNum" sz="quarter" idx="12"/>
          </p:nvPr>
        </p:nvSpPr>
        <p:spPr/>
        <p:txBody>
          <a:bodyPr/>
          <a:lstStyle>
            <a:lvl1pPr>
              <a:defRPr/>
            </a:lvl1pPr>
          </a:lstStyle>
          <a:p>
            <a:pPr>
              <a:defRPr/>
            </a:pPr>
            <a:fld id="{1581420E-0037-4E1A-BFE9-74D2579E92C0}" type="slidenum">
              <a:rPr lang="en-US" altLang="zh-CN"/>
              <a:pPr>
                <a:defRPr/>
              </a:pPr>
              <a:t>‹#›</a:t>
            </a:fld>
            <a:endParaRPr lang="en-US" altLang="zh-CN"/>
          </a:p>
        </p:txBody>
      </p:sp>
    </p:spTree>
    <p:extLst>
      <p:ext uri="{BB962C8B-B14F-4D97-AF65-F5344CB8AC3E}">
        <p14:creationId xmlns:p14="http://schemas.microsoft.com/office/powerpoint/2010/main" val="1094418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
          <p:cNvSpPr>
            <a:spLocks noGrp="1" noChangeArrowheads="1"/>
          </p:cNvSpPr>
          <p:nvPr>
            <p:ph type="sldNum" sz="quarter" idx="12"/>
          </p:nvPr>
        </p:nvSpPr>
        <p:spPr>
          <a:ln/>
        </p:spPr>
        <p:txBody>
          <a:bodyPr/>
          <a:lstStyle>
            <a:lvl1pPr>
              <a:defRPr/>
            </a:lvl1pPr>
          </a:lstStyle>
          <a:p>
            <a:pPr>
              <a:defRPr/>
            </a:pPr>
            <a:fld id="{29A000CF-876E-472B-B0C2-30CDAAD4BA01}" type="slidenum">
              <a:rPr lang="en-US" altLang="zh-CN"/>
              <a:pPr>
                <a:defRPr/>
              </a:pPr>
              <a:t>‹#›</a:t>
            </a:fld>
            <a:endParaRPr lang="en-US" altLang="zh-CN"/>
          </a:p>
        </p:txBody>
      </p:sp>
    </p:spTree>
    <p:extLst>
      <p:ext uri="{BB962C8B-B14F-4D97-AF65-F5344CB8AC3E}">
        <p14:creationId xmlns:p14="http://schemas.microsoft.com/office/powerpoint/2010/main" val="2439930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
          <p:cNvSpPr>
            <a:spLocks noGrp="1" noChangeArrowheads="1"/>
          </p:cNvSpPr>
          <p:nvPr>
            <p:ph type="sldNum" sz="quarter" idx="12"/>
          </p:nvPr>
        </p:nvSpPr>
        <p:spPr>
          <a:ln/>
        </p:spPr>
        <p:txBody>
          <a:bodyPr/>
          <a:lstStyle>
            <a:lvl1pPr>
              <a:defRPr/>
            </a:lvl1pPr>
          </a:lstStyle>
          <a:p>
            <a:pPr>
              <a:defRPr/>
            </a:pPr>
            <a:fld id="{D7A5DB6B-4F73-4AE5-BA9E-8F8696485B45}" type="slidenum">
              <a:rPr lang="en-US" altLang="zh-CN"/>
              <a:pPr>
                <a:defRPr/>
              </a:pPr>
              <a:t>‹#›</a:t>
            </a:fld>
            <a:endParaRPr lang="en-US" altLang="zh-CN"/>
          </a:p>
        </p:txBody>
      </p:sp>
    </p:spTree>
    <p:extLst>
      <p:ext uri="{BB962C8B-B14F-4D97-AF65-F5344CB8AC3E}">
        <p14:creationId xmlns:p14="http://schemas.microsoft.com/office/powerpoint/2010/main" val="566793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
          <p:cNvSpPr>
            <a:spLocks noGrp="1" noChangeArrowheads="1"/>
          </p:cNvSpPr>
          <p:nvPr>
            <p:ph type="sldNum" sz="quarter" idx="12"/>
          </p:nvPr>
        </p:nvSpPr>
        <p:spPr>
          <a:ln/>
        </p:spPr>
        <p:txBody>
          <a:bodyPr/>
          <a:lstStyle>
            <a:lvl1pPr>
              <a:defRPr/>
            </a:lvl1pPr>
          </a:lstStyle>
          <a:p>
            <a:pPr>
              <a:defRPr/>
            </a:pPr>
            <a:fld id="{14E4F0FE-FC21-49AA-B995-1514C9B98D88}" type="slidenum">
              <a:rPr lang="en-US" altLang="zh-CN"/>
              <a:pPr>
                <a:defRPr/>
              </a:pPr>
              <a:t>‹#›</a:t>
            </a:fld>
            <a:endParaRPr lang="en-US" altLang="zh-CN"/>
          </a:p>
        </p:txBody>
      </p:sp>
    </p:spTree>
    <p:extLst>
      <p:ext uri="{BB962C8B-B14F-4D97-AF65-F5344CB8AC3E}">
        <p14:creationId xmlns:p14="http://schemas.microsoft.com/office/powerpoint/2010/main" val="1872147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25"/>
          <p:cNvSpPr>
            <a:spLocks noGrp="1" noChangeArrowheads="1"/>
          </p:cNvSpPr>
          <p:nvPr>
            <p:ph type="sldNum" sz="quarter" idx="12"/>
          </p:nvPr>
        </p:nvSpPr>
        <p:spPr>
          <a:ln/>
        </p:spPr>
        <p:txBody>
          <a:bodyPr/>
          <a:lstStyle>
            <a:lvl1pPr>
              <a:defRPr/>
            </a:lvl1pPr>
          </a:lstStyle>
          <a:p>
            <a:pPr>
              <a:defRPr/>
            </a:pPr>
            <a:fld id="{FE6B6AF7-6482-486D-91EA-049AE59CE68F}" type="slidenum">
              <a:rPr lang="en-US" altLang="zh-CN"/>
              <a:pPr>
                <a:defRPr/>
              </a:pPr>
              <a:t>‹#›</a:t>
            </a:fld>
            <a:endParaRPr lang="en-US" altLang="zh-CN"/>
          </a:p>
        </p:txBody>
      </p:sp>
    </p:spTree>
    <p:extLst>
      <p:ext uri="{BB962C8B-B14F-4D97-AF65-F5344CB8AC3E}">
        <p14:creationId xmlns:p14="http://schemas.microsoft.com/office/powerpoint/2010/main" val="254643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25"/>
          <p:cNvSpPr>
            <a:spLocks noGrp="1" noChangeArrowheads="1"/>
          </p:cNvSpPr>
          <p:nvPr>
            <p:ph type="sldNum" sz="quarter" idx="12"/>
          </p:nvPr>
        </p:nvSpPr>
        <p:spPr>
          <a:ln/>
        </p:spPr>
        <p:txBody>
          <a:bodyPr/>
          <a:lstStyle>
            <a:lvl1pPr>
              <a:defRPr/>
            </a:lvl1pPr>
          </a:lstStyle>
          <a:p>
            <a:pPr>
              <a:defRPr/>
            </a:pPr>
            <a:fld id="{B18609DB-F7BB-42E9-987E-CCFECF3DFD12}" type="slidenum">
              <a:rPr lang="en-US" altLang="zh-CN"/>
              <a:pPr>
                <a:defRPr/>
              </a:pPr>
              <a:t>‹#›</a:t>
            </a:fld>
            <a:endParaRPr lang="en-US" altLang="zh-CN"/>
          </a:p>
        </p:txBody>
      </p:sp>
    </p:spTree>
    <p:extLst>
      <p:ext uri="{BB962C8B-B14F-4D97-AF65-F5344CB8AC3E}">
        <p14:creationId xmlns:p14="http://schemas.microsoft.com/office/powerpoint/2010/main" val="3120070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25"/>
          <p:cNvSpPr>
            <a:spLocks noGrp="1" noChangeArrowheads="1"/>
          </p:cNvSpPr>
          <p:nvPr>
            <p:ph type="sldNum" sz="quarter" idx="12"/>
          </p:nvPr>
        </p:nvSpPr>
        <p:spPr>
          <a:ln/>
        </p:spPr>
        <p:txBody>
          <a:bodyPr/>
          <a:lstStyle>
            <a:lvl1pPr>
              <a:defRPr/>
            </a:lvl1pPr>
          </a:lstStyle>
          <a:p>
            <a:pPr>
              <a:defRPr/>
            </a:pPr>
            <a:fld id="{CB99D458-5224-448B-BD05-210FDB481982}" type="slidenum">
              <a:rPr lang="en-US" altLang="zh-CN"/>
              <a:pPr>
                <a:defRPr/>
              </a:pPr>
              <a:t>‹#›</a:t>
            </a:fld>
            <a:endParaRPr lang="en-US" altLang="zh-CN"/>
          </a:p>
        </p:txBody>
      </p:sp>
    </p:spTree>
    <p:extLst>
      <p:ext uri="{BB962C8B-B14F-4D97-AF65-F5344CB8AC3E}">
        <p14:creationId xmlns:p14="http://schemas.microsoft.com/office/powerpoint/2010/main" val="623431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
          <p:cNvSpPr>
            <a:spLocks noGrp="1" noChangeArrowheads="1"/>
          </p:cNvSpPr>
          <p:nvPr>
            <p:ph type="sldNum" sz="quarter" idx="12"/>
          </p:nvPr>
        </p:nvSpPr>
        <p:spPr>
          <a:ln/>
        </p:spPr>
        <p:txBody>
          <a:bodyPr/>
          <a:lstStyle>
            <a:lvl1pPr>
              <a:defRPr/>
            </a:lvl1pPr>
          </a:lstStyle>
          <a:p>
            <a:pPr>
              <a:defRPr/>
            </a:pPr>
            <a:fld id="{0BC312D3-8884-4BE8-85F6-309C0E46C78F}" type="slidenum">
              <a:rPr lang="en-US" altLang="zh-CN"/>
              <a:pPr>
                <a:defRPr/>
              </a:pPr>
              <a:t>‹#›</a:t>
            </a:fld>
            <a:endParaRPr lang="en-US" altLang="zh-CN"/>
          </a:p>
        </p:txBody>
      </p:sp>
    </p:spTree>
    <p:extLst>
      <p:ext uri="{BB962C8B-B14F-4D97-AF65-F5344CB8AC3E}">
        <p14:creationId xmlns:p14="http://schemas.microsoft.com/office/powerpoint/2010/main" val="2528799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61D56E0-85BE-4CCA-99E8-53C5AE7A7EBF}" type="slidenum">
              <a:rPr lang="en-US" altLang="zh-CN"/>
              <a:pPr>
                <a:defRPr/>
              </a:pPr>
              <a:t>‹#›</a:t>
            </a:fld>
            <a:endParaRPr lang="en-US" altLang="zh-CN"/>
          </a:p>
        </p:txBody>
      </p:sp>
    </p:spTree>
    <p:extLst>
      <p:ext uri="{BB962C8B-B14F-4D97-AF65-F5344CB8AC3E}">
        <p14:creationId xmlns:p14="http://schemas.microsoft.com/office/powerpoint/2010/main" val="1704158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
          <p:cNvSpPr>
            <a:spLocks noGrp="1" noChangeArrowheads="1"/>
          </p:cNvSpPr>
          <p:nvPr>
            <p:ph type="sldNum" sz="quarter" idx="12"/>
          </p:nvPr>
        </p:nvSpPr>
        <p:spPr>
          <a:ln/>
        </p:spPr>
        <p:txBody>
          <a:bodyPr/>
          <a:lstStyle>
            <a:lvl1pPr>
              <a:defRPr/>
            </a:lvl1pPr>
          </a:lstStyle>
          <a:p>
            <a:pPr>
              <a:defRPr/>
            </a:pPr>
            <a:fld id="{4F9C6918-A2F6-42A4-8408-FFA7A6720B93}" type="slidenum">
              <a:rPr lang="en-US" altLang="zh-CN"/>
              <a:pPr>
                <a:defRPr/>
              </a:pPr>
              <a:t>‹#›</a:t>
            </a:fld>
            <a:endParaRPr lang="en-US" altLang="zh-CN"/>
          </a:p>
        </p:txBody>
      </p:sp>
    </p:spTree>
    <p:extLst>
      <p:ext uri="{BB962C8B-B14F-4D97-AF65-F5344CB8AC3E}">
        <p14:creationId xmlns:p14="http://schemas.microsoft.com/office/powerpoint/2010/main" val="991238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
          <p:cNvSpPr>
            <a:spLocks noGrp="1" noChangeArrowheads="1"/>
          </p:cNvSpPr>
          <p:nvPr>
            <p:ph type="sldNum" sz="quarter" idx="12"/>
          </p:nvPr>
        </p:nvSpPr>
        <p:spPr>
          <a:ln/>
        </p:spPr>
        <p:txBody>
          <a:bodyPr/>
          <a:lstStyle>
            <a:lvl1pPr>
              <a:defRPr/>
            </a:lvl1pPr>
          </a:lstStyle>
          <a:p>
            <a:pPr>
              <a:defRPr/>
            </a:pPr>
            <a:fld id="{6411DAB2-BFAD-420B-9F10-FCE797E4CC97}" type="slidenum">
              <a:rPr lang="en-US" altLang="zh-CN"/>
              <a:pPr>
                <a:defRPr/>
              </a:pPr>
              <a:t>‹#›</a:t>
            </a:fld>
            <a:endParaRPr lang="en-US" altLang="zh-CN"/>
          </a:p>
        </p:txBody>
      </p:sp>
    </p:spTree>
    <p:extLst>
      <p:ext uri="{BB962C8B-B14F-4D97-AF65-F5344CB8AC3E}">
        <p14:creationId xmlns:p14="http://schemas.microsoft.com/office/powerpoint/2010/main" val="4163021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25"/>
          <p:cNvSpPr>
            <a:spLocks noGrp="1" noChangeArrowheads="1"/>
          </p:cNvSpPr>
          <p:nvPr>
            <p:ph type="sldNum" sz="quarter" idx="12"/>
          </p:nvPr>
        </p:nvSpPr>
        <p:spPr>
          <a:ln/>
        </p:spPr>
        <p:txBody>
          <a:bodyPr/>
          <a:lstStyle>
            <a:lvl1pPr>
              <a:defRPr/>
            </a:lvl1pPr>
          </a:lstStyle>
          <a:p>
            <a:pPr>
              <a:defRPr/>
            </a:pPr>
            <a:fld id="{79FE13DE-8254-49AE-9C25-04BE99D899DC}" type="slidenum">
              <a:rPr lang="en-US" altLang="zh-CN"/>
              <a:pPr>
                <a:defRPr/>
              </a:pPr>
              <a:t>‹#›</a:t>
            </a:fld>
            <a:endParaRPr lang="en-US" altLang="zh-CN"/>
          </a:p>
        </p:txBody>
      </p:sp>
    </p:spTree>
    <p:extLst>
      <p:ext uri="{BB962C8B-B14F-4D97-AF65-F5344CB8AC3E}">
        <p14:creationId xmlns:p14="http://schemas.microsoft.com/office/powerpoint/2010/main" val="2064534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标题，文本与图表">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30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图表占位符 3"/>
          <p:cNvSpPr>
            <a:spLocks noGrp="1"/>
          </p:cNvSpPr>
          <p:nvPr>
            <p:ph type="chart" sz="half" idx="2"/>
          </p:nvPr>
        </p:nvSpPr>
        <p:spPr>
          <a:xfrm>
            <a:off x="4648200" y="1600200"/>
            <a:ext cx="4038600" cy="4530725"/>
          </a:xfrm>
        </p:spPr>
        <p:txBody>
          <a:bodyPr/>
          <a:lstStyle/>
          <a:p>
            <a:pPr lvl="0"/>
            <a:endParaRPr lang="zh-CN" altLang="en-US" noProof="0" smtClean="0"/>
          </a:p>
        </p:txBody>
      </p:sp>
      <p:sp>
        <p:nvSpPr>
          <p:cNvPr id="5" name="Rectangle 23"/>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24"/>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25"/>
          <p:cNvSpPr>
            <a:spLocks noGrp="1" noChangeArrowheads="1"/>
          </p:cNvSpPr>
          <p:nvPr>
            <p:ph type="sldNum" sz="quarter" idx="12"/>
          </p:nvPr>
        </p:nvSpPr>
        <p:spPr>
          <a:ln/>
        </p:spPr>
        <p:txBody>
          <a:bodyPr/>
          <a:lstStyle>
            <a:lvl1pPr>
              <a:defRPr/>
            </a:lvl1pPr>
          </a:lstStyle>
          <a:p>
            <a:pPr>
              <a:defRPr/>
            </a:pPr>
            <a:fld id="{8746D364-8FC8-46B7-8779-F5321FC72681}" type="slidenum">
              <a:rPr lang="en-US" altLang="zh-CN"/>
              <a:pPr>
                <a:defRPr/>
              </a:pPr>
              <a:t>‹#›</a:t>
            </a:fld>
            <a:endParaRPr lang="en-US" altLang="zh-CN"/>
          </a:p>
        </p:txBody>
      </p:sp>
    </p:spTree>
    <p:extLst>
      <p:ext uri="{BB962C8B-B14F-4D97-AF65-F5344CB8AC3E}">
        <p14:creationId xmlns:p14="http://schemas.microsoft.com/office/powerpoint/2010/main" val="373772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FEDEFC2-40CB-49BF-95A0-481DDD7D6B13}" type="slidenum">
              <a:rPr lang="en-US" altLang="zh-CN"/>
              <a:pPr>
                <a:defRPr/>
              </a:pPr>
              <a:t>‹#›</a:t>
            </a:fld>
            <a:endParaRPr lang="en-US" altLang="zh-CN"/>
          </a:p>
        </p:txBody>
      </p:sp>
    </p:spTree>
    <p:extLst>
      <p:ext uri="{BB962C8B-B14F-4D97-AF65-F5344CB8AC3E}">
        <p14:creationId xmlns:p14="http://schemas.microsoft.com/office/powerpoint/2010/main" val="48564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785C18B-56B6-41CC-9CAB-6881694AEE9C}" type="slidenum">
              <a:rPr lang="en-US" altLang="zh-CN"/>
              <a:pPr>
                <a:defRPr/>
              </a:pPr>
              <a:t>‹#›</a:t>
            </a:fld>
            <a:endParaRPr lang="en-US" altLang="zh-CN"/>
          </a:p>
        </p:txBody>
      </p:sp>
    </p:spTree>
    <p:extLst>
      <p:ext uri="{BB962C8B-B14F-4D97-AF65-F5344CB8AC3E}">
        <p14:creationId xmlns:p14="http://schemas.microsoft.com/office/powerpoint/2010/main" val="1638688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CE4393C6-DD2A-45FB-ADA9-D1B96F1A6216}" type="slidenum">
              <a:rPr lang="en-US" altLang="zh-CN"/>
              <a:pPr>
                <a:defRPr/>
              </a:pPr>
              <a:t>‹#›</a:t>
            </a:fld>
            <a:endParaRPr lang="en-US" altLang="zh-CN"/>
          </a:p>
        </p:txBody>
      </p:sp>
    </p:spTree>
    <p:extLst>
      <p:ext uri="{BB962C8B-B14F-4D97-AF65-F5344CB8AC3E}">
        <p14:creationId xmlns:p14="http://schemas.microsoft.com/office/powerpoint/2010/main" val="185427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D110B701-1D28-4C7D-A977-2D7E1CC3EFA5}" type="slidenum">
              <a:rPr lang="en-US" altLang="zh-CN"/>
              <a:pPr>
                <a:defRPr/>
              </a:pPr>
              <a:t>‹#›</a:t>
            </a:fld>
            <a:endParaRPr lang="en-US" altLang="zh-CN"/>
          </a:p>
        </p:txBody>
      </p:sp>
    </p:spTree>
    <p:extLst>
      <p:ext uri="{BB962C8B-B14F-4D97-AF65-F5344CB8AC3E}">
        <p14:creationId xmlns:p14="http://schemas.microsoft.com/office/powerpoint/2010/main" val="3627669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5295F4E2-4558-467C-9161-45BA178A4065}" type="slidenum">
              <a:rPr lang="en-US" altLang="zh-CN"/>
              <a:pPr>
                <a:defRPr/>
              </a:pPr>
              <a:t>‹#›</a:t>
            </a:fld>
            <a:endParaRPr lang="en-US" altLang="zh-CN"/>
          </a:p>
        </p:txBody>
      </p:sp>
    </p:spTree>
    <p:extLst>
      <p:ext uri="{BB962C8B-B14F-4D97-AF65-F5344CB8AC3E}">
        <p14:creationId xmlns:p14="http://schemas.microsoft.com/office/powerpoint/2010/main" val="3715489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9CEEE55-6B78-4051-AC18-7459658993CA}" type="slidenum">
              <a:rPr lang="en-US" altLang="zh-CN"/>
              <a:pPr>
                <a:defRPr/>
              </a:pPr>
              <a:t>‹#›</a:t>
            </a:fld>
            <a:endParaRPr lang="en-US" altLang="zh-CN"/>
          </a:p>
        </p:txBody>
      </p:sp>
    </p:spTree>
    <p:extLst>
      <p:ext uri="{BB962C8B-B14F-4D97-AF65-F5344CB8AC3E}">
        <p14:creationId xmlns:p14="http://schemas.microsoft.com/office/powerpoint/2010/main" val="244787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84A919F-9E97-4064-B1A8-ACD79715A9F2}" type="slidenum">
              <a:rPr lang="en-US" altLang="zh-CN"/>
              <a:pPr>
                <a:defRPr/>
              </a:pPr>
              <a:t>‹#›</a:t>
            </a:fld>
            <a:endParaRPr lang="en-US" altLang="zh-CN"/>
          </a:p>
        </p:txBody>
      </p:sp>
    </p:spTree>
    <p:extLst>
      <p:ext uri="{BB962C8B-B14F-4D97-AF65-F5344CB8AC3E}">
        <p14:creationId xmlns:p14="http://schemas.microsoft.com/office/powerpoint/2010/main" val="78616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27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zh-CN"/>
          </a:p>
        </p:txBody>
      </p:sp>
      <p:sp>
        <p:nvSpPr>
          <p:cNvPr id="427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zh-CN"/>
          </a:p>
        </p:txBody>
      </p:sp>
      <p:sp>
        <p:nvSpPr>
          <p:cNvPr id="427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61CD8801-BD76-4089-AB05-6187D53AC9A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934200"/>
            <a:chOff x="0" y="0"/>
            <a:chExt cx="5760" cy="4368"/>
          </a:xfrm>
        </p:grpSpPr>
        <p:sp>
          <p:nvSpPr>
            <p:cNvPr id="43213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zh-CN" altLang="en-US">
                <a:latin typeface="Arial" pitchFamily="34" charset="0"/>
              </a:endParaRPr>
            </a:p>
          </p:txBody>
        </p:sp>
        <p:sp>
          <p:nvSpPr>
            <p:cNvPr id="2057"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8"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9"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0"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1"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3"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4"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5" name="Rectangle 12"/>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066" name="Rectangle 13"/>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43214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zh-CN" altLang="en-US">
                <a:latin typeface="Arial" pitchFamily="34" charset="0"/>
              </a:endParaRPr>
            </a:p>
          </p:txBody>
        </p:sp>
        <p:sp>
          <p:nvSpPr>
            <p:cNvPr id="43214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zh-CN" altLang="en-US">
                <a:latin typeface="Arial" pitchFamily="34" charset="0"/>
              </a:endParaRPr>
            </a:p>
          </p:txBody>
        </p:sp>
        <p:sp>
          <p:nvSpPr>
            <p:cNvPr id="43214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zh-CN" altLang="en-US">
                <a:latin typeface="Arial" pitchFamily="34" charset="0"/>
              </a:endParaRPr>
            </a:p>
          </p:txBody>
        </p:sp>
        <p:sp>
          <p:nvSpPr>
            <p:cNvPr id="2070"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1"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214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zh-CN" altLang="en-US">
                <a:latin typeface="Arial" pitchFamily="34" charset="0"/>
              </a:endParaRPr>
            </a:p>
          </p:txBody>
        </p:sp>
        <p:sp>
          <p:nvSpPr>
            <p:cNvPr id="2073"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432149"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432150"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32151"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en-US" altLang="zh-CN"/>
          </a:p>
        </p:txBody>
      </p:sp>
      <p:sp>
        <p:nvSpPr>
          <p:cNvPr id="432152"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en-US" altLang="zh-CN"/>
          </a:p>
        </p:txBody>
      </p:sp>
      <p:sp>
        <p:nvSpPr>
          <p:cNvPr id="432153"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F13328A2-2439-494B-AE58-5E1EB827E95B}" type="slidenum">
              <a:rPr lang="en-US" altLang="zh-CN"/>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729"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ebook99.com/down/book_gd/jing/gyz.rar" TargetMode="External"/><Relationship Id="rId13" Type="http://schemas.openxmlformats.org/officeDocument/2006/relationships/hyperlink" Target="http://www.ebook99.com/down/book_gd/jing/ly.rar" TargetMode="External"/><Relationship Id="rId3" Type="http://schemas.openxmlformats.org/officeDocument/2006/relationships/hyperlink" Target="http://www.ebook99.com/down/book_gd/jing/sj.rar" TargetMode="External"/><Relationship Id="rId7" Type="http://schemas.openxmlformats.org/officeDocument/2006/relationships/hyperlink" Target="http://www.ebook99.com/down/book_gd/jing/zsz.rar" TargetMode="External"/><Relationship Id="rId12" Type="http://schemas.openxmlformats.org/officeDocument/2006/relationships/hyperlink" Target="http://www.ebook99.com/down/book_gd/jing/xj.rar" TargetMode="External"/><Relationship Id="rId2" Type="http://schemas.openxmlformats.org/officeDocument/2006/relationships/hyperlink" Target="http://www.ebook99.com/down/book_gd/jing/yi.rar" TargetMode="External"/><Relationship Id="rId1" Type="http://schemas.openxmlformats.org/officeDocument/2006/relationships/slideLayout" Target="../slideLayouts/slideLayout13.xml"/><Relationship Id="rId6" Type="http://schemas.openxmlformats.org/officeDocument/2006/relationships/hyperlink" Target="http://www.ebook99.com/down/book_gd/jing/zl.rar" TargetMode="External"/><Relationship Id="rId11" Type="http://schemas.openxmlformats.org/officeDocument/2006/relationships/hyperlink" Target="http://www.ebook99.com/down/book_gd/jing/lj.rar" TargetMode="External"/><Relationship Id="rId5" Type="http://schemas.openxmlformats.org/officeDocument/2006/relationships/hyperlink" Target="http://www.ebook99.com/down/book_gd/jing/yl.rar" TargetMode="External"/><Relationship Id="rId10" Type="http://schemas.openxmlformats.org/officeDocument/2006/relationships/hyperlink" Target="http://www.ebook99.com/down/book_gd/jing/ey.rar" TargetMode="External"/><Relationship Id="rId4" Type="http://schemas.openxmlformats.org/officeDocument/2006/relationships/hyperlink" Target="http://www.ebook99.com/down/book_gd/jing/ss.rar" TargetMode="External"/><Relationship Id="rId9" Type="http://schemas.openxmlformats.org/officeDocument/2006/relationships/hyperlink" Target="http://www.ebook99.com/down/book_gd/jing/llz.rar" TargetMode="External"/><Relationship Id="rId14" Type="http://schemas.openxmlformats.org/officeDocument/2006/relationships/hyperlink" Target="http://www.ebook99.com/down/book_gd/jing/mz.rar"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ChangeArrowheads="1"/>
          </p:cNvSpPr>
          <p:nvPr>
            <p:ph type="title"/>
          </p:nvPr>
        </p:nvSpPr>
        <p:spPr>
          <a:xfrm>
            <a:off x="539750" y="890588"/>
            <a:ext cx="8215313" cy="1166812"/>
          </a:xfrm>
          <a:noFill/>
        </p:spPr>
        <p:txBody>
          <a:bodyPr lIns="36000" tIns="36000" rIns="36000" bIns="36000"/>
          <a:lstStyle/>
          <a:p>
            <a:pPr eaLnBrk="1" hangingPunct="1">
              <a:lnSpc>
                <a:spcPts val="8613"/>
              </a:lnSpc>
            </a:pPr>
            <a:r>
              <a:rPr lang="en-US" altLang="zh-CN" sz="8200" smtClean="0">
                <a:solidFill>
                  <a:srgbClr val="FFFF00"/>
                </a:solidFill>
                <a:ea typeface="华文隶书" pitchFamily="2" charset="-122"/>
              </a:rPr>
              <a:t/>
            </a:r>
            <a:br>
              <a:rPr lang="en-US" altLang="zh-CN" sz="8200" smtClean="0">
                <a:solidFill>
                  <a:srgbClr val="FFFF00"/>
                </a:solidFill>
                <a:ea typeface="华文隶书" pitchFamily="2" charset="-122"/>
              </a:rPr>
            </a:br>
            <a:r>
              <a:rPr lang="en-US" altLang="zh-CN" sz="3100" smtClean="0">
                <a:latin typeface="Arial Black" pitchFamily="34" charset="0"/>
                <a:ea typeface="华文隶书" pitchFamily="2" charset="-122"/>
              </a:rPr>
              <a:t>Ancient Chinese</a:t>
            </a:r>
          </a:p>
        </p:txBody>
      </p:sp>
      <p:sp>
        <p:nvSpPr>
          <p:cNvPr id="6" name="Rectangle 10"/>
          <p:cNvSpPr txBox="1">
            <a:spLocks noChangeArrowheads="1"/>
          </p:cNvSpPr>
          <p:nvPr/>
        </p:nvSpPr>
        <p:spPr bwMode="auto">
          <a:xfrm>
            <a:off x="2286000" y="6096000"/>
            <a:ext cx="4648200" cy="762000"/>
          </a:xfrm>
          <a:prstGeom prst="rect">
            <a:avLst/>
          </a:prstGeom>
          <a:noFill/>
          <a:ln w="9525">
            <a:noFill/>
            <a:miter lim="800000"/>
            <a:headEnd/>
            <a:tailEnd/>
          </a:ln>
          <a:effectLst/>
        </p:spPr>
        <p:txBody>
          <a:bodyPr lIns="36000" tIns="36000" rIns="36000" bIns="36000"/>
          <a:lstStyle/>
          <a:p>
            <a:pPr marL="341313" indent="-341313">
              <a:lnSpc>
                <a:spcPts val="3463"/>
              </a:lnSpc>
              <a:spcBef>
                <a:spcPts val="200"/>
              </a:spcBef>
              <a:defRPr/>
            </a:pPr>
            <a:r>
              <a:rPr lang="zh-CN" altLang="en-US" sz="2800" b="1" kern="0" dirty="0">
                <a:solidFill>
                  <a:srgbClr val="6600FF"/>
                </a:solidFill>
                <a:latin typeface="+mn-lt"/>
                <a:ea typeface="+mn-ea"/>
              </a:rPr>
              <a:t>陕西师大古代汉语教研室</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457200" y="1031875"/>
            <a:ext cx="8229600" cy="5521325"/>
          </a:xfrm>
        </p:spPr>
        <p:txBody>
          <a:bodyPr/>
          <a:lstStyle/>
          <a:p>
            <a:pPr eaLnBrk="1" hangingPunct="1">
              <a:buFont typeface="Wingdings" pitchFamily="2" charset="2"/>
              <a:buNone/>
              <a:defRPr/>
            </a:pPr>
            <a:r>
              <a:rPr lang="zh-CN" altLang="en-US" smtClean="0">
                <a:solidFill>
                  <a:srgbClr val="FF0000"/>
                </a:solidFill>
              </a:rPr>
              <a:t>十三经</a:t>
            </a:r>
            <a:r>
              <a:rPr lang="en-US" altLang="zh-CN" smtClean="0">
                <a:solidFill>
                  <a:srgbClr val="FFFF00"/>
                </a:solidFill>
              </a:rPr>
              <a:t>:《</a:t>
            </a:r>
            <a:r>
              <a:rPr lang="zh-CN" altLang="en-US" smtClean="0">
                <a:solidFill>
                  <a:srgbClr val="FFFF00"/>
                </a:solidFill>
                <a:hlinkClick r:id="rId2"/>
              </a:rPr>
              <a:t>易经</a:t>
            </a:r>
            <a:r>
              <a:rPr lang="en-US" altLang="zh-CN" smtClean="0">
                <a:solidFill>
                  <a:srgbClr val="FFFF00"/>
                </a:solidFill>
              </a:rPr>
              <a:t>》 《</a:t>
            </a:r>
            <a:r>
              <a:rPr lang="zh-CN" altLang="en-US" smtClean="0">
                <a:solidFill>
                  <a:srgbClr val="FFFF00"/>
                </a:solidFill>
                <a:hlinkClick r:id="rId3"/>
              </a:rPr>
              <a:t>诗经</a:t>
            </a:r>
            <a:r>
              <a:rPr lang="en-US" altLang="zh-CN" smtClean="0">
                <a:solidFill>
                  <a:srgbClr val="FFFF00"/>
                </a:solidFill>
              </a:rPr>
              <a:t>》</a:t>
            </a:r>
            <a:r>
              <a:rPr lang="en-US" altLang="zh-CN" smtClean="0">
                <a:solidFill>
                  <a:srgbClr val="FFFF00"/>
                </a:solidFill>
                <a:latin typeface="Arial"/>
              </a:rPr>
              <a:t> </a:t>
            </a:r>
            <a:r>
              <a:rPr lang="en-US" altLang="zh-CN" smtClean="0">
                <a:solidFill>
                  <a:srgbClr val="FFFF00"/>
                </a:solidFill>
              </a:rPr>
              <a:t> 《</a:t>
            </a:r>
            <a:r>
              <a:rPr lang="zh-CN" altLang="en-US" smtClean="0">
                <a:solidFill>
                  <a:srgbClr val="FFFF00"/>
                </a:solidFill>
                <a:hlinkClick r:id="rId4"/>
              </a:rPr>
              <a:t>尚书</a:t>
            </a:r>
            <a:r>
              <a:rPr lang="en-US" altLang="zh-CN" smtClean="0">
                <a:solidFill>
                  <a:srgbClr val="FFFF00"/>
                </a:solidFill>
              </a:rPr>
              <a:t>》     《</a:t>
            </a:r>
            <a:r>
              <a:rPr lang="zh-CN" altLang="en-US" smtClean="0">
                <a:solidFill>
                  <a:srgbClr val="FFFF00"/>
                </a:solidFill>
                <a:hlinkClick r:id="rId5"/>
              </a:rPr>
              <a:t>仪礼</a:t>
            </a:r>
            <a:r>
              <a:rPr lang="en-US" altLang="zh-CN" smtClean="0">
                <a:solidFill>
                  <a:srgbClr val="FFFF00"/>
                </a:solidFill>
              </a:rPr>
              <a:t>》  《</a:t>
            </a:r>
            <a:r>
              <a:rPr lang="zh-CN" altLang="en-US" smtClean="0">
                <a:solidFill>
                  <a:srgbClr val="FFFF00"/>
                </a:solidFill>
                <a:hlinkClick r:id="rId6"/>
              </a:rPr>
              <a:t>周礼</a:t>
            </a:r>
            <a:r>
              <a:rPr lang="en-US" altLang="zh-CN" smtClean="0">
                <a:solidFill>
                  <a:srgbClr val="FFFF00"/>
                </a:solidFill>
              </a:rPr>
              <a:t>》 《</a:t>
            </a:r>
            <a:r>
              <a:rPr lang="zh-CN" altLang="en-US" smtClean="0">
                <a:solidFill>
                  <a:srgbClr val="FFFF00"/>
                </a:solidFill>
                <a:hlinkClick r:id="rId7"/>
              </a:rPr>
              <a:t>左传</a:t>
            </a:r>
            <a:r>
              <a:rPr lang="en-US" altLang="zh-CN" smtClean="0">
                <a:solidFill>
                  <a:srgbClr val="FFFF00"/>
                </a:solidFill>
              </a:rPr>
              <a:t>》</a:t>
            </a:r>
            <a:r>
              <a:rPr lang="en-US" altLang="zh-CN" smtClean="0">
                <a:solidFill>
                  <a:srgbClr val="FFFF00"/>
                </a:solidFill>
                <a:latin typeface="Arial"/>
              </a:rPr>
              <a:t> </a:t>
            </a:r>
            <a:r>
              <a:rPr lang="en-US" altLang="zh-CN" smtClean="0">
                <a:solidFill>
                  <a:srgbClr val="FFFF00"/>
                </a:solidFill>
              </a:rPr>
              <a:t> 《</a:t>
            </a:r>
            <a:r>
              <a:rPr lang="zh-CN" altLang="en-US" smtClean="0">
                <a:solidFill>
                  <a:srgbClr val="FFFF00"/>
                </a:solidFill>
                <a:hlinkClick r:id="rId8"/>
              </a:rPr>
              <a:t>公羊传</a:t>
            </a:r>
            <a:r>
              <a:rPr lang="en-US" altLang="zh-CN" smtClean="0">
                <a:solidFill>
                  <a:srgbClr val="FFFF00"/>
                </a:solidFill>
              </a:rPr>
              <a:t>》 《</a:t>
            </a:r>
            <a:r>
              <a:rPr lang="zh-CN" altLang="en-US" smtClean="0">
                <a:solidFill>
                  <a:srgbClr val="FFFF00"/>
                </a:solidFill>
                <a:hlinkClick r:id="rId9"/>
              </a:rPr>
              <a:t>穀梁传</a:t>
            </a:r>
            <a:r>
              <a:rPr lang="en-US" altLang="zh-CN" smtClean="0">
                <a:solidFill>
                  <a:srgbClr val="FFFF00"/>
                </a:solidFill>
              </a:rPr>
              <a:t>》  《</a:t>
            </a:r>
            <a:r>
              <a:rPr lang="zh-CN" altLang="en-US" smtClean="0">
                <a:solidFill>
                  <a:srgbClr val="FFFF00"/>
                </a:solidFill>
                <a:hlinkClick r:id="rId10"/>
              </a:rPr>
              <a:t>尔雅</a:t>
            </a:r>
            <a:r>
              <a:rPr lang="en-US" altLang="zh-CN" smtClean="0">
                <a:solidFill>
                  <a:srgbClr val="FFFF00"/>
                </a:solidFill>
              </a:rPr>
              <a:t>》 《</a:t>
            </a:r>
            <a:r>
              <a:rPr lang="zh-CN" altLang="en-US" smtClean="0">
                <a:solidFill>
                  <a:srgbClr val="FFFF00"/>
                </a:solidFill>
                <a:hlinkClick r:id="rId11"/>
              </a:rPr>
              <a:t>礼记</a:t>
            </a:r>
            <a:r>
              <a:rPr lang="en-US" altLang="zh-CN" smtClean="0">
                <a:solidFill>
                  <a:srgbClr val="FFFF00"/>
                </a:solidFill>
              </a:rPr>
              <a:t>》 </a:t>
            </a:r>
            <a:r>
              <a:rPr lang="en-US" altLang="zh-CN" smtClean="0">
                <a:solidFill>
                  <a:srgbClr val="FFFF00"/>
                </a:solidFill>
                <a:hlinkClick r:id="rId12"/>
              </a:rPr>
              <a:t>《</a:t>
            </a:r>
            <a:r>
              <a:rPr lang="zh-CN" altLang="en-US" smtClean="0">
                <a:solidFill>
                  <a:srgbClr val="FFFF00"/>
                </a:solidFill>
                <a:hlinkClick r:id="rId12"/>
              </a:rPr>
              <a:t>孝经</a:t>
            </a:r>
            <a:r>
              <a:rPr lang="en-US" altLang="zh-CN" smtClean="0">
                <a:solidFill>
                  <a:srgbClr val="FFFF00"/>
                </a:solidFill>
                <a:hlinkClick r:id="rId12"/>
              </a:rPr>
              <a:t>》</a:t>
            </a:r>
            <a:r>
              <a:rPr lang="en-US" altLang="zh-CN" smtClean="0">
                <a:solidFill>
                  <a:srgbClr val="FFFF00"/>
                </a:solidFill>
              </a:rPr>
              <a:t>     《</a:t>
            </a:r>
            <a:r>
              <a:rPr lang="zh-CN" altLang="en-US" smtClean="0">
                <a:solidFill>
                  <a:srgbClr val="FFFF00"/>
                </a:solidFill>
                <a:hlinkClick r:id="rId13"/>
              </a:rPr>
              <a:t>论语</a:t>
            </a:r>
            <a:r>
              <a:rPr lang="en-US" altLang="zh-CN" smtClean="0">
                <a:solidFill>
                  <a:srgbClr val="FFFF00"/>
                </a:solidFill>
              </a:rPr>
              <a:t>》《</a:t>
            </a:r>
            <a:r>
              <a:rPr lang="zh-CN" altLang="en-US" smtClean="0">
                <a:solidFill>
                  <a:srgbClr val="FFFF00"/>
                </a:solidFill>
                <a:hlinkClick r:id="rId14"/>
              </a:rPr>
              <a:t>孟子</a:t>
            </a:r>
            <a:r>
              <a:rPr lang="en-US" altLang="zh-CN" smtClean="0">
                <a:solidFill>
                  <a:srgbClr val="FFFF00"/>
                </a:solidFill>
              </a:rPr>
              <a:t>》</a:t>
            </a:r>
          </a:p>
          <a:p>
            <a:pPr eaLnBrk="1" hangingPunct="1">
              <a:buFont typeface="Wingdings" pitchFamily="2" charset="2"/>
              <a:buNone/>
              <a:defRPr/>
            </a:pPr>
            <a:endParaRPr lang="en-US" altLang="zh-CN" smtClean="0">
              <a:solidFill>
                <a:srgbClr val="FFFF00"/>
              </a:solidFill>
            </a:endParaRPr>
          </a:p>
          <a:p>
            <a:pPr eaLnBrk="1" hangingPunct="1">
              <a:defRPr/>
            </a:pPr>
            <a:endParaRPr lang="en-US" altLang="zh-CN" sz="2800" smtClean="0"/>
          </a:p>
        </p:txBody>
      </p:sp>
      <p:sp>
        <p:nvSpPr>
          <p:cNvPr id="13315" name="AutoShape 7"/>
          <p:cNvSpPr>
            <a:spLocks noChangeArrowheads="1"/>
          </p:cNvSpPr>
          <p:nvPr/>
        </p:nvSpPr>
        <p:spPr bwMode="auto">
          <a:xfrm>
            <a:off x="762000" y="304800"/>
            <a:ext cx="1676400" cy="533400"/>
          </a:xfrm>
          <a:prstGeom prst="cloudCallout">
            <a:avLst>
              <a:gd name="adj1" fmla="val -45171"/>
              <a:gd name="adj2" fmla="val 78569"/>
            </a:avLst>
          </a:prstGeom>
          <a:solidFill>
            <a:schemeClr val="accent1"/>
          </a:solidFill>
          <a:ln w="9525">
            <a:solidFill>
              <a:schemeClr val="tx1"/>
            </a:solidFill>
            <a:round/>
            <a:headEnd/>
            <a:tailEnd/>
          </a:ln>
        </p:spPr>
        <p:txBody>
          <a:bodyPr/>
          <a:lstStyle/>
          <a:p>
            <a:pPr algn="ctr"/>
            <a:r>
              <a:rPr lang="zh-CN" altLang="en-US" sz="2400">
                <a:solidFill>
                  <a:srgbClr val="6600FF"/>
                </a:solidFill>
                <a:ea typeface="黑体" pitchFamily="2" charset="-122"/>
              </a:rPr>
              <a:t>小知识</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23850" y="304800"/>
            <a:ext cx="8591550" cy="6324600"/>
          </a:xfrm>
        </p:spPr>
        <p:txBody>
          <a:bodyPr/>
          <a:lstStyle/>
          <a:p>
            <a:pPr eaLnBrk="1" hangingPunct="1">
              <a:lnSpc>
                <a:spcPct val="80000"/>
              </a:lnSpc>
              <a:buFont typeface="Wingdings" pitchFamily="2" charset="2"/>
              <a:buNone/>
              <a:defRPr/>
            </a:pPr>
            <a:r>
              <a:rPr lang="en-US" altLang="zh-CN" sz="2800" smtClean="0"/>
              <a:t>※</a:t>
            </a:r>
            <a:r>
              <a:rPr lang="en-US" altLang="zh-CN" sz="2800" smtClean="0">
                <a:solidFill>
                  <a:srgbClr val="FFFF00"/>
                </a:solidFill>
              </a:rPr>
              <a:t>《</a:t>
            </a:r>
            <a:r>
              <a:rPr lang="zh-CN" altLang="en-US" sz="2800" smtClean="0">
                <a:solidFill>
                  <a:srgbClr val="FFFF00"/>
                </a:solidFill>
              </a:rPr>
              <a:t>十三经</a:t>
            </a:r>
            <a:r>
              <a:rPr lang="en-US" altLang="zh-CN" sz="2800" smtClean="0">
                <a:solidFill>
                  <a:srgbClr val="FFFF00"/>
                </a:solidFill>
              </a:rPr>
              <a:t>》</a:t>
            </a:r>
            <a:r>
              <a:rPr lang="zh-CN" altLang="en-US" sz="2800" smtClean="0">
                <a:solidFill>
                  <a:srgbClr val="FFFF00"/>
                </a:solidFill>
              </a:rPr>
              <a:t>形成过程：</a:t>
            </a:r>
            <a:endParaRPr lang="zh-CN" altLang="en-US" sz="2800" smtClean="0"/>
          </a:p>
          <a:p>
            <a:pPr eaLnBrk="1" hangingPunct="1">
              <a:lnSpc>
                <a:spcPct val="80000"/>
              </a:lnSpc>
              <a:buFont typeface="Wingdings" pitchFamily="2" charset="2"/>
              <a:buNone/>
              <a:defRPr/>
            </a:pPr>
            <a:r>
              <a:rPr lang="zh-CN" altLang="en-US" sz="2000" smtClean="0"/>
              <a:t>          </a:t>
            </a:r>
          </a:p>
          <a:p>
            <a:pPr eaLnBrk="1" hangingPunct="1">
              <a:lnSpc>
                <a:spcPct val="80000"/>
              </a:lnSpc>
              <a:buFont typeface="Wingdings" pitchFamily="2" charset="2"/>
              <a:buNone/>
              <a:defRPr/>
            </a:pPr>
            <a:r>
              <a:rPr lang="zh-CN" altLang="en-US" sz="2800" smtClean="0">
                <a:solidFill>
                  <a:srgbClr val="00CC00"/>
                </a:solidFill>
              </a:rPr>
              <a:t>        汉代</a:t>
            </a:r>
            <a:r>
              <a:rPr lang="zh-CN" altLang="en-US" sz="2800" smtClean="0">
                <a:solidFill>
                  <a:srgbClr val="FFFF00"/>
                </a:solidFill>
                <a:latin typeface="Arial"/>
              </a:rPr>
              <a:t>“</a:t>
            </a:r>
            <a:r>
              <a:rPr lang="zh-CN" altLang="en-US" sz="2800" smtClean="0">
                <a:solidFill>
                  <a:srgbClr val="FF0000"/>
                </a:solidFill>
              </a:rPr>
              <a:t>五经</a:t>
            </a:r>
            <a:r>
              <a:rPr lang="zh-CN" altLang="en-US" sz="2800" smtClean="0">
                <a:solidFill>
                  <a:srgbClr val="FFFF00"/>
                </a:solidFill>
                <a:latin typeface="Arial"/>
              </a:rPr>
              <a:t>”</a:t>
            </a:r>
            <a:r>
              <a:rPr lang="en-US" altLang="zh-CN" sz="2800" smtClean="0">
                <a:solidFill>
                  <a:srgbClr val="FFFF00"/>
                </a:solidFill>
              </a:rPr>
              <a:t>:《</a:t>
            </a:r>
            <a:r>
              <a:rPr lang="zh-CN" altLang="en-US" sz="2800" smtClean="0">
                <a:solidFill>
                  <a:srgbClr val="FFFF00"/>
                </a:solidFill>
              </a:rPr>
              <a:t>易</a:t>
            </a:r>
            <a:r>
              <a:rPr lang="en-US" altLang="zh-CN" sz="2800" smtClean="0">
                <a:solidFill>
                  <a:srgbClr val="FFFF00"/>
                </a:solidFill>
              </a:rPr>
              <a:t>》</a:t>
            </a:r>
            <a:r>
              <a:rPr lang="zh-CN" altLang="en-US" sz="2800" smtClean="0">
                <a:solidFill>
                  <a:srgbClr val="FFFF00"/>
                </a:solidFill>
              </a:rPr>
              <a:t>、</a:t>
            </a:r>
            <a:r>
              <a:rPr lang="en-US" altLang="zh-CN" sz="2800" smtClean="0">
                <a:solidFill>
                  <a:srgbClr val="FFFF00"/>
                </a:solidFill>
              </a:rPr>
              <a:t>《</a:t>
            </a:r>
            <a:r>
              <a:rPr lang="zh-CN" altLang="en-US" sz="2800" smtClean="0">
                <a:solidFill>
                  <a:srgbClr val="FFFF00"/>
                </a:solidFill>
              </a:rPr>
              <a:t>诗</a:t>
            </a:r>
            <a:r>
              <a:rPr lang="en-US" altLang="zh-CN" sz="2800" smtClean="0">
                <a:solidFill>
                  <a:srgbClr val="FFFF00"/>
                </a:solidFill>
              </a:rPr>
              <a:t>》</a:t>
            </a:r>
            <a:r>
              <a:rPr lang="zh-CN" altLang="en-US" sz="2800" smtClean="0">
                <a:solidFill>
                  <a:srgbClr val="FFFF00"/>
                </a:solidFill>
              </a:rPr>
              <a:t>、</a:t>
            </a:r>
            <a:r>
              <a:rPr lang="en-US" altLang="zh-CN" sz="2800" smtClean="0">
                <a:solidFill>
                  <a:srgbClr val="FFFF00"/>
                </a:solidFill>
              </a:rPr>
              <a:t>《</a:t>
            </a:r>
            <a:r>
              <a:rPr lang="zh-CN" altLang="en-US" sz="2800" smtClean="0">
                <a:solidFill>
                  <a:srgbClr val="FFFF00"/>
                </a:solidFill>
              </a:rPr>
              <a:t>书</a:t>
            </a:r>
            <a:r>
              <a:rPr lang="en-US" altLang="zh-CN" sz="2800" smtClean="0">
                <a:solidFill>
                  <a:srgbClr val="FFFF00"/>
                </a:solidFill>
              </a:rPr>
              <a:t>》</a:t>
            </a:r>
            <a:r>
              <a:rPr lang="zh-CN" altLang="en-US" sz="2800" smtClean="0">
                <a:solidFill>
                  <a:srgbClr val="FFFF00"/>
                </a:solidFill>
              </a:rPr>
              <a:t>、</a:t>
            </a:r>
            <a:r>
              <a:rPr lang="en-US" altLang="zh-CN" sz="2800" smtClean="0">
                <a:solidFill>
                  <a:srgbClr val="FFFF00"/>
                </a:solidFill>
              </a:rPr>
              <a:t>《</a:t>
            </a:r>
            <a:r>
              <a:rPr lang="zh-CN" altLang="en-US" sz="2800" smtClean="0">
                <a:solidFill>
                  <a:srgbClr val="FFFF00"/>
                </a:solidFill>
              </a:rPr>
              <a:t>礼</a:t>
            </a:r>
            <a:r>
              <a:rPr lang="en-US" altLang="zh-CN" sz="2800" smtClean="0">
                <a:solidFill>
                  <a:srgbClr val="FFFF00"/>
                </a:solidFill>
              </a:rPr>
              <a:t>》</a:t>
            </a:r>
            <a:r>
              <a:rPr lang="zh-CN" altLang="en-US" sz="2800" smtClean="0">
                <a:solidFill>
                  <a:srgbClr val="FFFF00"/>
                </a:solidFill>
              </a:rPr>
              <a:t>、</a:t>
            </a:r>
            <a:r>
              <a:rPr lang="en-US" altLang="zh-CN" sz="2800" smtClean="0">
                <a:solidFill>
                  <a:srgbClr val="FFFF00"/>
                </a:solidFill>
              </a:rPr>
              <a:t>《</a:t>
            </a:r>
            <a:r>
              <a:rPr lang="zh-CN" altLang="en-US" sz="2800" smtClean="0">
                <a:solidFill>
                  <a:srgbClr val="FFFF00"/>
                </a:solidFill>
              </a:rPr>
              <a:t>春秋</a:t>
            </a:r>
            <a:r>
              <a:rPr lang="en-US" altLang="zh-CN" sz="2800" smtClean="0">
                <a:solidFill>
                  <a:srgbClr val="FFFF00"/>
                </a:solidFill>
              </a:rPr>
              <a:t>》</a:t>
            </a:r>
            <a:r>
              <a:rPr lang="zh-CN" altLang="en-US" sz="2800" smtClean="0">
                <a:solidFill>
                  <a:srgbClr val="FFFF00"/>
                </a:solidFill>
              </a:rPr>
              <a:t>立于学官。</a:t>
            </a:r>
          </a:p>
          <a:p>
            <a:pPr eaLnBrk="1" hangingPunct="1">
              <a:lnSpc>
                <a:spcPct val="80000"/>
              </a:lnSpc>
              <a:buFont typeface="Wingdings" pitchFamily="2" charset="2"/>
              <a:buNone/>
              <a:defRPr/>
            </a:pPr>
            <a:r>
              <a:rPr lang="zh-CN" altLang="en-US" sz="2800" smtClean="0">
                <a:solidFill>
                  <a:srgbClr val="FFFF00"/>
                </a:solidFill>
              </a:rPr>
              <a:t>           唐代有</a:t>
            </a:r>
            <a:r>
              <a:rPr lang="zh-CN" altLang="en-US" sz="2800" smtClean="0">
                <a:solidFill>
                  <a:srgbClr val="FFFF00"/>
                </a:solidFill>
                <a:latin typeface="Arial"/>
              </a:rPr>
              <a:t>“</a:t>
            </a:r>
            <a:r>
              <a:rPr lang="zh-CN" altLang="en-US" sz="2800" smtClean="0">
                <a:solidFill>
                  <a:srgbClr val="FF0000"/>
                </a:solidFill>
              </a:rPr>
              <a:t>九经</a:t>
            </a:r>
            <a:r>
              <a:rPr lang="zh-CN" altLang="en-US" sz="2800" smtClean="0">
                <a:solidFill>
                  <a:srgbClr val="FFFF00"/>
                </a:solidFill>
                <a:latin typeface="Arial"/>
              </a:rPr>
              <a:t>”</a:t>
            </a:r>
            <a:r>
              <a:rPr lang="en-US" altLang="zh-CN" sz="2800" smtClean="0">
                <a:solidFill>
                  <a:srgbClr val="FFFF00"/>
                </a:solidFill>
              </a:rPr>
              <a:t>:《</a:t>
            </a:r>
            <a:r>
              <a:rPr lang="zh-CN" altLang="en-US" sz="2800" smtClean="0">
                <a:solidFill>
                  <a:srgbClr val="FFFF00"/>
                </a:solidFill>
              </a:rPr>
              <a:t>易</a:t>
            </a:r>
            <a:r>
              <a:rPr lang="en-US" altLang="zh-CN" sz="2800" smtClean="0">
                <a:solidFill>
                  <a:srgbClr val="FFFF00"/>
                </a:solidFill>
              </a:rPr>
              <a:t>》</a:t>
            </a:r>
            <a:r>
              <a:rPr lang="zh-CN" altLang="en-US" sz="2800" smtClean="0">
                <a:solidFill>
                  <a:srgbClr val="FFFF00"/>
                </a:solidFill>
              </a:rPr>
              <a:t>、</a:t>
            </a:r>
            <a:r>
              <a:rPr lang="en-US" altLang="zh-CN" sz="2800" smtClean="0">
                <a:solidFill>
                  <a:srgbClr val="FFFF00"/>
                </a:solidFill>
              </a:rPr>
              <a:t>《</a:t>
            </a:r>
            <a:r>
              <a:rPr lang="zh-CN" altLang="en-US" sz="2800" smtClean="0">
                <a:solidFill>
                  <a:srgbClr val="FFFF00"/>
                </a:solidFill>
              </a:rPr>
              <a:t>诗</a:t>
            </a:r>
            <a:r>
              <a:rPr lang="en-US" altLang="zh-CN" sz="2800" smtClean="0">
                <a:solidFill>
                  <a:srgbClr val="FFFF00"/>
                </a:solidFill>
              </a:rPr>
              <a:t>》</a:t>
            </a:r>
            <a:r>
              <a:rPr lang="zh-CN" altLang="en-US" sz="2800" smtClean="0">
                <a:solidFill>
                  <a:srgbClr val="FFFF00"/>
                </a:solidFill>
              </a:rPr>
              <a:t>、</a:t>
            </a:r>
            <a:r>
              <a:rPr lang="en-US" altLang="zh-CN" sz="2800" smtClean="0">
                <a:solidFill>
                  <a:srgbClr val="FFFF00"/>
                </a:solidFill>
              </a:rPr>
              <a:t>《</a:t>
            </a:r>
            <a:r>
              <a:rPr lang="zh-CN" altLang="en-US" sz="2800" smtClean="0">
                <a:solidFill>
                  <a:srgbClr val="FFFF00"/>
                </a:solidFill>
              </a:rPr>
              <a:t>书</a:t>
            </a:r>
            <a:r>
              <a:rPr lang="en-US" altLang="zh-CN" sz="2800" smtClean="0">
                <a:solidFill>
                  <a:srgbClr val="FFFF00"/>
                </a:solidFill>
              </a:rPr>
              <a:t>》</a:t>
            </a:r>
            <a:r>
              <a:rPr lang="zh-CN" altLang="en-US" sz="2800" smtClean="0">
                <a:solidFill>
                  <a:srgbClr val="FFFF00"/>
                </a:solidFill>
              </a:rPr>
              <a:t>、</a:t>
            </a:r>
            <a:r>
              <a:rPr lang="en-US" altLang="zh-CN" sz="2800" smtClean="0">
                <a:solidFill>
                  <a:srgbClr val="FFFF00"/>
                </a:solidFill>
              </a:rPr>
              <a:t>《</a:t>
            </a:r>
            <a:r>
              <a:rPr lang="zh-CN" altLang="en-US" sz="2800" smtClean="0">
                <a:solidFill>
                  <a:srgbClr val="FFFF00"/>
                </a:solidFill>
              </a:rPr>
              <a:t>周礼</a:t>
            </a:r>
            <a:r>
              <a:rPr lang="en-US" altLang="zh-CN" sz="2800" smtClean="0">
                <a:solidFill>
                  <a:srgbClr val="FFFF00"/>
                </a:solidFill>
              </a:rPr>
              <a:t>》</a:t>
            </a:r>
            <a:r>
              <a:rPr lang="zh-CN" altLang="en-US" sz="2800" smtClean="0">
                <a:solidFill>
                  <a:srgbClr val="FFFF00"/>
                </a:solidFill>
              </a:rPr>
              <a:t>、</a:t>
            </a:r>
            <a:r>
              <a:rPr lang="en-US" altLang="zh-CN" sz="2800" smtClean="0">
                <a:solidFill>
                  <a:srgbClr val="FFFF00"/>
                </a:solidFill>
              </a:rPr>
              <a:t>《</a:t>
            </a:r>
            <a:r>
              <a:rPr lang="zh-CN" altLang="en-US" sz="2800" smtClean="0">
                <a:solidFill>
                  <a:srgbClr val="FFFF00"/>
                </a:solidFill>
              </a:rPr>
              <a:t>仪礼</a:t>
            </a:r>
            <a:r>
              <a:rPr lang="en-US" altLang="zh-CN" sz="2800" smtClean="0">
                <a:solidFill>
                  <a:srgbClr val="FFFF00"/>
                </a:solidFill>
              </a:rPr>
              <a:t>》</a:t>
            </a:r>
            <a:r>
              <a:rPr lang="zh-CN" altLang="en-US" sz="2800" smtClean="0">
                <a:solidFill>
                  <a:srgbClr val="FFFF00"/>
                </a:solidFill>
              </a:rPr>
              <a:t>、</a:t>
            </a:r>
            <a:r>
              <a:rPr lang="en-US" altLang="zh-CN" sz="2800" smtClean="0">
                <a:solidFill>
                  <a:srgbClr val="FFFF00"/>
                </a:solidFill>
              </a:rPr>
              <a:t>《</a:t>
            </a:r>
            <a:r>
              <a:rPr lang="zh-CN" altLang="en-US" sz="2800" smtClean="0">
                <a:solidFill>
                  <a:srgbClr val="FFFF00"/>
                </a:solidFill>
              </a:rPr>
              <a:t>礼记</a:t>
            </a:r>
            <a:r>
              <a:rPr lang="en-US" altLang="zh-CN" sz="2800" smtClean="0">
                <a:solidFill>
                  <a:srgbClr val="FFFF00"/>
                </a:solidFill>
              </a:rPr>
              <a:t>》</a:t>
            </a:r>
            <a:r>
              <a:rPr lang="zh-CN" altLang="en-US" sz="2800" smtClean="0">
                <a:solidFill>
                  <a:srgbClr val="FFFF00"/>
                </a:solidFill>
              </a:rPr>
              <a:t>和</a:t>
            </a:r>
            <a:r>
              <a:rPr lang="en-US" altLang="zh-CN" sz="2800" smtClean="0">
                <a:solidFill>
                  <a:srgbClr val="FFFF00"/>
                </a:solidFill>
              </a:rPr>
              <a:t>《</a:t>
            </a:r>
            <a:r>
              <a:rPr lang="zh-CN" altLang="en-US" sz="2800" smtClean="0">
                <a:solidFill>
                  <a:srgbClr val="FFFF00"/>
                </a:solidFill>
              </a:rPr>
              <a:t>春秋</a:t>
            </a:r>
            <a:r>
              <a:rPr lang="en-US" altLang="zh-CN" sz="2800" smtClean="0">
                <a:solidFill>
                  <a:srgbClr val="FFFF00"/>
                </a:solidFill>
              </a:rPr>
              <a:t>》</a:t>
            </a:r>
            <a:r>
              <a:rPr lang="zh-CN" altLang="en-US" sz="2800" smtClean="0">
                <a:solidFill>
                  <a:srgbClr val="FFFF00"/>
                </a:solidFill>
              </a:rPr>
              <a:t>三传。也立于学官，并用以取士。唐文宗开成年间于国子学刻石，所镌内容除</a:t>
            </a:r>
            <a:r>
              <a:rPr lang="zh-CN" altLang="en-US" sz="2800" smtClean="0">
                <a:solidFill>
                  <a:srgbClr val="FFFF00"/>
                </a:solidFill>
                <a:latin typeface="Arial"/>
              </a:rPr>
              <a:t>“</a:t>
            </a:r>
            <a:r>
              <a:rPr lang="zh-CN" altLang="en-US" sz="2800" smtClean="0">
                <a:solidFill>
                  <a:srgbClr val="FFFF00"/>
                </a:solidFill>
              </a:rPr>
              <a:t>九经</a:t>
            </a:r>
            <a:r>
              <a:rPr lang="zh-CN" altLang="en-US" sz="2800" smtClean="0">
                <a:solidFill>
                  <a:srgbClr val="FFFF00"/>
                </a:solidFill>
                <a:latin typeface="Arial"/>
              </a:rPr>
              <a:t>”</a:t>
            </a:r>
            <a:r>
              <a:rPr lang="zh-CN" altLang="en-US" sz="2800" smtClean="0">
                <a:solidFill>
                  <a:srgbClr val="FFFF00"/>
                </a:solidFill>
              </a:rPr>
              <a:t>外，又益以</a:t>
            </a:r>
            <a:r>
              <a:rPr lang="en-US" altLang="zh-CN" sz="2800" smtClean="0">
                <a:solidFill>
                  <a:srgbClr val="FFFF00"/>
                </a:solidFill>
              </a:rPr>
              <a:t>《</a:t>
            </a:r>
            <a:r>
              <a:rPr lang="zh-CN" altLang="en-US" sz="2800" smtClean="0">
                <a:solidFill>
                  <a:srgbClr val="FFFF00"/>
                </a:solidFill>
              </a:rPr>
              <a:t>论语</a:t>
            </a:r>
            <a:r>
              <a:rPr lang="en-US" altLang="zh-CN" sz="2800" smtClean="0">
                <a:solidFill>
                  <a:srgbClr val="FFFF00"/>
                </a:solidFill>
              </a:rPr>
              <a:t>》</a:t>
            </a:r>
            <a:r>
              <a:rPr lang="zh-CN" altLang="en-US" sz="2800" smtClean="0">
                <a:solidFill>
                  <a:srgbClr val="FFFF00"/>
                </a:solidFill>
              </a:rPr>
              <a:t>、</a:t>
            </a:r>
            <a:r>
              <a:rPr lang="en-US" altLang="zh-CN" sz="2800" smtClean="0">
                <a:solidFill>
                  <a:srgbClr val="FFFF00"/>
                </a:solidFill>
              </a:rPr>
              <a:t>《</a:t>
            </a:r>
            <a:r>
              <a:rPr lang="zh-CN" altLang="en-US" sz="2800" smtClean="0">
                <a:solidFill>
                  <a:srgbClr val="FFFF00"/>
                </a:solidFill>
              </a:rPr>
              <a:t>尔雅</a:t>
            </a:r>
            <a:r>
              <a:rPr lang="en-US" altLang="zh-CN" sz="2800" smtClean="0">
                <a:solidFill>
                  <a:srgbClr val="FFFF00"/>
                </a:solidFill>
              </a:rPr>
              <a:t>》</a:t>
            </a:r>
            <a:r>
              <a:rPr lang="zh-CN" altLang="en-US" sz="2800" smtClean="0">
                <a:solidFill>
                  <a:srgbClr val="FFFF00"/>
                </a:solidFill>
              </a:rPr>
              <a:t>、</a:t>
            </a:r>
            <a:r>
              <a:rPr lang="en-US" altLang="zh-CN" sz="2800" smtClean="0">
                <a:solidFill>
                  <a:srgbClr val="FFFF00"/>
                </a:solidFill>
              </a:rPr>
              <a:t>《</a:t>
            </a:r>
            <a:r>
              <a:rPr lang="zh-CN" altLang="en-US" sz="2800" smtClean="0">
                <a:solidFill>
                  <a:srgbClr val="FFFF00"/>
                </a:solidFill>
              </a:rPr>
              <a:t>孝经</a:t>
            </a:r>
            <a:r>
              <a:rPr lang="en-US" altLang="zh-CN" sz="2800" smtClean="0">
                <a:solidFill>
                  <a:srgbClr val="FFFF00"/>
                </a:solidFill>
              </a:rPr>
              <a:t>》</a:t>
            </a:r>
            <a:r>
              <a:rPr lang="zh-CN" altLang="en-US" sz="2800" smtClean="0">
                <a:solidFill>
                  <a:srgbClr val="FFFF00"/>
                </a:solidFill>
              </a:rPr>
              <a:t>。</a:t>
            </a:r>
          </a:p>
          <a:p>
            <a:pPr eaLnBrk="1" hangingPunct="1">
              <a:lnSpc>
                <a:spcPct val="80000"/>
              </a:lnSpc>
              <a:buFont typeface="Wingdings" pitchFamily="2" charset="2"/>
              <a:buNone/>
              <a:defRPr/>
            </a:pPr>
            <a:r>
              <a:rPr lang="zh-CN" altLang="en-US" sz="2800" smtClean="0">
                <a:solidFill>
                  <a:srgbClr val="FFFF00"/>
                </a:solidFill>
              </a:rPr>
              <a:t>           五代时蜀主孟昶刻</a:t>
            </a:r>
            <a:r>
              <a:rPr lang="zh-CN" altLang="en-US" sz="2800" smtClean="0">
                <a:solidFill>
                  <a:srgbClr val="FFFF00"/>
                </a:solidFill>
                <a:latin typeface="Arial"/>
              </a:rPr>
              <a:t>“</a:t>
            </a:r>
            <a:r>
              <a:rPr lang="zh-CN" altLang="en-US" sz="2800" smtClean="0">
                <a:solidFill>
                  <a:srgbClr val="FF0000"/>
                </a:solidFill>
              </a:rPr>
              <a:t>十一经</a:t>
            </a:r>
            <a:r>
              <a:rPr lang="zh-CN" altLang="en-US" sz="2800" smtClean="0">
                <a:solidFill>
                  <a:srgbClr val="FFFF00"/>
                </a:solidFill>
                <a:latin typeface="Arial"/>
              </a:rPr>
              <a:t>”</a:t>
            </a:r>
            <a:r>
              <a:rPr lang="zh-CN" altLang="en-US" sz="2800" smtClean="0">
                <a:solidFill>
                  <a:srgbClr val="FFFF00"/>
                </a:solidFill>
              </a:rPr>
              <a:t>，排除</a:t>
            </a:r>
            <a:r>
              <a:rPr lang="en-US" altLang="zh-CN" sz="2800" smtClean="0">
                <a:solidFill>
                  <a:srgbClr val="FFFF00"/>
                </a:solidFill>
              </a:rPr>
              <a:t>《</a:t>
            </a:r>
            <a:r>
              <a:rPr lang="zh-CN" altLang="en-US" sz="2800" smtClean="0">
                <a:solidFill>
                  <a:srgbClr val="FFFF00"/>
                </a:solidFill>
              </a:rPr>
              <a:t>孝经</a:t>
            </a:r>
            <a:r>
              <a:rPr lang="en-US" altLang="zh-CN" sz="2800" smtClean="0">
                <a:solidFill>
                  <a:srgbClr val="FFFF00"/>
                </a:solidFill>
              </a:rPr>
              <a:t>》</a:t>
            </a:r>
            <a:r>
              <a:rPr lang="zh-CN" altLang="en-US" sz="2800" smtClean="0">
                <a:solidFill>
                  <a:srgbClr val="FFFF00"/>
                </a:solidFill>
              </a:rPr>
              <a:t>、</a:t>
            </a:r>
            <a:r>
              <a:rPr lang="en-US" altLang="zh-CN" sz="2800" smtClean="0">
                <a:solidFill>
                  <a:srgbClr val="FFFF00"/>
                </a:solidFill>
              </a:rPr>
              <a:t>《</a:t>
            </a:r>
            <a:r>
              <a:rPr lang="zh-CN" altLang="en-US" sz="2800" smtClean="0">
                <a:solidFill>
                  <a:srgbClr val="FFFF00"/>
                </a:solidFill>
              </a:rPr>
              <a:t>尔雅</a:t>
            </a:r>
            <a:r>
              <a:rPr lang="en-US" altLang="zh-CN" sz="2800" smtClean="0">
                <a:solidFill>
                  <a:srgbClr val="FFFF00"/>
                </a:solidFill>
              </a:rPr>
              <a:t>》</a:t>
            </a:r>
            <a:r>
              <a:rPr lang="zh-CN" altLang="en-US" sz="2800" smtClean="0">
                <a:solidFill>
                  <a:srgbClr val="FFFF00"/>
                </a:solidFill>
              </a:rPr>
              <a:t>，收入</a:t>
            </a:r>
            <a:r>
              <a:rPr lang="en-US" altLang="zh-CN" sz="2800" smtClean="0">
                <a:solidFill>
                  <a:srgbClr val="FFFF00"/>
                </a:solidFill>
              </a:rPr>
              <a:t>《</a:t>
            </a:r>
            <a:r>
              <a:rPr lang="zh-CN" altLang="en-US" sz="2800" smtClean="0">
                <a:solidFill>
                  <a:srgbClr val="FFFF00"/>
                </a:solidFill>
              </a:rPr>
              <a:t>孟子</a:t>
            </a:r>
            <a:r>
              <a:rPr lang="en-US" altLang="zh-CN" sz="2800" smtClean="0">
                <a:solidFill>
                  <a:srgbClr val="FFFF00"/>
                </a:solidFill>
              </a:rPr>
              <a:t>》</a:t>
            </a:r>
            <a:r>
              <a:rPr lang="zh-CN" altLang="en-US" sz="2800" smtClean="0">
                <a:solidFill>
                  <a:srgbClr val="FFFF00"/>
                </a:solidFill>
              </a:rPr>
              <a:t>。</a:t>
            </a:r>
          </a:p>
          <a:p>
            <a:pPr eaLnBrk="1" hangingPunct="1">
              <a:lnSpc>
                <a:spcPct val="80000"/>
              </a:lnSpc>
              <a:buFont typeface="Wingdings" pitchFamily="2" charset="2"/>
              <a:buNone/>
              <a:defRPr/>
            </a:pPr>
            <a:r>
              <a:rPr lang="zh-CN" altLang="en-US" sz="2800" smtClean="0">
                <a:solidFill>
                  <a:srgbClr val="FFFF00"/>
                </a:solidFill>
              </a:rPr>
              <a:t>           南宋朱熹以</a:t>
            </a:r>
            <a:r>
              <a:rPr lang="en-US" altLang="zh-CN" sz="2800" smtClean="0">
                <a:solidFill>
                  <a:srgbClr val="FFFF00"/>
                </a:solidFill>
              </a:rPr>
              <a:t>《</a:t>
            </a:r>
            <a:r>
              <a:rPr lang="zh-CN" altLang="en-US" sz="2800" smtClean="0">
                <a:solidFill>
                  <a:srgbClr val="FFFF00"/>
                </a:solidFill>
              </a:rPr>
              <a:t>礼记</a:t>
            </a:r>
            <a:r>
              <a:rPr lang="en-US" altLang="zh-CN" sz="2800" smtClean="0">
                <a:solidFill>
                  <a:srgbClr val="FFFF00"/>
                </a:solidFill>
              </a:rPr>
              <a:t>》</a:t>
            </a:r>
            <a:r>
              <a:rPr lang="zh-CN" altLang="en-US" sz="2800" smtClean="0">
                <a:solidFill>
                  <a:srgbClr val="FFFF00"/>
                </a:solidFill>
              </a:rPr>
              <a:t>中的</a:t>
            </a:r>
            <a:r>
              <a:rPr lang="en-US" altLang="zh-CN" sz="2800" smtClean="0">
                <a:solidFill>
                  <a:srgbClr val="FFFF00"/>
                </a:solidFill>
              </a:rPr>
              <a:t>《</a:t>
            </a:r>
            <a:r>
              <a:rPr lang="zh-CN" altLang="en-US" sz="2800" smtClean="0">
                <a:solidFill>
                  <a:srgbClr val="FFFF00"/>
                </a:solidFill>
              </a:rPr>
              <a:t>大学</a:t>
            </a:r>
            <a:r>
              <a:rPr lang="en-US" altLang="zh-CN" sz="2800" smtClean="0">
                <a:solidFill>
                  <a:srgbClr val="FFFF00"/>
                </a:solidFill>
              </a:rPr>
              <a:t>》</a:t>
            </a:r>
            <a:r>
              <a:rPr lang="zh-CN" altLang="en-US" sz="2800" smtClean="0">
                <a:solidFill>
                  <a:srgbClr val="FFFF00"/>
                </a:solidFill>
              </a:rPr>
              <a:t>、</a:t>
            </a:r>
            <a:r>
              <a:rPr lang="en-US" altLang="zh-CN" sz="2800" smtClean="0">
                <a:solidFill>
                  <a:srgbClr val="FFFF00"/>
                </a:solidFill>
              </a:rPr>
              <a:t>《</a:t>
            </a:r>
            <a:r>
              <a:rPr lang="zh-CN" altLang="en-US" sz="2800" smtClean="0">
                <a:solidFill>
                  <a:srgbClr val="FFFF00"/>
                </a:solidFill>
              </a:rPr>
              <a:t>中庸</a:t>
            </a:r>
            <a:r>
              <a:rPr lang="en-US" altLang="zh-CN" sz="2800" smtClean="0">
                <a:solidFill>
                  <a:srgbClr val="FFFF00"/>
                </a:solidFill>
              </a:rPr>
              <a:t>》</a:t>
            </a:r>
            <a:r>
              <a:rPr lang="zh-CN" altLang="en-US" sz="2800" smtClean="0">
                <a:solidFill>
                  <a:srgbClr val="FFFF00"/>
                </a:solidFill>
              </a:rPr>
              <a:t>与</a:t>
            </a:r>
            <a:r>
              <a:rPr lang="en-US" altLang="zh-CN" sz="2800" smtClean="0">
                <a:solidFill>
                  <a:srgbClr val="FFFF00"/>
                </a:solidFill>
              </a:rPr>
              <a:t>《</a:t>
            </a:r>
            <a:r>
              <a:rPr lang="zh-CN" altLang="en-US" sz="2800" smtClean="0">
                <a:solidFill>
                  <a:srgbClr val="FFFF00"/>
                </a:solidFill>
              </a:rPr>
              <a:t>论语</a:t>
            </a:r>
            <a:r>
              <a:rPr lang="en-US" altLang="zh-CN" sz="2800" smtClean="0">
                <a:solidFill>
                  <a:srgbClr val="FFFF00"/>
                </a:solidFill>
              </a:rPr>
              <a:t>》</a:t>
            </a:r>
            <a:r>
              <a:rPr lang="zh-CN" altLang="en-US" sz="2800" smtClean="0">
                <a:solidFill>
                  <a:srgbClr val="FFFF00"/>
                </a:solidFill>
              </a:rPr>
              <a:t>、</a:t>
            </a:r>
            <a:r>
              <a:rPr lang="en-US" altLang="zh-CN" sz="2800" smtClean="0">
                <a:solidFill>
                  <a:srgbClr val="FFFF00"/>
                </a:solidFill>
              </a:rPr>
              <a:t>《</a:t>
            </a:r>
            <a:r>
              <a:rPr lang="zh-CN" altLang="en-US" sz="2800" smtClean="0">
                <a:solidFill>
                  <a:srgbClr val="FFFF00"/>
                </a:solidFill>
              </a:rPr>
              <a:t>孟子</a:t>
            </a:r>
            <a:r>
              <a:rPr lang="en-US" altLang="zh-CN" sz="2800" smtClean="0">
                <a:solidFill>
                  <a:srgbClr val="FFFF00"/>
                </a:solidFill>
              </a:rPr>
              <a:t>》</a:t>
            </a:r>
            <a:r>
              <a:rPr lang="zh-CN" altLang="en-US" sz="2800" smtClean="0">
                <a:solidFill>
                  <a:srgbClr val="FFFF00"/>
                </a:solidFill>
              </a:rPr>
              <a:t>并列，形成</a:t>
            </a:r>
            <a:r>
              <a:rPr lang="en-US" altLang="zh-CN" sz="2800" smtClean="0">
                <a:solidFill>
                  <a:srgbClr val="FFFF00"/>
                </a:solidFill>
              </a:rPr>
              <a:t>《</a:t>
            </a:r>
            <a:r>
              <a:rPr lang="zh-CN" altLang="en-US" sz="2800" smtClean="0">
                <a:solidFill>
                  <a:srgbClr val="FFFF00"/>
                </a:solidFill>
              </a:rPr>
              <a:t>四书</a:t>
            </a:r>
            <a:r>
              <a:rPr lang="en-US" altLang="zh-CN" sz="2800" smtClean="0">
                <a:solidFill>
                  <a:srgbClr val="FFFF00"/>
                </a:solidFill>
              </a:rPr>
              <a:t>》</a:t>
            </a:r>
            <a:r>
              <a:rPr lang="zh-CN" altLang="en-US" sz="2800" smtClean="0">
                <a:solidFill>
                  <a:srgbClr val="FFFF00"/>
                </a:solidFill>
              </a:rPr>
              <a:t>。至此，儒家的十三部文献确立了它的经典地位。</a:t>
            </a:r>
          </a:p>
          <a:p>
            <a:pPr eaLnBrk="1" hangingPunct="1">
              <a:lnSpc>
                <a:spcPct val="80000"/>
              </a:lnSpc>
              <a:buFont typeface="Wingdings" pitchFamily="2" charset="2"/>
              <a:buNone/>
              <a:defRPr/>
            </a:pPr>
            <a:r>
              <a:rPr lang="zh-CN" altLang="en-US" sz="2800" smtClean="0">
                <a:solidFill>
                  <a:srgbClr val="FFFF00"/>
                </a:solidFill>
              </a:rPr>
              <a:t>           清乾隆时期，镌刻</a:t>
            </a:r>
            <a:r>
              <a:rPr lang="en-US" altLang="zh-CN" sz="2800" smtClean="0">
                <a:solidFill>
                  <a:srgbClr val="FFFF00"/>
                </a:solidFill>
              </a:rPr>
              <a:t>《</a:t>
            </a:r>
            <a:r>
              <a:rPr lang="zh-CN" altLang="en-US" sz="2800" smtClean="0">
                <a:solidFill>
                  <a:srgbClr val="FF0000"/>
                </a:solidFill>
              </a:rPr>
              <a:t>十三经</a:t>
            </a:r>
            <a:r>
              <a:rPr lang="zh-CN" altLang="en-US" sz="2800" smtClean="0">
                <a:solidFill>
                  <a:srgbClr val="FFFF00"/>
                </a:solidFill>
              </a:rPr>
              <a:t>经</a:t>
            </a:r>
            <a:r>
              <a:rPr lang="en-US" altLang="zh-CN" sz="2800" smtClean="0">
                <a:solidFill>
                  <a:srgbClr val="FFFF00"/>
                </a:solidFill>
              </a:rPr>
              <a:t>》</a:t>
            </a:r>
            <a:r>
              <a:rPr lang="zh-CN" altLang="en-US" sz="2800" smtClean="0">
                <a:solidFill>
                  <a:srgbClr val="FFFF00"/>
                </a:solidFill>
              </a:rPr>
              <a:t>经文于石，阮元又合刻</a:t>
            </a:r>
            <a:r>
              <a:rPr lang="en-US" altLang="zh-CN" sz="2800" smtClean="0">
                <a:solidFill>
                  <a:srgbClr val="FFFF00"/>
                </a:solidFill>
              </a:rPr>
              <a:t>《</a:t>
            </a:r>
            <a:r>
              <a:rPr lang="zh-CN" altLang="en-US" sz="2800" smtClean="0">
                <a:solidFill>
                  <a:srgbClr val="FFFF00"/>
                </a:solidFill>
              </a:rPr>
              <a:t>十三注疏</a:t>
            </a:r>
            <a:r>
              <a:rPr lang="en-US" altLang="zh-CN" sz="2800" smtClean="0">
                <a:solidFill>
                  <a:srgbClr val="FFFF00"/>
                </a:solidFill>
              </a:rPr>
              <a:t>》</a:t>
            </a:r>
            <a:r>
              <a:rPr lang="zh-CN" altLang="en-US" sz="2800" smtClean="0">
                <a:solidFill>
                  <a:srgbClr val="FFFF00"/>
                </a:solidFill>
              </a:rPr>
              <a:t>。 </a:t>
            </a:r>
          </a:p>
        </p:txBody>
      </p:sp>
      <p:pic>
        <p:nvPicPr>
          <p:cNvPr id="14339" name="Picture 4"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96925"/>
            <a:ext cx="48768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457200" y="152400"/>
            <a:ext cx="8229600" cy="788988"/>
          </a:xfrm>
        </p:spPr>
        <p:txBody>
          <a:bodyPr/>
          <a:lstStyle/>
          <a:p>
            <a:pPr eaLnBrk="1" hangingPunct="1">
              <a:defRPr/>
            </a:pPr>
            <a:r>
              <a:rPr lang="zh-CN" altLang="en-US" smtClean="0"/>
              <a:t>春秋左传正义注样</a:t>
            </a:r>
            <a:r>
              <a:rPr lang="zh-CN" altLang="en-US" sz="3200" smtClean="0"/>
              <a:t>（影印本）</a:t>
            </a:r>
          </a:p>
        </p:txBody>
      </p:sp>
      <p:pic>
        <p:nvPicPr>
          <p:cNvPr id="15363" name="Picture 4" descr="春秋左传"/>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006600"/>
            <a:ext cx="8458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AutoShape 5"/>
          <p:cNvSpPr>
            <a:spLocks noChangeArrowheads="1"/>
          </p:cNvSpPr>
          <p:nvPr/>
        </p:nvSpPr>
        <p:spPr bwMode="auto">
          <a:xfrm>
            <a:off x="3733800" y="1219200"/>
            <a:ext cx="1143000" cy="685800"/>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zh-CN" altLang="en-US"/>
          </a:p>
        </p:txBody>
      </p:sp>
      <p:pic>
        <p:nvPicPr>
          <p:cNvPr id="15365" name="Picture 6"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61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a:xfrm>
            <a:off x="457200" y="914400"/>
            <a:ext cx="8458200" cy="5562600"/>
          </a:xfrm>
        </p:spPr>
        <p:txBody>
          <a:bodyPr/>
          <a:lstStyle/>
          <a:p>
            <a:pPr eaLnBrk="1" hangingPunct="1">
              <a:defRPr/>
            </a:pPr>
            <a:r>
              <a:rPr lang="zh-CN" altLang="en-US" sz="3200" smtClean="0"/>
              <a:t>　　文章记述了春秋初期发生在郑国国君庄公和其弟共叔段以及母亲姜氏之间的一场围绕政权的重要斗争，展现了一家人为了权力而忘记亲情不惜同室操戈的生动画面，揭露了郑庄公阴险深沉存心杀弟、共叔段贪婪愚蠢不知进退、姜氏偏心狠毒不明大义的丑恶面目，反映了当时诸侯国上层内部政治斗争的残酷性和激烈性。</a:t>
            </a:r>
            <a:br>
              <a:rPr lang="zh-CN" altLang="en-US" sz="3200" smtClean="0"/>
            </a:br>
            <a:r>
              <a:rPr lang="zh-CN" altLang="en-US" sz="3200" smtClean="0"/>
              <a:t/>
            </a:r>
            <a:br>
              <a:rPr lang="zh-CN" altLang="en-US" sz="3200" smtClean="0"/>
            </a:br>
            <a:r>
              <a:rPr lang="en-US" altLang="zh-CN" sz="4000" smtClean="0"/>
              <a:t>※</a:t>
            </a:r>
            <a:r>
              <a:rPr lang="zh-CN" altLang="en-US" sz="3200" smtClean="0"/>
              <a:t>题目借用</a:t>
            </a:r>
            <a:r>
              <a:rPr lang="en-US" altLang="zh-CN" sz="3200" smtClean="0"/>
              <a:t>《</a:t>
            </a:r>
            <a:r>
              <a:rPr lang="zh-CN" altLang="en-US" sz="3200" smtClean="0"/>
              <a:t>春秋</a:t>
            </a:r>
            <a:r>
              <a:rPr lang="en-US" altLang="zh-CN" sz="3200" smtClean="0">
                <a:latin typeface="Arial"/>
              </a:rPr>
              <a:t>·</a:t>
            </a:r>
            <a:r>
              <a:rPr lang="zh-CN" altLang="en-US" sz="3200" smtClean="0"/>
              <a:t>隐公元年</a:t>
            </a:r>
            <a:r>
              <a:rPr lang="en-US" altLang="zh-CN" sz="3200" smtClean="0"/>
              <a:t>》</a:t>
            </a:r>
            <a:r>
              <a:rPr lang="en-US" altLang="zh-CN" sz="3200" smtClean="0">
                <a:latin typeface="Arial"/>
              </a:rPr>
              <a:t>“</a:t>
            </a:r>
            <a:r>
              <a:rPr lang="zh-CN" altLang="en-US" sz="3200" smtClean="0"/>
              <a:t>郑伯克段于鄢</a:t>
            </a:r>
            <a:r>
              <a:rPr lang="zh-CN" altLang="en-US" sz="3200" smtClean="0">
                <a:latin typeface="Arial"/>
              </a:rPr>
              <a:t>”</a:t>
            </a:r>
            <a:r>
              <a:rPr lang="zh-CN" altLang="en-US" sz="3200" smtClean="0"/>
              <a:t>一语。</a:t>
            </a:r>
            <a:r>
              <a:rPr lang="zh-CN" altLang="en-US" sz="4000" smtClean="0"/>
              <a:t>  </a:t>
            </a:r>
          </a:p>
        </p:txBody>
      </p:sp>
      <p:sp>
        <p:nvSpPr>
          <p:cNvPr id="454662" name="Text Box 6"/>
          <p:cNvSpPr txBox="1">
            <a:spLocks noChangeArrowheads="1"/>
          </p:cNvSpPr>
          <p:nvPr/>
        </p:nvSpPr>
        <p:spPr bwMode="auto">
          <a:xfrm>
            <a:off x="304800" y="304800"/>
            <a:ext cx="3124200" cy="641350"/>
          </a:xfrm>
          <a:prstGeom prst="rect">
            <a:avLst/>
          </a:prstGeom>
          <a:noFill/>
          <a:ln w="9525">
            <a:noFill/>
            <a:miter lim="800000"/>
            <a:headEnd/>
            <a:tailEnd/>
          </a:ln>
          <a:effectLst/>
        </p:spPr>
        <p:txBody>
          <a:bodyPr>
            <a:spAutoFit/>
          </a:bodyPr>
          <a:lstStyle/>
          <a:p>
            <a:pPr>
              <a:spcBef>
                <a:spcPct val="50000"/>
              </a:spcBef>
              <a:defRPr/>
            </a:pPr>
            <a:r>
              <a:rPr lang="zh-CN" altLang="en-US" sz="3600" b="1">
                <a:solidFill>
                  <a:schemeClr val="tx2"/>
                </a:solidFill>
                <a:effectLst>
                  <a:outerShdw blurRad="38100" dist="38100" dir="2700000" algn="tl">
                    <a:srgbClr val="000000"/>
                  </a:outerShdw>
                </a:effectLst>
                <a:latin typeface="Arial" pitchFamily="34" charset="0"/>
              </a:rPr>
              <a:t>课文内容简介：</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2372" name="Rectangle 4"/>
          <p:cNvSpPr>
            <a:spLocks noGrp="1" noChangeArrowheads="1"/>
          </p:cNvSpPr>
          <p:nvPr>
            <p:ph type="body" idx="1"/>
          </p:nvPr>
        </p:nvSpPr>
        <p:spPr>
          <a:xfrm>
            <a:off x="228600" y="304800"/>
            <a:ext cx="8686800" cy="5943600"/>
          </a:xfrm>
        </p:spPr>
        <p:txBody>
          <a:bodyPr lIns="36000" tIns="36000" rIns="36000" bIns="36000"/>
          <a:lstStyle/>
          <a:p>
            <a:pPr marL="341313" indent="-341313" eaLnBrk="1" hangingPunct="1">
              <a:lnSpc>
                <a:spcPct val="90000"/>
              </a:lnSpc>
              <a:buFont typeface="Wingdings" pitchFamily="2" charset="2"/>
              <a:buNone/>
              <a:defRPr/>
            </a:pPr>
            <a:r>
              <a:rPr lang="en-US" altLang="zh-CN" sz="3600" smtClean="0"/>
              <a:t>《</a:t>
            </a:r>
            <a:r>
              <a:rPr lang="zh-CN" altLang="en-US" sz="3600" smtClean="0"/>
              <a:t>春秋</a:t>
            </a:r>
            <a:r>
              <a:rPr lang="en-US" altLang="zh-CN" sz="3600" smtClean="0"/>
              <a:t>》</a:t>
            </a:r>
            <a:r>
              <a:rPr lang="zh-CN" altLang="en-US" sz="3600" smtClean="0"/>
              <a:t>经文：</a:t>
            </a:r>
            <a:r>
              <a:rPr lang="zh-CN" altLang="en-US" sz="3600" smtClean="0">
                <a:latin typeface="Arial"/>
              </a:rPr>
              <a:t>“</a:t>
            </a:r>
            <a:r>
              <a:rPr lang="zh-CN" altLang="en-US" sz="3600" smtClean="0"/>
              <a:t>夏五月，郑伯克段于鄢。</a:t>
            </a:r>
            <a:r>
              <a:rPr lang="zh-CN" altLang="en-US" sz="3600" smtClean="0">
                <a:latin typeface="Arial"/>
              </a:rPr>
              <a:t>”</a:t>
            </a:r>
            <a:endParaRPr lang="zh-CN" altLang="en-US" sz="3600" smtClean="0"/>
          </a:p>
          <a:p>
            <a:pPr marL="341313" indent="-341313" eaLnBrk="1" hangingPunct="1">
              <a:lnSpc>
                <a:spcPct val="90000"/>
              </a:lnSpc>
              <a:buFont typeface="Wingdings" pitchFamily="2" charset="2"/>
              <a:buNone/>
              <a:defRPr/>
            </a:pPr>
            <a:r>
              <a:rPr lang="zh-CN" altLang="en-US" smtClean="0">
                <a:solidFill>
                  <a:srgbClr val="FFFF00"/>
                </a:solidFill>
              </a:rPr>
              <a:t>注解：</a:t>
            </a:r>
          </a:p>
          <a:p>
            <a:pPr marL="341313" indent="-341313" eaLnBrk="1" hangingPunct="1">
              <a:lnSpc>
                <a:spcPct val="90000"/>
              </a:lnSpc>
              <a:buFont typeface="Wingdings" pitchFamily="2" charset="2"/>
              <a:buNone/>
              <a:defRPr/>
            </a:pPr>
            <a:r>
              <a:rPr lang="zh-CN" altLang="en-US" smtClean="0"/>
              <a:t> </a:t>
            </a:r>
            <a:r>
              <a:rPr lang="en-US" altLang="zh-CN" smtClean="0"/>
              <a:t>※</a:t>
            </a:r>
            <a:r>
              <a:rPr lang="zh-CN" altLang="en-US" sz="2800" smtClean="0"/>
              <a:t>杜预注：不称国讨而言郑伯，讥失教也。段不弟，故不言弟，明郑伯虽失教而段亦凶逆。以君讨臣而用</a:t>
            </a:r>
            <a:r>
              <a:rPr lang="zh-CN" altLang="en-US" sz="2800" smtClean="0">
                <a:latin typeface="宋体"/>
              </a:rPr>
              <a:t>“</a:t>
            </a:r>
            <a:r>
              <a:rPr lang="zh-CN" altLang="en-US" sz="2800" smtClean="0"/>
              <a:t>二君</a:t>
            </a:r>
            <a:r>
              <a:rPr lang="zh-CN" altLang="en-US" sz="2800" smtClean="0">
                <a:latin typeface="宋体"/>
              </a:rPr>
              <a:t>”</a:t>
            </a:r>
            <a:r>
              <a:rPr lang="zh-CN" altLang="en-US" sz="2800" smtClean="0"/>
              <a:t>之例者，言段强大儁杰，据大都以耦国，所谓</a:t>
            </a:r>
            <a:r>
              <a:rPr lang="zh-CN" altLang="en-US" sz="2800" smtClean="0">
                <a:latin typeface="宋体"/>
              </a:rPr>
              <a:t>“</a:t>
            </a:r>
            <a:r>
              <a:rPr lang="zh-CN" altLang="en-US" sz="2800" smtClean="0"/>
              <a:t>得儁曰克</a:t>
            </a:r>
            <a:r>
              <a:rPr lang="zh-CN" altLang="en-US" sz="2800" smtClean="0">
                <a:latin typeface="宋体"/>
              </a:rPr>
              <a:t>”</a:t>
            </a:r>
            <a:r>
              <a:rPr lang="zh-CN" altLang="en-US" sz="2800" smtClean="0"/>
              <a:t>也。</a:t>
            </a:r>
          </a:p>
          <a:p>
            <a:pPr marL="341313" indent="-341313" eaLnBrk="1" hangingPunct="1">
              <a:lnSpc>
                <a:spcPct val="90000"/>
              </a:lnSpc>
              <a:buFont typeface="Wingdings" pitchFamily="2" charset="2"/>
              <a:buNone/>
              <a:defRPr/>
            </a:pPr>
            <a:r>
              <a:rPr lang="en-US" altLang="zh-CN" smtClean="0"/>
              <a:t>※</a:t>
            </a:r>
            <a:r>
              <a:rPr lang="zh-CN" altLang="en-US" sz="2800" smtClean="0"/>
              <a:t>郑伯：郑庄公。郑，周代国名，姬姓。始封地在郑（今陕西华县东），春秋初迁都于新郑（今河南新郑县）。</a:t>
            </a:r>
          </a:p>
          <a:p>
            <a:pPr marL="341313" indent="-341313" eaLnBrk="1" hangingPunct="1">
              <a:lnSpc>
                <a:spcPct val="90000"/>
              </a:lnSpc>
              <a:buFont typeface="Wingdings" pitchFamily="2" charset="2"/>
              <a:buNone/>
              <a:defRPr/>
            </a:pPr>
            <a:r>
              <a:rPr lang="en-US" altLang="zh-CN" smtClean="0"/>
              <a:t>※</a:t>
            </a:r>
            <a:r>
              <a:rPr lang="zh-CN" altLang="en-US" sz="2800" smtClean="0"/>
              <a:t>段：庄公弟。鄢：郑邑名，地在今河南鄢陵县西北。◎儁杰：这里指有实力者。儁，同</a:t>
            </a:r>
            <a:r>
              <a:rPr lang="zh-CN" altLang="en-US" sz="2800" smtClean="0">
                <a:latin typeface="宋体"/>
              </a:rPr>
              <a:t>“</a:t>
            </a:r>
            <a:r>
              <a:rPr lang="zh-CN" altLang="en-US" sz="2800" smtClean="0"/>
              <a:t>俊</a:t>
            </a:r>
            <a:r>
              <a:rPr lang="zh-CN" altLang="en-US" sz="2800" smtClean="0">
                <a:latin typeface="宋体"/>
              </a:rPr>
              <a:t>”</a:t>
            </a:r>
            <a:r>
              <a:rPr lang="zh-CN" altLang="en-US" sz="2800" smtClean="0"/>
              <a:t>。耦国：与国都抗衡。</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1293813" y="533400"/>
            <a:ext cx="45878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pPr>
            <a:endParaRPr lang="zh-CN" altLang="zh-CN"/>
          </a:p>
        </p:txBody>
      </p:sp>
      <p:sp>
        <p:nvSpPr>
          <p:cNvPr id="404488" name="Text Box 8"/>
          <p:cNvSpPr txBox="1">
            <a:spLocks noChangeArrowheads="1"/>
          </p:cNvSpPr>
          <p:nvPr/>
        </p:nvSpPr>
        <p:spPr bwMode="auto">
          <a:xfrm>
            <a:off x="609600" y="457200"/>
            <a:ext cx="671513" cy="5943600"/>
          </a:xfrm>
          <a:prstGeom prst="rect">
            <a:avLst/>
          </a:prstGeom>
          <a:noFill/>
          <a:ln w="9525">
            <a:noFill/>
            <a:miter lim="800000"/>
            <a:headEnd/>
            <a:tailEnd/>
          </a:ln>
          <a:effectLst/>
        </p:spPr>
        <p:txBody>
          <a:bodyPr vert="eaVert">
            <a:spAutoFit/>
          </a:bodyPr>
          <a:lstStyle/>
          <a:p>
            <a:pPr>
              <a:spcBef>
                <a:spcPct val="50000"/>
              </a:spcBef>
              <a:defRPr/>
            </a:pPr>
            <a:r>
              <a:rPr lang="en-US" altLang="zh-CN" sz="3200" b="1">
                <a:effectLst>
                  <a:outerShdw blurRad="38100" dist="38100" dir="2700000" algn="tl">
                    <a:srgbClr val="000000"/>
                  </a:outerShdw>
                </a:effectLst>
                <a:latin typeface="Arial" pitchFamily="34" charset="0"/>
              </a:rPr>
              <a:t>《</a:t>
            </a:r>
            <a:r>
              <a:rPr lang="zh-CN" altLang="en-US" sz="3200" b="1">
                <a:effectLst>
                  <a:outerShdw blurRad="38100" dist="38100" dir="2700000" algn="tl">
                    <a:srgbClr val="000000"/>
                  </a:outerShdw>
                </a:effectLst>
                <a:latin typeface="Arial" pitchFamily="34" charset="0"/>
              </a:rPr>
              <a:t>郑伯克段于鄢</a:t>
            </a:r>
            <a:r>
              <a:rPr lang="en-US" altLang="zh-CN" sz="3200" b="1">
                <a:effectLst>
                  <a:outerShdw blurRad="38100" dist="38100" dir="2700000" algn="tl">
                    <a:srgbClr val="000000"/>
                  </a:outerShdw>
                </a:effectLst>
                <a:latin typeface="Arial" pitchFamily="34" charset="0"/>
              </a:rPr>
              <a:t>》</a:t>
            </a:r>
            <a:r>
              <a:rPr lang="zh-CN" altLang="en-US" sz="3200" b="1">
                <a:effectLst>
                  <a:outerShdw blurRad="38100" dist="38100" dir="2700000" algn="tl">
                    <a:srgbClr val="000000"/>
                  </a:outerShdw>
                </a:effectLst>
                <a:latin typeface="Arial" pitchFamily="34" charset="0"/>
              </a:rPr>
              <a:t>作战示意图</a:t>
            </a:r>
          </a:p>
        </p:txBody>
      </p:sp>
      <p:pic>
        <p:nvPicPr>
          <p:cNvPr id="18436" name="Picture 12" descr="图片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424488"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4"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295400" y="3124200"/>
            <a:ext cx="5410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304800"/>
            <a:ext cx="8110538" cy="1066800"/>
          </a:xfrm>
        </p:spPr>
        <p:txBody>
          <a:bodyPr lIns="36000" tIns="36000" rIns="36000" bIns="36000"/>
          <a:lstStyle/>
          <a:p>
            <a:pPr eaLnBrk="1" hangingPunct="1">
              <a:lnSpc>
                <a:spcPts val="3913"/>
              </a:lnSpc>
              <a:defRPr/>
            </a:pPr>
            <a:r>
              <a:rPr lang="en-US" altLang="zh-CN" sz="4100" smtClean="0"/>
              <a:t> </a:t>
            </a:r>
            <a:r>
              <a:rPr lang="zh-CN" altLang="en-US" sz="4100" smtClean="0">
                <a:solidFill>
                  <a:srgbClr val="FFFF00"/>
                </a:solidFill>
              </a:rPr>
              <a:t>第一段：故事的开端</a:t>
            </a:r>
            <a:r>
              <a:rPr lang="zh-CN" altLang="en-US" sz="4100" smtClean="0"/>
              <a:t/>
            </a:r>
            <a:br>
              <a:rPr lang="zh-CN" altLang="en-US" sz="4100" smtClean="0"/>
            </a:br>
            <a:r>
              <a:rPr lang="zh-CN" altLang="en-US" sz="3600" smtClean="0"/>
              <a:t>庄公与弟、母矛盾的产生。</a:t>
            </a:r>
          </a:p>
        </p:txBody>
      </p:sp>
      <p:sp>
        <p:nvSpPr>
          <p:cNvPr id="35843" name="Rectangle 3"/>
          <p:cNvSpPr>
            <a:spLocks noGrp="1" noChangeArrowheads="1"/>
          </p:cNvSpPr>
          <p:nvPr>
            <p:ph type="body" idx="1"/>
          </p:nvPr>
        </p:nvSpPr>
        <p:spPr>
          <a:xfrm>
            <a:off x="304800" y="1700213"/>
            <a:ext cx="8382000" cy="4929187"/>
          </a:xfrm>
        </p:spPr>
        <p:txBody>
          <a:bodyPr lIns="36000" tIns="36000" rIns="36000" bIns="36000"/>
          <a:lstStyle/>
          <a:p>
            <a:pPr marL="341313" indent="-341313" eaLnBrk="1" hangingPunct="1">
              <a:lnSpc>
                <a:spcPts val="3000"/>
              </a:lnSpc>
              <a:spcBef>
                <a:spcPts val="675"/>
              </a:spcBef>
              <a:buFont typeface="Wingdings" pitchFamily="2" charset="2"/>
              <a:buNone/>
              <a:defRPr/>
            </a:pPr>
            <a:r>
              <a:rPr lang="en-US" altLang="zh-CN" smtClean="0"/>
              <a:t>※</a:t>
            </a:r>
            <a:r>
              <a:rPr lang="zh-CN" altLang="en-US" sz="2800" smtClean="0">
                <a:solidFill>
                  <a:srgbClr val="FFFF00"/>
                </a:solidFill>
              </a:rPr>
              <a:t>初：</a:t>
            </a:r>
            <a:r>
              <a:rPr lang="en-US" altLang="zh-CN" sz="2800" smtClean="0">
                <a:solidFill>
                  <a:srgbClr val="FFFF00"/>
                </a:solidFill>
              </a:rPr>
              <a:t>《</a:t>
            </a:r>
            <a:r>
              <a:rPr lang="zh-CN" altLang="en-US" sz="2800" smtClean="0">
                <a:solidFill>
                  <a:srgbClr val="FFFF00"/>
                </a:solidFill>
              </a:rPr>
              <a:t>说文</a:t>
            </a:r>
            <a:r>
              <a:rPr lang="en-US" altLang="zh-CN" sz="2800" smtClean="0">
                <a:solidFill>
                  <a:srgbClr val="FFFF00"/>
                </a:solidFill>
              </a:rPr>
              <a:t>》</a:t>
            </a:r>
            <a:r>
              <a:rPr lang="zh-CN" altLang="en-US" sz="2800" smtClean="0">
                <a:solidFill>
                  <a:srgbClr val="FFFF00"/>
                </a:solidFill>
              </a:rPr>
              <a:t>：</a:t>
            </a:r>
            <a:r>
              <a:rPr lang="zh-CN" altLang="en-US" sz="2800" smtClean="0">
                <a:solidFill>
                  <a:srgbClr val="FFFF00"/>
                </a:solidFill>
                <a:latin typeface="Arial"/>
              </a:rPr>
              <a:t>“</a:t>
            </a:r>
            <a:r>
              <a:rPr lang="zh-CN" altLang="en-US" sz="2800" smtClean="0">
                <a:solidFill>
                  <a:srgbClr val="FFFF00"/>
                </a:solidFill>
              </a:rPr>
              <a:t>  ，始也。从刀衣，裁衣之始也。</a:t>
            </a:r>
            <a:r>
              <a:rPr lang="zh-CN" altLang="en-US" sz="2800" smtClean="0">
                <a:solidFill>
                  <a:srgbClr val="FFFF00"/>
                </a:solidFill>
                <a:latin typeface="Arial"/>
              </a:rPr>
              <a:t>”</a:t>
            </a:r>
            <a:r>
              <a:rPr lang="zh-CN" altLang="en-US" sz="2800" smtClean="0">
                <a:solidFill>
                  <a:srgbClr val="FFFF00"/>
                </a:solidFill>
              </a:rPr>
              <a:t>           引申为开端。（词语：起初</a:t>
            </a:r>
            <a:r>
              <a:rPr lang="en-US" altLang="zh-CN" sz="2800" smtClean="0">
                <a:solidFill>
                  <a:srgbClr val="FFFF00"/>
                </a:solidFill>
              </a:rPr>
              <a:t>/</a:t>
            </a:r>
            <a:r>
              <a:rPr lang="zh-CN" altLang="en-US" sz="2800" smtClean="0">
                <a:solidFill>
                  <a:srgbClr val="FFFF00"/>
                </a:solidFill>
              </a:rPr>
              <a:t>当初）。放在篇首表  示追述，相当于</a:t>
            </a:r>
            <a:r>
              <a:rPr lang="zh-CN" altLang="en-US" sz="2800" smtClean="0">
                <a:solidFill>
                  <a:srgbClr val="FFFF00"/>
                </a:solidFill>
                <a:latin typeface="Arial"/>
              </a:rPr>
              <a:t>“</a:t>
            </a:r>
            <a:r>
              <a:rPr lang="zh-CN" altLang="en-US" sz="2800" smtClean="0">
                <a:solidFill>
                  <a:srgbClr val="FFFF00"/>
                </a:solidFill>
              </a:rPr>
              <a:t>先前</a:t>
            </a:r>
            <a:r>
              <a:rPr lang="zh-CN" altLang="en-US" sz="2800" smtClean="0">
                <a:solidFill>
                  <a:srgbClr val="FFFF00"/>
                </a:solidFill>
                <a:latin typeface="Arial"/>
              </a:rPr>
              <a:t>”</a:t>
            </a:r>
            <a:r>
              <a:rPr lang="zh-CN" altLang="en-US" sz="2800" smtClean="0">
                <a:solidFill>
                  <a:srgbClr val="FFFF00"/>
                </a:solidFill>
              </a:rPr>
              <a:t>、</a:t>
            </a:r>
            <a:r>
              <a:rPr lang="zh-CN" altLang="en-US" sz="2800" smtClean="0">
                <a:solidFill>
                  <a:srgbClr val="FFFF00"/>
                </a:solidFill>
                <a:latin typeface="Arial"/>
              </a:rPr>
              <a:t>“</a:t>
            </a:r>
            <a:r>
              <a:rPr lang="zh-CN" altLang="en-US" sz="2800" smtClean="0">
                <a:solidFill>
                  <a:srgbClr val="FFFF00"/>
                </a:solidFill>
              </a:rPr>
              <a:t>早先</a:t>
            </a:r>
            <a:r>
              <a:rPr lang="zh-CN" altLang="en-US" sz="2800" smtClean="0">
                <a:solidFill>
                  <a:srgbClr val="FFFF00"/>
                </a:solidFill>
                <a:latin typeface="Arial"/>
              </a:rPr>
              <a:t>”</a:t>
            </a:r>
            <a:r>
              <a:rPr lang="zh-CN" altLang="en-US" sz="2800" smtClean="0">
                <a:solidFill>
                  <a:srgbClr val="FFFF00"/>
                </a:solidFill>
              </a:rPr>
              <a:t>等。</a:t>
            </a:r>
          </a:p>
          <a:p>
            <a:pPr marL="341313" indent="-341313" eaLnBrk="1" hangingPunct="1">
              <a:lnSpc>
                <a:spcPts val="3000"/>
              </a:lnSpc>
              <a:spcBef>
                <a:spcPts val="675"/>
              </a:spcBef>
              <a:buFont typeface="Wingdings" pitchFamily="2" charset="2"/>
              <a:buNone/>
              <a:defRPr/>
            </a:pPr>
            <a:r>
              <a:rPr lang="en-US" altLang="zh-CN" smtClean="0"/>
              <a:t>※</a:t>
            </a:r>
            <a:r>
              <a:rPr lang="zh-CN" altLang="en-US" sz="2800" smtClean="0">
                <a:solidFill>
                  <a:srgbClr val="FFFF00"/>
                </a:solidFill>
              </a:rPr>
              <a:t>武姜</a:t>
            </a:r>
            <a:r>
              <a:rPr lang="en-US" altLang="zh-CN" sz="2800" smtClean="0">
                <a:solidFill>
                  <a:srgbClr val="FFFF00"/>
                </a:solidFill>
              </a:rPr>
              <a:t>------</a:t>
            </a:r>
            <a:r>
              <a:rPr lang="zh-CN" altLang="en-US" sz="2800" smtClean="0">
                <a:solidFill>
                  <a:srgbClr val="FFFF00"/>
                </a:solidFill>
              </a:rPr>
              <a:t>古代称呼女子有两种称法：未嫁之前只称父  姓，或加排行，如孟姜女。出嫁以后在父姓后加</a:t>
            </a:r>
            <a:r>
              <a:rPr lang="zh-CN" altLang="en-US" sz="2800" smtClean="0">
                <a:solidFill>
                  <a:srgbClr val="FFFF00"/>
                </a:solidFill>
                <a:latin typeface="Arial"/>
              </a:rPr>
              <a:t>“</a:t>
            </a:r>
            <a:r>
              <a:rPr lang="zh-CN" altLang="en-US" sz="2800" smtClean="0">
                <a:solidFill>
                  <a:srgbClr val="FFFF00"/>
                </a:solidFill>
              </a:rPr>
              <a:t>氏</a:t>
            </a:r>
            <a:r>
              <a:rPr lang="zh-CN" altLang="en-US" sz="2800" smtClean="0">
                <a:solidFill>
                  <a:srgbClr val="FFFF00"/>
                </a:solidFill>
                <a:latin typeface="Arial"/>
              </a:rPr>
              <a:t>”</a:t>
            </a:r>
            <a:r>
              <a:rPr lang="zh-CN" altLang="en-US" sz="2800" smtClean="0">
                <a:solidFill>
                  <a:srgbClr val="FFFF00"/>
                </a:solidFill>
              </a:rPr>
              <a:t>，如姜氏。死后冠以夫姓，曰</a:t>
            </a:r>
            <a:r>
              <a:rPr lang="zh-CN" altLang="en-US" sz="2800" smtClean="0">
                <a:solidFill>
                  <a:srgbClr val="FFFF00"/>
                </a:solidFill>
                <a:latin typeface="Arial"/>
              </a:rPr>
              <a:t>“</a:t>
            </a:r>
            <a:r>
              <a:rPr lang="zh-CN" altLang="en-US" sz="2800" smtClean="0">
                <a:solidFill>
                  <a:srgbClr val="FFFF00"/>
                </a:solidFill>
              </a:rPr>
              <a:t>武姜</a:t>
            </a:r>
            <a:r>
              <a:rPr lang="zh-CN" altLang="en-US" sz="2800" smtClean="0">
                <a:solidFill>
                  <a:srgbClr val="FFFF00"/>
                </a:solidFill>
                <a:latin typeface="Arial"/>
              </a:rPr>
              <a:t>”</a:t>
            </a:r>
            <a:r>
              <a:rPr lang="zh-CN" altLang="en-US" sz="2800" smtClean="0">
                <a:solidFill>
                  <a:srgbClr val="FFFF00"/>
                </a:solidFill>
              </a:rPr>
              <a:t>。古代有</a:t>
            </a:r>
            <a:r>
              <a:rPr lang="zh-CN" altLang="en-US" sz="2800" smtClean="0">
                <a:solidFill>
                  <a:srgbClr val="FFFF00"/>
                </a:solidFill>
                <a:latin typeface="Arial"/>
              </a:rPr>
              <a:t>“</a:t>
            </a:r>
            <a:r>
              <a:rPr lang="zh-CN" altLang="en-US" sz="2800" smtClean="0">
                <a:solidFill>
                  <a:srgbClr val="FFFF00"/>
                </a:solidFill>
              </a:rPr>
              <a:t>姓以别婚姻，氏以别身份。</a:t>
            </a:r>
            <a:r>
              <a:rPr lang="zh-CN" altLang="en-US" sz="2800" smtClean="0">
                <a:solidFill>
                  <a:srgbClr val="FFFF00"/>
                </a:solidFill>
                <a:latin typeface="Arial"/>
              </a:rPr>
              <a:t>”</a:t>
            </a:r>
            <a:r>
              <a:rPr lang="zh-CN" altLang="en-US" sz="2800" smtClean="0">
                <a:solidFill>
                  <a:srgbClr val="FFFF00"/>
                </a:solidFill>
              </a:rPr>
              <a:t>之说。</a:t>
            </a:r>
          </a:p>
        </p:txBody>
      </p:sp>
      <p:pic>
        <p:nvPicPr>
          <p:cNvPr id="19460" name="Picture 4"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52438" y="381000"/>
            <a:ext cx="8229600" cy="5448300"/>
          </a:xfrm>
        </p:spPr>
        <p:txBody>
          <a:bodyPr/>
          <a:lstStyle/>
          <a:p>
            <a:pPr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寤生： 杜预注：</a:t>
            </a:r>
            <a:r>
              <a:rPr lang="zh-CN" altLang="en-US" smtClean="0">
                <a:solidFill>
                  <a:srgbClr val="FFFF00"/>
                </a:solidFill>
                <a:latin typeface="Arial"/>
              </a:rPr>
              <a:t>“</a:t>
            </a:r>
            <a:r>
              <a:rPr lang="zh-CN" altLang="en-US" smtClean="0">
                <a:solidFill>
                  <a:srgbClr val="FFFF00"/>
                </a:solidFill>
              </a:rPr>
              <a:t>寐寤而庄公已生，故惊而恶之。</a:t>
            </a:r>
            <a:r>
              <a:rPr lang="zh-CN" altLang="en-US" smtClean="0">
                <a:solidFill>
                  <a:srgbClr val="FFFF00"/>
                </a:solidFill>
                <a:latin typeface="Arial"/>
              </a:rPr>
              <a:t>”</a:t>
            </a:r>
            <a:r>
              <a:rPr lang="zh-CN" altLang="en-US" smtClean="0">
                <a:solidFill>
                  <a:srgbClr val="FFFF00"/>
                </a:solidFill>
              </a:rPr>
              <a:t>清代</a:t>
            </a:r>
            <a:r>
              <a:rPr lang="zh-CN" altLang="en-US" smtClean="0">
                <a:solidFill>
                  <a:srgbClr val="00CC00"/>
                </a:solidFill>
              </a:rPr>
              <a:t>黄生</a:t>
            </a:r>
            <a:r>
              <a:rPr lang="en-US" altLang="zh-CN" smtClean="0">
                <a:solidFill>
                  <a:srgbClr val="FFFF00"/>
                </a:solidFill>
              </a:rPr>
              <a:t>《</a:t>
            </a:r>
            <a:r>
              <a:rPr lang="zh-CN" altLang="en-US" smtClean="0">
                <a:solidFill>
                  <a:srgbClr val="FFFF00"/>
                </a:solidFill>
              </a:rPr>
              <a:t>义府</a:t>
            </a:r>
            <a:r>
              <a:rPr lang="en-US" altLang="zh-CN" smtClean="0">
                <a:solidFill>
                  <a:srgbClr val="FFFF00"/>
                </a:solidFill>
              </a:rPr>
              <a:t>》</a:t>
            </a:r>
            <a:r>
              <a:rPr lang="zh-CN" altLang="en-US" smtClean="0">
                <a:solidFill>
                  <a:srgbClr val="FFFF00"/>
                </a:solidFill>
              </a:rPr>
              <a:t>：</a:t>
            </a:r>
            <a:r>
              <a:rPr lang="zh-CN" altLang="en-US" smtClean="0">
                <a:solidFill>
                  <a:srgbClr val="FFFF00"/>
                </a:solidFill>
                <a:latin typeface="Arial"/>
              </a:rPr>
              <a:t>“</a:t>
            </a:r>
            <a:r>
              <a:rPr lang="zh-CN" altLang="en-US" smtClean="0">
                <a:solidFill>
                  <a:srgbClr val="FFFF00"/>
                </a:solidFill>
              </a:rPr>
              <a:t>杜云</a:t>
            </a:r>
            <a:r>
              <a:rPr lang="zh-CN" altLang="en-US" smtClean="0">
                <a:solidFill>
                  <a:srgbClr val="FFFF00"/>
                </a:solidFill>
                <a:latin typeface="Arial"/>
              </a:rPr>
              <a:t>‘</a:t>
            </a:r>
            <a:r>
              <a:rPr lang="zh-CN" altLang="en-US" smtClean="0">
                <a:solidFill>
                  <a:srgbClr val="FFFF00"/>
                </a:solidFill>
              </a:rPr>
              <a:t>寐寤而庄公已生</a:t>
            </a:r>
            <a:r>
              <a:rPr lang="zh-CN" altLang="en-US" smtClean="0">
                <a:solidFill>
                  <a:srgbClr val="FFFF00"/>
                </a:solidFill>
                <a:latin typeface="Arial"/>
              </a:rPr>
              <a:t>’</a:t>
            </a:r>
            <a:r>
              <a:rPr lang="zh-CN" altLang="en-US" smtClean="0">
                <a:solidFill>
                  <a:srgbClr val="FFFF00"/>
                </a:solidFill>
              </a:rPr>
              <a:t>此说非也。寤而已生，此正产之极易者，何必反惊而恶之？予谓</a:t>
            </a:r>
            <a:r>
              <a:rPr lang="zh-CN" altLang="en-US" smtClean="0">
                <a:solidFill>
                  <a:srgbClr val="FFFF00"/>
                </a:solidFill>
                <a:latin typeface="Arial"/>
              </a:rPr>
              <a:t>‘</a:t>
            </a:r>
            <a:r>
              <a:rPr lang="zh-CN" altLang="en-US" smtClean="0">
                <a:solidFill>
                  <a:srgbClr val="FFFF00"/>
                </a:solidFill>
              </a:rPr>
              <a:t>寤</a:t>
            </a:r>
            <a:r>
              <a:rPr lang="zh-CN" altLang="en-US" smtClean="0">
                <a:solidFill>
                  <a:srgbClr val="FFFF00"/>
                </a:solidFill>
                <a:latin typeface="Arial"/>
              </a:rPr>
              <a:t>’</a:t>
            </a:r>
            <a:r>
              <a:rPr lang="zh-CN" altLang="en-US" smtClean="0">
                <a:solidFill>
                  <a:srgbClr val="FFFF00"/>
                </a:solidFill>
              </a:rPr>
              <a:t>当与</a:t>
            </a:r>
            <a:r>
              <a:rPr lang="zh-CN" altLang="en-US" smtClean="0">
                <a:solidFill>
                  <a:srgbClr val="FFFF00"/>
                </a:solidFill>
                <a:latin typeface="Arial"/>
              </a:rPr>
              <a:t>‘</a:t>
            </a:r>
            <a:r>
              <a:rPr lang="zh-CN" altLang="en-US" smtClean="0">
                <a:solidFill>
                  <a:srgbClr val="FFFF00"/>
                </a:solidFill>
              </a:rPr>
              <a:t>牾</a:t>
            </a:r>
            <a:r>
              <a:rPr lang="zh-CN" altLang="en-US" smtClean="0">
                <a:solidFill>
                  <a:srgbClr val="FFFF00"/>
                </a:solidFill>
                <a:latin typeface="Arial"/>
              </a:rPr>
              <a:t>’</a:t>
            </a:r>
            <a:r>
              <a:rPr lang="zh-CN" altLang="en-US" smtClean="0">
                <a:solidFill>
                  <a:srgbClr val="FFFF00"/>
                </a:solidFill>
              </a:rPr>
              <a:t>通。牾，逆也。凡生子首出为顺，足出为逆，逆生而产必难，故其母恶之。</a:t>
            </a:r>
            <a:r>
              <a:rPr lang="zh-CN" altLang="en-US" smtClean="0">
                <a:solidFill>
                  <a:srgbClr val="FFFF00"/>
                </a:solidFill>
                <a:latin typeface="Arial"/>
              </a:rPr>
              <a:t>”</a:t>
            </a:r>
            <a:r>
              <a:rPr lang="zh-CN" altLang="en-US" smtClean="0">
                <a:solidFill>
                  <a:srgbClr val="FFFF00"/>
                </a:solidFill>
              </a:rPr>
              <a:t> 古人认为逆产不祥。（词语：牴牾</a:t>
            </a:r>
            <a:r>
              <a:rPr lang="en-US" altLang="zh-CN" smtClean="0">
                <a:solidFill>
                  <a:srgbClr val="FFFF00"/>
                </a:solidFill>
              </a:rPr>
              <a:t>/</a:t>
            </a:r>
            <a:r>
              <a:rPr lang="zh-CN" altLang="en-US" smtClean="0">
                <a:solidFill>
                  <a:srgbClr val="FFFF00"/>
                </a:solidFill>
              </a:rPr>
              <a:t>龃龉）。 </a:t>
            </a:r>
            <a:endParaRPr lang="zh-CN" altLang="en-US" sz="100" smtClean="0">
              <a:solidFill>
                <a:srgbClr val="FFFF00"/>
              </a:solidFill>
            </a:endParaRPr>
          </a:p>
          <a:p>
            <a:pPr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惊姜氏：惊，动词的使动用法。比较：惊世骇俗</a:t>
            </a:r>
            <a:r>
              <a:rPr lang="en-US" altLang="zh-CN" smtClean="0">
                <a:solidFill>
                  <a:srgbClr val="FFFF00"/>
                </a:solidFill>
              </a:rPr>
              <a:t>/</a:t>
            </a:r>
            <a:r>
              <a:rPr lang="zh-CN" altLang="en-US" smtClean="0">
                <a:solidFill>
                  <a:srgbClr val="FFFF00"/>
                </a:solidFill>
              </a:rPr>
              <a:t>惊涛骇浪。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304800" y="304800"/>
            <a:ext cx="8313738" cy="6248400"/>
          </a:xfrm>
        </p:spPr>
        <p:txBody>
          <a:bodyPr lIns="36000" tIns="36000" rIns="36000" bIns="36000"/>
          <a:lstStyle/>
          <a:p>
            <a:pPr marL="341313" indent="-341313"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亟：</a:t>
            </a:r>
            <a:r>
              <a:rPr lang="en-US" altLang="zh-CN" smtClean="0">
                <a:solidFill>
                  <a:srgbClr val="FFFF00"/>
                </a:solidFill>
              </a:rPr>
              <a:t>q</a:t>
            </a:r>
            <a:r>
              <a:rPr lang="en-US" altLang="zh-CN" smtClean="0">
                <a:solidFill>
                  <a:srgbClr val="FFFF00"/>
                </a:solidFill>
                <a:latin typeface="Arial"/>
              </a:rPr>
              <a:t>ì</a:t>
            </a:r>
            <a:r>
              <a:rPr lang="zh-CN" altLang="en-US" smtClean="0">
                <a:solidFill>
                  <a:srgbClr val="FFFF00"/>
                </a:solidFill>
              </a:rPr>
              <a:t>屡次；</a:t>
            </a:r>
            <a:r>
              <a:rPr lang="en-US" altLang="zh-CN" smtClean="0">
                <a:solidFill>
                  <a:srgbClr val="FFFF00"/>
                </a:solidFill>
              </a:rPr>
              <a:t>j</a:t>
            </a:r>
            <a:r>
              <a:rPr lang="en-US" altLang="zh-CN" smtClean="0">
                <a:solidFill>
                  <a:srgbClr val="FFFF00"/>
                </a:solidFill>
                <a:latin typeface="Arial"/>
              </a:rPr>
              <a:t>í</a:t>
            </a:r>
            <a:r>
              <a:rPr lang="zh-CN" altLang="en-US" smtClean="0">
                <a:solidFill>
                  <a:srgbClr val="FFFF00"/>
                </a:solidFill>
              </a:rPr>
              <a:t>迅速、急迫。    ，会意。人立于天地间须动手动口，劳碌不停。</a:t>
            </a:r>
            <a:r>
              <a:rPr lang="zh-CN" altLang="en-US" smtClean="0"/>
              <a:t>   </a:t>
            </a:r>
          </a:p>
          <a:p>
            <a:pPr marL="341313" indent="-341313"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巌邑： 巌、岩，异体字，险要。（本为陡峭的山崖）又指军事、战略要地。今广州有七星岩。 </a:t>
            </a:r>
          </a:p>
          <a:p>
            <a:pPr marL="341313" indent="-341313"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佗：从人驼东西。</a:t>
            </a:r>
            <a:r>
              <a:rPr lang="en-US" altLang="zh-CN" smtClean="0">
                <a:solidFill>
                  <a:srgbClr val="FFFF00"/>
                </a:solidFill>
              </a:rPr>
              <a:t>tu</a:t>
            </a:r>
            <a:r>
              <a:rPr lang="en-US" altLang="zh-CN" smtClean="0">
                <a:solidFill>
                  <a:srgbClr val="FFFF00"/>
                </a:solidFill>
                <a:latin typeface="Arial"/>
              </a:rPr>
              <a:t>ó</a:t>
            </a:r>
            <a:r>
              <a:rPr lang="zh-CN" altLang="en-US" smtClean="0">
                <a:solidFill>
                  <a:srgbClr val="FFFF00"/>
                </a:solidFill>
              </a:rPr>
              <a:t>是驮、驼的本字，通</a:t>
            </a:r>
            <a:r>
              <a:rPr lang="zh-CN" altLang="en-US" smtClean="0">
                <a:solidFill>
                  <a:srgbClr val="FFFF00"/>
                </a:solidFill>
                <a:latin typeface="Arial"/>
              </a:rPr>
              <a:t>“</a:t>
            </a:r>
            <a:r>
              <a:rPr lang="zh-CN" altLang="en-US" smtClean="0">
                <a:solidFill>
                  <a:srgbClr val="FFFF00"/>
                </a:solidFill>
              </a:rPr>
              <a:t>他</a:t>
            </a:r>
            <a:r>
              <a:rPr lang="zh-CN" altLang="en-US" smtClean="0">
                <a:solidFill>
                  <a:srgbClr val="FFFF00"/>
                </a:solidFill>
                <a:latin typeface="Arial"/>
              </a:rPr>
              <a:t>”</a:t>
            </a:r>
            <a:r>
              <a:rPr lang="zh-CN" altLang="en-US" smtClean="0">
                <a:solidFill>
                  <a:srgbClr val="FFFF00"/>
                </a:solidFill>
              </a:rPr>
              <a:t>。   </a:t>
            </a:r>
          </a:p>
          <a:p>
            <a:pPr marL="341313" indent="-341313"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大叔：段玉裁</a:t>
            </a:r>
            <a:r>
              <a:rPr lang="en-US" altLang="zh-CN" smtClean="0">
                <a:solidFill>
                  <a:srgbClr val="FFFF00"/>
                </a:solidFill>
              </a:rPr>
              <a:t>《</a:t>
            </a:r>
            <a:r>
              <a:rPr lang="zh-CN" altLang="en-US" smtClean="0">
                <a:solidFill>
                  <a:srgbClr val="FFFF00"/>
                </a:solidFill>
              </a:rPr>
              <a:t>说文解字注</a:t>
            </a:r>
            <a:r>
              <a:rPr lang="en-US" altLang="zh-CN" smtClean="0">
                <a:solidFill>
                  <a:srgbClr val="FFFF00"/>
                </a:solidFill>
              </a:rPr>
              <a:t>》</a:t>
            </a:r>
            <a:r>
              <a:rPr lang="zh-CN" altLang="en-US" smtClean="0">
                <a:solidFill>
                  <a:srgbClr val="FFFF00"/>
                </a:solidFill>
              </a:rPr>
              <a:t>：</a:t>
            </a:r>
            <a:r>
              <a:rPr lang="zh-CN" altLang="en-US" smtClean="0">
                <a:solidFill>
                  <a:srgbClr val="FFFF00"/>
                </a:solidFill>
                <a:latin typeface="Arial"/>
              </a:rPr>
              <a:t>“</a:t>
            </a:r>
            <a:r>
              <a:rPr lang="zh-CN" altLang="en-US" smtClean="0">
                <a:solidFill>
                  <a:srgbClr val="FFFF00"/>
                </a:solidFill>
              </a:rPr>
              <a:t>后世凡言大而以为形容未尽，则作</a:t>
            </a:r>
            <a:r>
              <a:rPr lang="zh-CN" altLang="en-US" smtClean="0">
                <a:solidFill>
                  <a:srgbClr val="FFFF00"/>
                </a:solidFill>
                <a:latin typeface="Arial"/>
              </a:rPr>
              <a:t>‘</a:t>
            </a:r>
            <a:r>
              <a:rPr lang="zh-CN" altLang="en-US" smtClean="0">
                <a:solidFill>
                  <a:srgbClr val="FFFF00"/>
                </a:solidFill>
              </a:rPr>
              <a:t>太</a:t>
            </a:r>
            <a:r>
              <a:rPr lang="zh-CN" altLang="en-US" smtClean="0">
                <a:solidFill>
                  <a:srgbClr val="FFFF00"/>
                </a:solidFill>
                <a:latin typeface="Arial"/>
              </a:rPr>
              <a:t>’</a:t>
            </a:r>
            <a:r>
              <a:rPr lang="zh-CN" altLang="en-US" smtClean="0">
                <a:solidFill>
                  <a:srgbClr val="FFFF00"/>
                </a:solidFill>
              </a:rPr>
              <a:t>。</a:t>
            </a:r>
            <a:r>
              <a:rPr lang="zh-CN" altLang="en-US" smtClean="0">
                <a:solidFill>
                  <a:srgbClr val="FFFF00"/>
                </a:solidFill>
                <a:latin typeface="Arial"/>
              </a:rPr>
              <a:t>‘</a:t>
            </a:r>
            <a:r>
              <a:rPr lang="zh-CN" altLang="en-US" smtClean="0">
                <a:solidFill>
                  <a:srgbClr val="FFFF00"/>
                </a:solidFill>
              </a:rPr>
              <a:t>太</a:t>
            </a:r>
            <a:r>
              <a:rPr lang="zh-CN" altLang="en-US" smtClean="0">
                <a:solidFill>
                  <a:srgbClr val="FFFF00"/>
                </a:solidFill>
                <a:latin typeface="Arial"/>
              </a:rPr>
              <a:t>’</a:t>
            </a:r>
            <a:r>
              <a:rPr lang="zh-CN" altLang="en-US" smtClean="0">
                <a:solidFill>
                  <a:srgbClr val="FFFF00"/>
                </a:solidFill>
              </a:rPr>
              <a:t>由</a:t>
            </a:r>
            <a:r>
              <a:rPr lang="zh-CN" altLang="en-US" smtClean="0">
                <a:solidFill>
                  <a:srgbClr val="FFFF00"/>
                </a:solidFill>
                <a:latin typeface="Arial"/>
              </a:rPr>
              <a:t>‘</a:t>
            </a:r>
            <a:r>
              <a:rPr lang="zh-CN" altLang="en-US" smtClean="0">
                <a:solidFill>
                  <a:srgbClr val="FFFF00"/>
                </a:solidFill>
              </a:rPr>
              <a:t>大</a:t>
            </a:r>
            <a:r>
              <a:rPr lang="zh-CN" altLang="en-US" smtClean="0">
                <a:solidFill>
                  <a:srgbClr val="FFFF00"/>
                </a:solidFill>
                <a:latin typeface="Arial"/>
              </a:rPr>
              <a:t>’</a:t>
            </a:r>
            <a:r>
              <a:rPr lang="zh-CN" altLang="en-US" smtClean="0">
                <a:solidFill>
                  <a:srgbClr val="FFFF00"/>
                </a:solidFill>
              </a:rPr>
              <a:t>而来。</a:t>
            </a:r>
            <a:r>
              <a:rPr lang="zh-CN" altLang="en-US" smtClean="0">
                <a:solidFill>
                  <a:srgbClr val="FFFF00"/>
                </a:solidFill>
                <a:latin typeface="Arial"/>
              </a:rPr>
              <a:t>”“</a:t>
            </a:r>
            <a:r>
              <a:rPr lang="zh-CN" altLang="en-US" smtClean="0">
                <a:solidFill>
                  <a:srgbClr val="FFFF00"/>
                </a:solidFill>
              </a:rPr>
              <a:t>太</a:t>
            </a:r>
            <a:r>
              <a:rPr lang="zh-CN" altLang="en-US" smtClean="0">
                <a:solidFill>
                  <a:srgbClr val="FFFF00"/>
                </a:solidFill>
                <a:latin typeface="Arial"/>
              </a:rPr>
              <a:t>”</a:t>
            </a:r>
            <a:r>
              <a:rPr lang="zh-CN" altLang="en-US" smtClean="0">
                <a:solidFill>
                  <a:srgbClr val="FFFF00"/>
                </a:solidFill>
              </a:rPr>
              <a:t>表尊敬，规格高。如：太子、太守、泰山等。</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533400" y="533400"/>
            <a:ext cx="8308975" cy="5559425"/>
          </a:xfrm>
        </p:spPr>
        <p:txBody>
          <a:bodyPr lIns="36000" tIns="36000" rIns="36000" bIns="36000"/>
          <a:lstStyle/>
          <a:p>
            <a:pPr marL="341313" indent="-341313" eaLnBrk="1" hangingPunct="1">
              <a:lnSpc>
                <a:spcPts val="3000"/>
              </a:lnSpc>
              <a:spcBef>
                <a:spcPts val="675"/>
              </a:spcBef>
              <a:buFont typeface="Wingdings" pitchFamily="2" charset="2"/>
              <a:buNone/>
              <a:defRPr/>
            </a:pPr>
            <a:r>
              <a:rPr lang="en-US" altLang="zh-CN" sz="2800" smtClean="0">
                <a:solidFill>
                  <a:srgbClr val="FFFF00"/>
                </a:solidFill>
              </a:rPr>
              <a:t>                            </a:t>
            </a:r>
            <a:r>
              <a:rPr lang="zh-CN" altLang="en-US" sz="2800" smtClean="0">
                <a:solidFill>
                  <a:srgbClr val="FFFF00"/>
                </a:solidFill>
              </a:rPr>
              <a:t>本段句法提示：</a:t>
            </a:r>
          </a:p>
          <a:p>
            <a:pPr marL="341313" indent="-341313" eaLnBrk="1" hangingPunct="1">
              <a:lnSpc>
                <a:spcPts val="3000"/>
              </a:lnSpc>
              <a:spcBef>
                <a:spcPts val="675"/>
              </a:spcBef>
              <a:buFont typeface="Wingdings" pitchFamily="2" charset="2"/>
              <a:buNone/>
              <a:defRPr/>
            </a:pPr>
            <a:r>
              <a:rPr lang="zh-CN" altLang="en-US" sz="2800" smtClean="0"/>
              <a:t>   </a:t>
            </a:r>
          </a:p>
          <a:p>
            <a:pPr marL="341313" indent="-341313" eaLnBrk="1" hangingPunct="1">
              <a:lnSpc>
                <a:spcPts val="3000"/>
              </a:lnSpc>
              <a:spcBef>
                <a:spcPts val="675"/>
              </a:spcBef>
              <a:buFont typeface="Wingdings" pitchFamily="2" charset="2"/>
              <a:buNone/>
              <a:defRPr/>
            </a:pPr>
            <a:r>
              <a:rPr lang="en-US" altLang="zh-CN" sz="2800" smtClean="0">
                <a:solidFill>
                  <a:srgbClr val="FFFF00"/>
                </a:solidFill>
              </a:rPr>
              <a:t>1</a:t>
            </a:r>
            <a:r>
              <a:rPr lang="zh-CN" altLang="en-US" sz="2800" smtClean="0">
                <a:solidFill>
                  <a:srgbClr val="FFFF00"/>
                </a:solidFill>
              </a:rPr>
              <a:t>．状语后置：郑武公娶于申 </a:t>
            </a:r>
            <a:endParaRPr lang="zh-CN" altLang="en-US" smtClean="0">
              <a:solidFill>
                <a:srgbClr val="FFFF00"/>
              </a:solidFill>
            </a:endParaRPr>
          </a:p>
          <a:p>
            <a:pPr marL="341313" indent="-341313" eaLnBrk="1" hangingPunct="1">
              <a:lnSpc>
                <a:spcPts val="3000"/>
              </a:lnSpc>
              <a:spcBef>
                <a:spcPts val="675"/>
              </a:spcBef>
              <a:buFont typeface="Wingdings" pitchFamily="2" charset="2"/>
              <a:buNone/>
              <a:defRPr/>
            </a:pPr>
            <a:r>
              <a:rPr lang="zh-CN" altLang="en-US" sz="2800" smtClean="0">
                <a:solidFill>
                  <a:srgbClr val="FFFF00"/>
                </a:solidFill>
              </a:rPr>
              <a:t>   </a:t>
            </a:r>
            <a:r>
              <a:rPr lang="en-US" altLang="zh-CN" sz="2800" smtClean="0">
                <a:solidFill>
                  <a:srgbClr val="FFFF00"/>
                </a:solidFill>
              </a:rPr>
              <a:t>2</a:t>
            </a:r>
            <a:r>
              <a:rPr lang="zh-CN" altLang="en-US" sz="2800" smtClean="0">
                <a:solidFill>
                  <a:srgbClr val="FFFF00"/>
                </a:solidFill>
              </a:rPr>
              <a:t>．使动用法 ：惊姜氏 </a:t>
            </a:r>
            <a:endParaRPr lang="zh-CN" altLang="en-US" smtClean="0">
              <a:solidFill>
                <a:srgbClr val="FFFF00"/>
              </a:solidFill>
            </a:endParaRPr>
          </a:p>
          <a:p>
            <a:pPr marL="341313" indent="-341313" eaLnBrk="1" hangingPunct="1">
              <a:lnSpc>
                <a:spcPts val="3000"/>
              </a:lnSpc>
              <a:spcBef>
                <a:spcPts val="675"/>
              </a:spcBef>
              <a:buFont typeface="Wingdings" pitchFamily="2" charset="2"/>
              <a:buNone/>
              <a:defRPr/>
            </a:pPr>
            <a:r>
              <a:rPr lang="zh-CN" altLang="en-US" sz="2800" smtClean="0">
                <a:solidFill>
                  <a:srgbClr val="FFFF00"/>
                </a:solidFill>
              </a:rPr>
              <a:t>   </a:t>
            </a:r>
            <a:r>
              <a:rPr lang="en-US" altLang="zh-CN" sz="2800" smtClean="0">
                <a:solidFill>
                  <a:srgbClr val="FFFF00"/>
                </a:solidFill>
              </a:rPr>
              <a:t>3</a:t>
            </a:r>
            <a:r>
              <a:rPr lang="zh-CN" altLang="en-US" sz="2800" smtClean="0">
                <a:solidFill>
                  <a:srgbClr val="FFFF00"/>
                </a:solidFill>
              </a:rPr>
              <a:t>．兼语句：使（之）居之 </a:t>
            </a:r>
            <a:endParaRPr lang="zh-CN" altLang="en-US" smtClean="0">
              <a:solidFill>
                <a:srgbClr val="FFFF00"/>
              </a:solidFill>
            </a:endParaRPr>
          </a:p>
          <a:p>
            <a:pPr marL="341313" indent="-341313" eaLnBrk="1" hangingPunct="1">
              <a:lnSpc>
                <a:spcPts val="3000"/>
              </a:lnSpc>
              <a:spcBef>
                <a:spcPts val="675"/>
              </a:spcBef>
              <a:buFont typeface="Wingdings" pitchFamily="2" charset="2"/>
              <a:buNone/>
              <a:defRPr/>
            </a:pPr>
            <a:r>
              <a:rPr lang="zh-CN" altLang="en-US" sz="2800" smtClean="0">
                <a:solidFill>
                  <a:srgbClr val="FFFF00"/>
                </a:solidFill>
              </a:rPr>
              <a:t>   </a:t>
            </a:r>
            <a:r>
              <a:rPr lang="en-US" altLang="zh-CN" sz="2800" smtClean="0">
                <a:solidFill>
                  <a:srgbClr val="FFFF00"/>
                </a:solidFill>
              </a:rPr>
              <a:t>4</a:t>
            </a:r>
            <a:r>
              <a:rPr lang="zh-CN" altLang="en-US" sz="2800" smtClean="0">
                <a:solidFill>
                  <a:srgbClr val="FFFF00"/>
                </a:solidFill>
              </a:rPr>
              <a:t>．双宾句：谓之京城大叔</a:t>
            </a:r>
            <a:endParaRPr lang="zh-CN" altLang="en-US" smtClean="0">
              <a:solidFill>
                <a:srgbClr val="FFFF00"/>
              </a:solidFill>
            </a:endParaRPr>
          </a:p>
          <a:p>
            <a:pPr marL="341313" indent="-341313" eaLnBrk="1" hangingPunct="1">
              <a:lnSpc>
                <a:spcPts val="3000"/>
              </a:lnSpc>
              <a:spcBef>
                <a:spcPts val="675"/>
              </a:spcBef>
              <a:buFont typeface="Wingdings" pitchFamily="2" charset="2"/>
              <a:buNone/>
              <a:defRPr/>
            </a:pPr>
            <a:r>
              <a:rPr lang="zh-CN" altLang="en-US" sz="2800" smtClean="0"/>
              <a:t>  </a:t>
            </a:r>
            <a:endParaRPr lang="zh-CN" altLang="en-US" sz="100" smtClean="0"/>
          </a:p>
        </p:txBody>
      </p:sp>
      <p:pic>
        <p:nvPicPr>
          <p:cNvPr id="22531" name="Picture 4"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1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381000" y="1371600"/>
            <a:ext cx="8229600" cy="2743200"/>
          </a:xfrm>
        </p:spPr>
        <p:txBody>
          <a:bodyPr lIns="36000" tIns="36000" rIns="36000" bIns="36000"/>
          <a:lstStyle/>
          <a:p>
            <a:pPr marL="341313" indent="-341313" eaLnBrk="1" hangingPunct="1">
              <a:lnSpc>
                <a:spcPts val="3913"/>
              </a:lnSpc>
              <a:spcBef>
                <a:spcPts val="875"/>
              </a:spcBef>
              <a:buFont typeface="Wingdings" pitchFamily="2" charset="2"/>
              <a:buNone/>
              <a:defRPr/>
            </a:pPr>
            <a:r>
              <a:rPr lang="en-US" altLang="zh-CN" smtClean="0"/>
              <a:t>                     </a:t>
            </a:r>
            <a:r>
              <a:rPr lang="zh-CN" altLang="en-US" sz="4000" smtClean="0">
                <a:solidFill>
                  <a:srgbClr val="FFFF00"/>
                </a:solidFill>
              </a:rPr>
              <a:t>郑伯克段于鄢</a:t>
            </a:r>
          </a:p>
          <a:p>
            <a:pPr marL="341313" indent="-341313" eaLnBrk="1" hangingPunct="1">
              <a:lnSpc>
                <a:spcPts val="3913"/>
              </a:lnSpc>
              <a:spcBef>
                <a:spcPts val="875"/>
              </a:spcBef>
              <a:buFont typeface="Wingdings" pitchFamily="2" charset="2"/>
              <a:buNone/>
              <a:defRPr/>
            </a:pPr>
            <a:r>
              <a:rPr lang="zh-CN" altLang="en-US" sz="2400" smtClean="0">
                <a:solidFill>
                  <a:srgbClr val="FFFF00"/>
                </a:solidFill>
              </a:rPr>
              <a:t>                                                       －－</a:t>
            </a:r>
            <a:r>
              <a:rPr lang="en-US" altLang="zh-CN" sz="2400" smtClean="0">
                <a:solidFill>
                  <a:srgbClr val="FFFF00"/>
                </a:solidFill>
              </a:rPr>
              <a:t>《</a:t>
            </a:r>
            <a:r>
              <a:rPr lang="zh-CN" altLang="en-US" sz="2400" smtClean="0">
                <a:solidFill>
                  <a:srgbClr val="FFFF00"/>
                </a:solidFill>
              </a:rPr>
              <a:t>左传</a:t>
            </a:r>
            <a:r>
              <a:rPr lang="en-US" altLang="zh-CN" sz="2400" smtClean="0">
                <a:solidFill>
                  <a:srgbClr val="FFFF00"/>
                </a:solidFill>
                <a:latin typeface="Arial"/>
              </a:rPr>
              <a:t>·</a:t>
            </a:r>
            <a:r>
              <a:rPr lang="zh-CN" altLang="en-US" sz="2400" smtClean="0">
                <a:solidFill>
                  <a:srgbClr val="FFFF00"/>
                </a:solidFill>
              </a:rPr>
              <a:t>隐公元年</a:t>
            </a:r>
            <a:r>
              <a:rPr lang="en-US" altLang="zh-CN" sz="2400" smtClean="0">
                <a:solidFill>
                  <a:srgbClr val="FFFF00"/>
                </a:solidFill>
              </a:rPr>
              <a:t>》</a:t>
            </a:r>
            <a:endParaRPr lang="en-US" altLang="zh-CN" sz="100" smtClean="0">
              <a:solidFill>
                <a:srgbClr val="FFFF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850900" y="304800"/>
            <a:ext cx="6769100" cy="1066800"/>
          </a:xfrm>
        </p:spPr>
        <p:txBody>
          <a:bodyPr lIns="36000" tIns="36000" rIns="36000" bIns="36000"/>
          <a:lstStyle/>
          <a:p>
            <a:pPr eaLnBrk="1" hangingPunct="1">
              <a:lnSpc>
                <a:spcPts val="3913"/>
              </a:lnSpc>
              <a:defRPr/>
            </a:pPr>
            <a:r>
              <a:rPr lang="zh-CN" altLang="en-US" sz="4800" smtClean="0"/>
              <a:t>第二段</a:t>
            </a:r>
            <a:r>
              <a:rPr lang="zh-CN" altLang="en-US" sz="4500" smtClean="0"/>
              <a:t>（第</a:t>
            </a:r>
            <a:r>
              <a:rPr lang="en-US" altLang="zh-CN" sz="4500" smtClean="0"/>
              <a:t>2</a:t>
            </a:r>
            <a:r>
              <a:rPr lang="en-US" altLang="zh-CN" sz="4500" smtClean="0">
                <a:latin typeface="Arial"/>
              </a:rPr>
              <a:t>—</a:t>
            </a:r>
            <a:r>
              <a:rPr lang="en-US" altLang="zh-CN" sz="4500" smtClean="0"/>
              <a:t>4</a:t>
            </a:r>
            <a:r>
              <a:rPr lang="zh-CN" altLang="en-US" sz="4500" smtClean="0"/>
              <a:t>自然段）</a:t>
            </a:r>
            <a:r>
              <a:rPr lang="zh-CN" altLang="en-US" sz="4800" smtClean="0"/>
              <a:t> ：</a:t>
            </a:r>
            <a:r>
              <a:rPr lang="zh-CN" altLang="en-US" sz="5400" smtClean="0"/>
              <a:t/>
            </a:r>
            <a:br>
              <a:rPr lang="zh-CN" altLang="en-US" sz="5400" smtClean="0"/>
            </a:br>
            <a:r>
              <a:rPr lang="zh-CN" altLang="en-US" sz="4500" smtClean="0"/>
              <a:t>兄弟矛盾的发展。</a:t>
            </a:r>
            <a:endParaRPr lang="zh-CN" altLang="en-US" sz="100" smtClean="0"/>
          </a:p>
        </p:txBody>
      </p:sp>
      <p:sp>
        <p:nvSpPr>
          <p:cNvPr id="39939" name="Rectangle 3"/>
          <p:cNvSpPr>
            <a:spLocks noGrp="1" noChangeArrowheads="1"/>
          </p:cNvSpPr>
          <p:nvPr>
            <p:ph type="body" idx="1"/>
          </p:nvPr>
        </p:nvSpPr>
        <p:spPr>
          <a:xfrm>
            <a:off x="304800" y="1752600"/>
            <a:ext cx="8558213" cy="4800600"/>
          </a:xfrm>
        </p:spPr>
        <p:txBody>
          <a:bodyPr lIns="36000" tIns="36000" rIns="36000" bIns="36000"/>
          <a:lstStyle/>
          <a:p>
            <a:pPr marL="341313" indent="-341313" eaLnBrk="1" hangingPunct="1">
              <a:lnSpc>
                <a:spcPts val="3000"/>
              </a:lnSpc>
              <a:spcBef>
                <a:spcPts val="675"/>
              </a:spcBef>
              <a:buFont typeface="Wingdings" pitchFamily="2" charset="2"/>
              <a:buNone/>
              <a:defRPr/>
            </a:pPr>
            <a:r>
              <a:rPr lang="en-US" altLang="zh-CN" smtClean="0"/>
              <a:t>※</a:t>
            </a:r>
            <a:r>
              <a:rPr lang="zh-CN" altLang="en-US" sz="2800" smtClean="0">
                <a:solidFill>
                  <a:srgbClr val="FFFF00"/>
                </a:solidFill>
              </a:rPr>
              <a:t>城：从土成声，本为城墙。都城：国都的城墙。</a:t>
            </a:r>
            <a:endParaRPr lang="zh-CN" altLang="en-US" smtClean="0">
              <a:solidFill>
                <a:srgbClr val="FFFF00"/>
              </a:solidFill>
            </a:endParaRPr>
          </a:p>
          <a:p>
            <a:pPr marL="341313" indent="-341313" eaLnBrk="1" hangingPunct="1">
              <a:lnSpc>
                <a:spcPts val="3000"/>
              </a:lnSpc>
              <a:spcBef>
                <a:spcPts val="675"/>
              </a:spcBef>
              <a:buFont typeface="Wingdings" pitchFamily="2" charset="2"/>
              <a:buNone/>
              <a:defRPr/>
            </a:pPr>
            <a:r>
              <a:rPr lang="zh-CN" altLang="en-US" sz="2800" smtClean="0">
                <a:solidFill>
                  <a:srgbClr val="FFFF00"/>
                </a:solidFill>
              </a:rPr>
              <a:t>       长城：英译</a:t>
            </a:r>
            <a:r>
              <a:rPr lang="en-US" altLang="zh-CN" sz="2800" smtClean="0">
                <a:solidFill>
                  <a:srgbClr val="FFFF00"/>
                </a:solidFill>
              </a:rPr>
              <a:t>Great wall</a:t>
            </a:r>
            <a:r>
              <a:rPr lang="zh-CN" altLang="en-US" sz="2800" smtClean="0">
                <a:solidFill>
                  <a:srgbClr val="FFFF00"/>
                </a:solidFill>
              </a:rPr>
              <a:t>（高大的墙）</a:t>
            </a:r>
            <a:endParaRPr lang="zh-CN" altLang="en-US" smtClean="0">
              <a:solidFill>
                <a:srgbClr val="FFFF00"/>
              </a:solidFill>
            </a:endParaRPr>
          </a:p>
          <a:p>
            <a:pPr marL="341313" indent="-341313" eaLnBrk="1" hangingPunct="1">
              <a:lnSpc>
                <a:spcPts val="3000"/>
              </a:lnSpc>
              <a:spcBef>
                <a:spcPts val="675"/>
              </a:spcBef>
              <a:buFont typeface="Wingdings" pitchFamily="2" charset="2"/>
              <a:buNone/>
              <a:defRPr/>
            </a:pPr>
            <a:r>
              <a:rPr lang="en-US" altLang="zh-CN" smtClean="0"/>
              <a:t>※</a:t>
            </a:r>
            <a:r>
              <a:rPr lang="zh-CN" altLang="en-US" sz="2800" smtClean="0">
                <a:solidFill>
                  <a:srgbClr val="FFFF00"/>
                </a:solidFill>
              </a:rPr>
              <a:t>百雉：杜预注：</a:t>
            </a:r>
            <a:r>
              <a:rPr lang="zh-CN" altLang="en-US" sz="2800" smtClean="0">
                <a:solidFill>
                  <a:srgbClr val="FFFF00"/>
                </a:solidFill>
                <a:latin typeface="Arial"/>
              </a:rPr>
              <a:t>“</a:t>
            </a:r>
            <a:r>
              <a:rPr lang="zh-CN" altLang="en-US" sz="2800" smtClean="0">
                <a:solidFill>
                  <a:srgbClr val="FFFF00"/>
                </a:solidFill>
              </a:rPr>
              <a:t>方丈曰堵，三堵曰雉。一雉之墙，长三丈，高一丈。侯伯之墙方五里，径三百雉。故其大都不得过百雉 。</a:t>
            </a:r>
            <a:r>
              <a:rPr lang="zh-CN" altLang="en-US" sz="2800" smtClean="0">
                <a:solidFill>
                  <a:srgbClr val="FFFF00"/>
                </a:solidFill>
                <a:latin typeface="Arial"/>
              </a:rPr>
              <a:t>”</a:t>
            </a:r>
            <a:r>
              <a:rPr lang="zh-CN" altLang="en-US" sz="2800" smtClean="0">
                <a:solidFill>
                  <a:srgbClr val="FFFF00"/>
                </a:solidFill>
              </a:rPr>
              <a:t>    </a:t>
            </a:r>
            <a:endParaRPr lang="zh-CN" altLang="en-US" smtClean="0">
              <a:solidFill>
                <a:srgbClr val="FFFF00"/>
              </a:solidFill>
            </a:endParaRPr>
          </a:p>
          <a:p>
            <a:pPr marL="341313" indent="-341313" eaLnBrk="1" hangingPunct="1">
              <a:lnSpc>
                <a:spcPts val="3000"/>
              </a:lnSpc>
              <a:spcBef>
                <a:spcPts val="675"/>
              </a:spcBef>
              <a:buFont typeface="Wingdings" pitchFamily="2" charset="2"/>
              <a:buNone/>
              <a:defRPr/>
            </a:pPr>
            <a:r>
              <a:rPr lang="en-US" altLang="zh-CN" smtClean="0"/>
              <a:t>※</a:t>
            </a:r>
            <a:r>
              <a:rPr lang="zh-CN" altLang="en-US" sz="2800" smtClean="0">
                <a:solidFill>
                  <a:srgbClr val="FFFF00"/>
                </a:solidFill>
              </a:rPr>
              <a:t>不度：不遵法度。名词动用。</a:t>
            </a:r>
            <a:endParaRPr lang="zh-CN" altLang="en-US" smtClean="0">
              <a:solidFill>
                <a:srgbClr val="FFFF00"/>
              </a:solidFill>
            </a:endParaRPr>
          </a:p>
          <a:p>
            <a:pPr marL="341313" indent="-341313" eaLnBrk="1" hangingPunct="1">
              <a:lnSpc>
                <a:spcPts val="3000"/>
              </a:lnSpc>
              <a:spcBef>
                <a:spcPts val="675"/>
              </a:spcBef>
              <a:buFont typeface="Wingdings" pitchFamily="2" charset="2"/>
              <a:buNone/>
              <a:defRPr/>
            </a:pPr>
            <a:r>
              <a:rPr lang="en-US" altLang="zh-CN" smtClean="0"/>
              <a:t>※</a:t>
            </a:r>
            <a:r>
              <a:rPr lang="zh-CN" altLang="en-US" sz="2800" smtClean="0">
                <a:solidFill>
                  <a:srgbClr val="FFFF00"/>
                </a:solidFill>
              </a:rPr>
              <a:t>堪：动词，经得住，受得了。   </a:t>
            </a:r>
            <a:endParaRPr lang="zh-CN" altLang="en-US" smtClean="0">
              <a:solidFill>
                <a:srgbClr val="FFFF00"/>
              </a:solidFill>
            </a:endParaRPr>
          </a:p>
          <a:p>
            <a:pPr marL="341313" indent="-341313" eaLnBrk="1" hangingPunct="1">
              <a:lnSpc>
                <a:spcPts val="3000"/>
              </a:lnSpc>
              <a:spcBef>
                <a:spcPts val="675"/>
              </a:spcBef>
              <a:buFont typeface="Wingdings" pitchFamily="2" charset="2"/>
              <a:buNone/>
              <a:defRPr/>
            </a:pPr>
            <a:r>
              <a:rPr lang="en-US" altLang="zh-CN" smtClean="0"/>
              <a:t>※</a:t>
            </a:r>
            <a:r>
              <a:rPr lang="zh-CN" altLang="en-US" sz="2800" smtClean="0">
                <a:solidFill>
                  <a:srgbClr val="FFFF00"/>
                </a:solidFill>
              </a:rPr>
              <a:t>欲：及物动词，想要得到或希望发生某事。   </a:t>
            </a:r>
            <a:endParaRPr lang="zh-CN" altLang="en-US" smtClean="0">
              <a:solidFill>
                <a:srgbClr val="FFFF00"/>
              </a:solidFill>
            </a:endParaRPr>
          </a:p>
          <a:p>
            <a:pPr marL="341313" indent="-341313" eaLnBrk="1" hangingPunct="1">
              <a:lnSpc>
                <a:spcPts val="3000"/>
              </a:lnSpc>
              <a:spcBef>
                <a:spcPts val="675"/>
              </a:spcBef>
              <a:buFont typeface="Wingdings" pitchFamily="2" charset="2"/>
              <a:buNone/>
              <a:defRPr/>
            </a:pPr>
            <a:endParaRPr lang="en-US" altLang="zh-CN" sz="100" smtClean="0">
              <a:solidFill>
                <a:srgbClr val="FFFF00"/>
              </a:solidFill>
            </a:endParaRPr>
          </a:p>
        </p:txBody>
      </p:sp>
      <p:pic>
        <p:nvPicPr>
          <p:cNvPr id="23556" name="Picture 4"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228600" y="381000"/>
            <a:ext cx="8591550" cy="5649913"/>
          </a:xfrm>
        </p:spPr>
        <p:txBody>
          <a:bodyPr/>
          <a:lstStyle/>
          <a:p>
            <a:pPr eaLnBrk="1" hangingPunct="1">
              <a:buFont typeface="Wingdings" pitchFamily="2" charset="2"/>
              <a:buNone/>
              <a:defRPr/>
            </a:pPr>
            <a:r>
              <a:rPr lang="en-US" altLang="zh-CN" smtClean="0"/>
              <a:t>※</a:t>
            </a:r>
            <a:r>
              <a:rPr lang="zh-CN" altLang="en-US" smtClean="0">
                <a:solidFill>
                  <a:srgbClr val="FFFF00"/>
                </a:solidFill>
              </a:rPr>
              <a:t>焉：疑问代词，做状语时指处所，询问方法时表示</a:t>
            </a:r>
            <a:r>
              <a:rPr lang="zh-CN" altLang="en-US" smtClean="0">
                <a:solidFill>
                  <a:srgbClr val="FFFF00"/>
                </a:solidFill>
                <a:latin typeface="Arial"/>
              </a:rPr>
              <a:t>“</a:t>
            </a:r>
            <a:r>
              <a:rPr lang="zh-CN" altLang="en-US" smtClean="0">
                <a:solidFill>
                  <a:srgbClr val="FFFF00"/>
                </a:solidFill>
              </a:rPr>
              <a:t>哪里就</a:t>
            </a:r>
            <a:r>
              <a:rPr lang="zh-CN" altLang="en-US" smtClean="0">
                <a:solidFill>
                  <a:srgbClr val="FFFF00"/>
                </a:solidFill>
                <a:latin typeface="Arial"/>
              </a:rPr>
              <a:t>”</a:t>
            </a:r>
            <a:r>
              <a:rPr lang="zh-CN" altLang="en-US" smtClean="0">
                <a:solidFill>
                  <a:srgbClr val="FFFF00"/>
                </a:solidFill>
              </a:rPr>
              <a:t>，</a:t>
            </a:r>
            <a:r>
              <a:rPr lang="zh-CN" altLang="en-US" smtClean="0">
                <a:solidFill>
                  <a:srgbClr val="FFFF00"/>
                </a:solidFill>
                <a:latin typeface="Arial"/>
              </a:rPr>
              <a:t>“</a:t>
            </a:r>
            <a:r>
              <a:rPr lang="zh-CN" altLang="en-US" smtClean="0">
                <a:solidFill>
                  <a:srgbClr val="FFFF00"/>
                </a:solidFill>
              </a:rPr>
              <a:t>怎么可以</a:t>
            </a:r>
            <a:r>
              <a:rPr lang="zh-CN" altLang="en-US" smtClean="0">
                <a:solidFill>
                  <a:srgbClr val="FFFF00"/>
                </a:solidFill>
                <a:latin typeface="Arial"/>
              </a:rPr>
              <a:t>”</a:t>
            </a:r>
            <a:r>
              <a:rPr lang="zh-CN" altLang="en-US" smtClean="0">
                <a:solidFill>
                  <a:srgbClr val="FFFF00"/>
                </a:solidFill>
              </a:rPr>
              <a:t>，</a:t>
            </a:r>
            <a:r>
              <a:rPr lang="zh-CN" altLang="en-US" smtClean="0">
                <a:solidFill>
                  <a:srgbClr val="FFFF00"/>
                </a:solidFill>
                <a:latin typeface="Arial"/>
              </a:rPr>
              <a:t>“</a:t>
            </a:r>
            <a:r>
              <a:rPr lang="zh-CN" altLang="en-US" smtClean="0">
                <a:solidFill>
                  <a:srgbClr val="FFFF00"/>
                </a:solidFill>
              </a:rPr>
              <a:t>如何竟</a:t>
            </a:r>
            <a:r>
              <a:rPr lang="zh-CN" altLang="en-US" smtClean="0">
                <a:solidFill>
                  <a:srgbClr val="FFFF00"/>
                </a:solidFill>
                <a:latin typeface="Arial"/>
              </a:rPr>
              <a:t>”</a:t>
            </a:r>
            <a:r>
              <a:rPr lang="zh-CN" altLang="en-US" smtClean="0">
                <a:solidFill>
                  <a:srgbClr val="FFFF00"/>
                </a:solidFill>
              </a:rPr>
              <a:t>等意。</a:t>
            </a:r>
          </a:p>
          <a:p>
            <a:pPr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对：回答。有卑对尊的色彩。（词语：应对徐如，对答如流。）  </a:t>
            </a:r>
          </a:p>
          <a:p>
            <a:pPr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何厌之有？：宾语前置，强调式。</a:t>
            </a:r>
            <a:r>
              <a:rPr lang="zh-CN" altLang="en-US" smtClean="0">
                <a:solidFill>
                  <a:srgbClr val="FFFF00"/>
                </a:solidFill>
                <a:latin typeface="Arial"/>
              </a:rPr>
              <a:t>“</a:t>
            </a:r>
            <a:r>
              <a:rPr lang="zh-CN" altLang="en-US" smtClean="0">
                <a:solidFill>
                  <a:srgbClr val="FFFF00"/>
                </a:solidFill>
              </a:rPr>
              <a:t>之</a:t>
            </a:r>
            <a:r>
              <a:rPr lang="zh-CN" altLang="en-US" smtClean="0">
                <a:solidFill>
                  <a:srgbClr val="FFFF00"/>
                </a:solidFill>
                <a:latin typeface="Arial"/>
              </a:rPr>
              <a:t>”</a:t>
            </a:r>
            <a:r>
              <a:rPr lang="zh-CN" altLang="en-US" smtClean="0">
                <a:solidFill>
                  <a:srgbClr val="FFFF00"/>
                </a:solidFill>
              </a:rPr>
              <a:t>为助词。等于说：如何有过够？</a:t>
            </a:r>
            <a:r>
              <a:rPr lang="en-US" altLang="zh-CN" smtClean="0">
                <a:solidFill>
                  <a:srgbClr val="FFFF00"/>
                </a:solidFill>
              </a:rPr>
              <a:t>/</a:t>
            </a:r>
            <a:r>
              <a:rPr lang="zh-CN" altLang="en-US" smtClean="0">
                <a:solidFill>
                  <a:srgbClr val="FFFF00"/>
                </a:solidFill>
              </a:rPr>
              <a:t>哪里有个够？</a:t>
            </a:r>
            <a:r>
              <a:rPr lang="en-US" altLang="zh-CN" smtClean="0">
                <a:solidFill>
                  <a:srgbClr val="FFFF00"/>
                </a:solidFill>
              </a:rPr>
              <a:t>/</a:t>
            </a:r>
            <a:r>
              <a:rPr lang="zh-CN" altLang="en-US" smtClean="0">
                <a:solidFill>
                  <a:srgbClr val="FFFF00"/>
                </a:solidFill>
              </a:rPr>
              <a:t>有什么满足？等。厌：满足。</a:t>
            </a:r>
            <a:r>
              <a:rPr lang="zh-CN" altLang="en-US" smtClean="0">
                <a:solidFill>
                  <a:srgbClr val="FFFF00"/>
                </a:solidFill>
                <a:latin typeface="Arial"/>
              </a:rPr>
              <a:t>“</a:t>
            </a:r>
            <a:r>
              <a:rPr lang="zh-CN" altLang="en-US" smtClean="0">
                <a:solidFill>
                  <a:srgbClr val="FFFF00"/>
                </a:solidFill>
              </a:rPr>
              <a:t>讨厌</a:t>
            </a:r>
            <a:r>
              <a:rPr lang="zh-CN" altLang="en-US" smtClean="0">
                <a:solidFill>
                  <a:srgbClr val="FFFF00"/>
                </a:solidFill>
                <a:latin typeface="Arial"/>
              </a:rPr>
              <a:t>”</a:t>
            </a:r>
            <a:r>
              <a:rPr lang="zh-CN" altLang="en-US" smtClean="0">
                <a:solidFill>
                  <a:srgbClr val="FFFF00"/>
                </a:solidFill>
              </a:rPr>
              <a:t>、</a:t>
            </a:r>
            <a:r>
              <a:rPr lang="zh-CN" altLang="en-US" smtClean="0">
                <a:solidFill>
                  <a:srgbClr val="FFFF00"/>
                </a:solidFill>
                <a:latin typeface="Arial"/>
              </a:rPr>
              <a:t>“</a:t>
            </a:r>
            <a:r>
              <a:rPr lang="zh-CN" altLang="en-US" smtClean="0">
                <a:solidFill>
                  <a:srgbClr val="FFFF00"/>
                </a:solidFill>
              </a:rPr>
              <a:t>厌倦</a:t>
            </a:r>
            <a:r>
              <a:rPr lang="zh-CN" altLang="en-US" smtClean="0">
                <a:solidFill>
                  <a:srgbClr val="FFFF00"/>
                </a:solidFill>
                <a:latin typeface="Arial"/>
              </a:rPr>
              <a:t>”</a:t>
            </a:r>
            <a:r>
              <a:rPr lang="zh-CN" altLang="en-US" smtClean="0">
                <a:solidFill>
                  <a:srgbClr val="FFFF00"/>
                </a:solidFill>
              </a:rPr>
              <a:t>是引申义。</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381000" y="457200"/>
            <a:ext cx="8458200" cy="6248400"/>
          </a:xfrm>
        </p:spPr>
        <p:txBody>
          <a:bodyPr lIns="36000" tIns="36000" rIns="36000" bIns="36000"/>
          <a:lstStyle/>
          <a:p>
            <a:pPr marL="341313" indent="-341313"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不如早为之所：</a:t>
            </a:r>
            <a:r>
              <a:rPr lang="zh-CN" altLang="en-US" smtClean="0">
                <a:solidFill>
                  <a:srgbClr val="FFFF00"/>
                </a:solidFill>
                <a:latin typeface="Arial"/>
              </a:rPr>
              <a:t>“</a:t>
            </a:r>
            <a:r>
              <a:rPr lang="zh-CN" altLang="en-US" smtClean="0">
                <a:solidFill>
                  <a:srgbClr val="FFFF00"/>
                </a:solidFill>
              </a:rPr>
              <a:t>为之所</a:t>
            </a:r>
            <a:r>
              <a:rPr lang="zh-CN" altLang="en-US" smtClean="0">
                <a:solidFill>
                  <a:srgbClr val="FFFF00"/>
                </a:solidFill>
                <a:latin typeface="Arial"/>
              </a:rPr>
              <a:t>”</a:t>
            </a:r>
            <a:r>
              <a:rPr lang="zh-CN" altLang="en-US" smtClean="0">
                <a:solidFill>
                  <a:srgbClr val="FFFF00"/>
                </a:solidFill>
              </a:rPr>
              <a:t>是双宾语结构。等于说：</a:t>
            </a:r>
            <a:r>
              <a:rPr lang="zh-CN" altLang="en-US" smtClean="0">
                <a:solidFill>
                  <a:srgbClr val="FFFF00"/>
                </a:solidFill>
                <a:latin typeface="Arial"/>
              </a:rPr>
              <a:t>“</a:t>
            </a:r>
            <a:r>
              <a:rPr lang="zh-CN" altLang="en-US" smtClean="0">
                <a:solidFill>
                  <a:srgbClr val="FFFF00"/>
                </a:solidFill>
              </a:rPr>
              <a:t>给他安置一个合适的地方</a:t>
            </a:r>
            <a:r>
              <a:rPr lang="zh-CN" altLang="en-US" smtClean="0">
                <a:solidFill>
                  <a:srgbClr val="FFFF00"/>
                </a:solidFill>
                <a:latin typeface="Arial"/>
              </a:rPr>
              <a:t>”</a:t>
            </a:r>
            <a:r>
              <a:rPr lang="zh-CN" altLang="en-US" smtClean="0">
                <a:solidFill>
                  <a:srgbClr val="FFFF00"/>
                </a:solidFill>
              </a:rPr>
              <a:t>。 </a:t>
            </a:r>
            <a:endParaRPr lang="zh-CN" altLang="en-US" sz="3600" smtClean="0">
              <a:solidFill>
                <a:srgbClr val="FFFF00"/>
              </a:solidFill>
            </a:endParaRPr>
          </a:p>
          <a:p>
            <a:pPr marL="341313" indent="-341313"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毙：伤、病而倒。引申为：失败，垮台。杜预注：毙，踣也。踣，倒。</a:t>
            </a:r>
            <a:endParaRPr lang="zh-CN" altLang="en-US" sz="3600" smtClean="0">
              <a:solidFill>
                <a:srgbClr val="FFFF00"/>
              </a:solidFill>
            </a:endParaRPr>
          </a:p>
          <a:p>
            <a:pPr marL="341313" indent="-341313"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鄙：边邑。后引申为见识浅，如：鄙人。又引申为品格低下，即卑鄙。   </a:t>
            </a:r>
            <a:endParaRPr lang="zh-CN" altLang="en-US" sz="3600" smtClean="0">
              <a:solidFill>
                <a:srgbClr val="FFFF00"/>
              </a:solidFill>
            </a:endParaRPr>
          </a:p>
          <a:p>
            <a:pPr marL="341313" indent="-341313"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贰：两属，即不忠。成语：三心二意</a:t>
            </a:r>
            <a:r>
              <a:rPr lang="en-US" altLang="zh-CN" smtClean="0">
                <a:solidFill>
                  <a:srgbClr val="FFFF00"/>
                </a:solidFill>
              </a:rPr>
              <a:t>/</a:t>
            </a:r>
            <a:r>
              <a:rPr lang="zh-CN" altLang="en-US" smtClean="0">
                <a:solidFill>
                  <a:srgbClr val="FFFF00"/>
                </a:solidFill>
              </a:rPr>
              <a:t>忠贞不二，引申为背叛，违命，离心离德等，如；贰臣。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304800" y="533400"/>
            <a:ext cx="8486775" cy="5632450"/>
          </a:xfrm>
        </p:spPr>
        <p:txBody>
          <a:bodyPr lIns="36000" tIns="36000" rIns="36000" bIns="36000"/>
          <a:lstStyle/>
          <a:p>
            <a:pPr marL="341313" indent="-341313" eaLnBrk="1" hangingPunct="1">
              <a:lnSpc>
                <a:spcPts val="3000"/>
              </a:lnSpc>
              <a:spcBef>
                <a:spcPts val="675"/>
              </a:spcBef>
              <a:buFont typeface="Wingdings" pitchFamily="2" charset="2"/>
              <a:buNone/>
              <a:defRPr/>
            </a:pPr>
            <a:r>
              <a:rPr lang="en-US" altLang="zh-CN" smtClean="0"/>
              <a:t>※</a:t>
            </a:r>
            <a:r>
              <a:rPr lang="en-US" altLang="zh-CN" smtClean="0">
                <a:solidFill>
                  <a:srgbClr val="FFFF00"/>
                </a:solidFill>
                <a:latin typeface="Arial"/>
              </a:rPr>
              <a:t>“</a:t>
            </a:r>
            <a:r>
              <a:rPr lang="zh-CN" altLang="en-US" smtClean="0">
                <a:solidFill>
                  <a:srgbClr val="FFFF00"/>
                </a:solidFill>
              </a:rPr>
              <a:t>若之何？</a:t>
            </a:r>
            <a:r>
              <a:rPr lang="zh-CN" altLang="en-US" smtClean="0">
                <a:solidFill>
                  <a:srgbClr val="FFFF00"/>
                </a:solidFill>
                <a:latin typeface="Arial"/>
              </a:rPr>
              <a:t>”</a:t>
            </a:r>
            <a:r>
              <a:rPr lang="zh-CN" altLang="en-US" smtClean="0">
                <a:solidFill>
                  <a:srgbClr val="FFFF00"/>
                </a:solidFill>
              </a:rPr>
              <a:t>古汉语一种固定的说法，等于说</a:t>
            </a:r>
            <a:r>
              <a:rPr lang="zh-CN" altLang="en-US" smtClean="0">
                <a:solidFill>
                  <a:srgbClr val="FFFF00"/>
                </a:solidFill>
                <a:latin typeface="Arial"/>
              </a:rPr>
              <a:t>“</a:t>
            </a:r>
            <a:r>
              <a:rPr lang="zh-CN" altLang="en-US" smtClean="0">
                <a:solidFill>
                  <a:srgbClr val="FFFF00"/>
                </a:solidFill>
              </a:rPr>
              <a:t>拿他怎么办？</a:t>
            </a:r>
            <a:r>
              <a:rPr lang="zh-CN" altLang="en-US" smtClean="0">
                <a:solidFill>
                  <a:srgbClr val="FFFF00"/>
                </a:solidFill>
                <a:latin typeface="Arial"/>
              </a:rPr>
              <a:t>”</a:t>
            </a:r>
            <a:r>
              <a:rPr lang="zh-CN" altLang="en-US" smtClean="0">
                <a:solidFill>
                  <a:srgbClr val="FFFF00"/>
                </a:solidFill>
              </a:rPr>
              <a:t>   </a:t>
            </a:r>
            <a:endParaRPr lang="zh-CN" altLang="en-US" sz="3600" smtClean="0">
              <a:solidFill>
                <a:srgbClr val="FFFF00"/>
              </a:solidFill>
            </a:endParaRPr>
          </a:p>
          <a:p>
            <a:pPr marL="341313" indent="-341313"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与：    ，象双手授之形。即</a:t>
            </a:r>
            <a:r>
              <a:rPr lang="zh-CN" altLang="en-US" smtClean="0">
                <a:solidFill>
                  <a:srgbClr val="FFFF00"/>
                </a:solidFill>
                <a:latin typeface="Arial"/>
              </a:rPr>
              <a:t>“</a:t>
            </a:r>
            <a:r>
              <a:rPr lang="zh-CN" altLang="en-US" smtClean="0">
                <a:solidFill>
                  <a:srgbClr val="FFFF00"/>
                </a:solidFill>
              </a:rPr>
              <a:t>拱手送给</a:t>
            </a:r>
            <a:r>
              <a:rPr lang="zh-CN" altLang="en-US" smtClean="0">
                <a:solidFill>
                  <a:srgbClr val="FFFF00"/>
                </a:solidFill>
                <a:latin typeface="Arial"/>
              </a:rPr>
              <a:t>”</a:t>
            </a:r>
            <a:r>
              <a:rPr lang="zh-CN" altLang="en-US" smtClean="0">
                <a:solidFill>
                  <a:srgbClr val="FFFF00"/>
                </a:solidFill>
              </a:rPr>
              <a:t>之意。</a:t>
            </a:r>
            <a:endParaRPr lang="zh-CN" altLang="en-US" sz="3600" smtClean="0">
              <a:solidFill>
                <a:srgbClr val="FFFF00"/>
              </a:solidFill>
            </a:endParaRPr>
          </a:p>
          <a:p>
            <a:pPr marL="341313" indent="-341313"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无生民心：使动双宾语。</a:t>
            </a:r>
            <a:endParaRPr lang="zh-CN" altLang="en-US" sz="3600" smtClean="0">
              <a:solidFill>
                <a:srgbClr val="FFFF00"/>
              </a:solidFill>
            </a:endParaRPr>
          </a:p>
          <a:p>
            <a:pPr marL="341313" indent="-341313" eaLnBrk="1" hangingPunct="1">
              <a:lnSpc>
                <a:spcPts val="3000"/>
              </a:lnSpc>
              <a:spcBef>
                <a:spcPts val="675"/>
              </a:spcBef>
              <a:buFont typeface="Wingdings" pitchFamily="2" charset="2"/>
              <a:buNone/>
              <a:defRPr/>
            </a:pPr>
            <a:r>
              <a:rPr lang="zh-CN" altLang="en-US" smtClean="0">
                <a:solidFill>
                  <a:srgbClr val="FFFF00"/>
                </a:solidFill>
              </a:rPr>
              <a:t>及：     ，从人，从又；像一只手在背后抓住。会意，赶上，到达，够得着。   </a:t>
            </a:r>
            <a:endParaRPr lang="zh-CN" altLang="en-US" sz="3600" smtClean="0">
              <a:solidFill>
                <a:srgbClr val="FFFF00"/>
              </a:solidFill>
            </a:endParaRPr>
          </a:p>
          <a:p>
            <a:pPr marL="341313" indent="-341313"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崩：</a:t>
            </a:r>
            <a:r>
              <a:rPr lang="en-US" altLang="zh-CN" smtClean="0">
                <a:solidFill>
                  <a:srgbClr val="FFFF00"/>
                </a:solidFill>
              </a:rPr>
              <a:t>《</a:t>
            </a:r>
            <a:r>
              <a:rPr lang="zh-CN" altLang="en-US" smtClean="0">
                <a:solidFill>
                  <a:srgbClr val="FFFF00"/>
                </a:solidFill>
              </a:rPr>
              <a:t>说文</a:t>
            </a:r>
            <a:r>
              <a:rPr lang="en-US" altLang="zh-CN" smtClean="0">
                <a:solidFill>
                  <a:srgbClr val="FFFF00"/>
                </a:solidFill>
              </a:rPr>
              <a:t>》</a:t>
            </a:r>
            <a:r>
              <a:rPr lang="zh-CN" altLang="en-US" smtClean="0">
                <a:solidFill>
                  <a:srgbClr val="FFFF00"/>
                </a:solidFill>
              </a:rPr>
              <a:t>：</a:t>
            </a:r>
            <a:r>
              <a:rPr lang="zh-CN" altLang="en-US" smtClean="0">
                <a:solidFill>
                  <a:srgbClr val="FFFF00"/>
                </a:solidFill>
                <a:latin typeface="Arial"/>
              </a:rPr>
              <a:t>“</a:t>
            </a:r>
            <a:r>
              <a:rPr lang="zh-CN" altLang="en-US" smtClean="0">
                <a:solidFill>
                  <a:srgbClr val="FFFF00"/>
                </a:solidFill>
              </a:rPr>
              <a:t>山坏也</a:t>
            </a:r>
            <a:r>
              <a:rPr lang="zh-CN" altLang="en-US" smtClean="0">
                <a:solidFill>
                  <a:srgbClr val="FFFF00"/>
                </a:solidFill>
                <a:latin typeface="Arial"/>
              </a:rPr>
              <a:t>”</a:t>
            </a:r>
            <a:r>
              <a:rPr lang="zh-CN" altLang="en-US" smtClean="0">
                <a:solidFill>
                  <a:srgbClr val="FFFF00"/>
                </a:solidFill>
              </a:rPr>
              <a:t>。崩塌，跨塌。</a:t>
            </a:r>
          </a:p>
        </p:txBody>
      </p:sp>
      <p:pic>
        <p:nvPicPr>
          <p:cNvPr id="26627" name="Picture 4" descr="2007011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4213" y="304800"/>
            <a:ext cx="7959725" cy="1066800"/>
          </a:xfrm>
        </p:spPr>
        <p:txBody>
          <a:bodyPr lIns="36000" tIns="36000" rIns="36000" bIns="36000"/>
          <a:lstStyle/>
          <a:p>
            <a:pPr eaLnBrk="1" hangingPunct="1">
              <a:lnSpc>
                <a:spcPts val="3913"/>
              </a:lnSpc>
              <a:defRPr/>
            </a:pPr>
            <a:r>
              <a:rPr lang="zh-CN" altLang="en-US" sz="4500" smtClean="0"/>
              <a:t>第三段：（第</a:t>
            </a:r>
            <a:r>
              <a:rPr lang="en-US" altLang="zh-CN" sz="4500" smtClean="0"/>
              <a:t>5-6</a:t>
            </a:r>
            <a:r>
              <a:rPr lang="zh-CN" altLang="en-US" sz="4500" smtClean="0"/>
              <a:t>段）克段于鄢。故事的高潮。</a:t>
            </a:r>
            <a:endParaRPr lang="zh-CN" altLang="en-US" sz="100" smtClean="0"/>
          </a:p>
        </p:txBody>
      </p:sp>
      <p:sp>
        <p:nvSpPr>
          <p:cNvPr id="44035" name="Rectangle 3"/>
          <p:cNvSpPr>
            <a:spLocks noGrp="1" noChangeArrowheads="1"/>
          </p:cNvSpPr>
          <p:nvPr>
            <p:ph type="body" idx="1"/>
          </p:nvPr>
        </p:nvSpPr>
        <p:spPr>
          <a:xfrm>
            <a:off x="468313" y="1916113"/>
            <a:ext cx="8218487" cy="4713287"/>
          </a:xfrm>
        </p:spPr>
        <p:txBody>
          <a:bodyPr lIns="36000" tIns="36000" rIns="36000" bIns="36000"/>
          <a:lstStyle/>
          <a:p>
            <a:pPr marL="341313" indent="-341313" eaLnBrk="1" hangingPunct="1">
              <a:lnSpc>
                <a:spcPts val="3000"/>
              </a:lnSpc>
              <a:spcBef>
                <a:spcPts val="875"/>
              </a:spcBef>
              <a:buFont typeface="Wingdings" pitchFamily="2" charset="2"/>
              <a:buNone/>
              <a:defRPr/>
            </a:pPr>
            <a:r>
              <a:rPr lang="en-US" altLang="zh-CN" smtClean="0"/>
              <a:t>※</a:t>
            </a:r>
            <a:r>
              <a:rPr lang="zh-CN" altLang="en-US" sz="2800" smtClean="0">
                <a:solidFill>
                  <a:srgbClr val="FFFF00"/>
                </a:solidFill>
              </a:rPr>
              <a:t>完：</a:t>
            </a:r>
            <a:r>
              <a:rPr lang="en-US" altLang="zh-CN" sz="2800" smtClean="0">
                <a:solidFill>
                  <a:srgbClr val="FFFF00"/>
                </a:solidFill>
              </a:rPr>
              <a:t>《</a:t>
            </a:r>
            <a:r>
              <a:rPr lang="zh-CN" altLang="en-US" sz="2800" smtClean="0">
                <a:solidFill>
                  <a:srgbClr val="FFFF00"/>
                </a:solidFill>
              </a:rPr>
              <a:t>说文</a:t>
            </a:r>
            <a:r>
              <a:rPr lang="en-US" altLang="zh-CN" sz="2800" smtClean="0">
                <a:solidFill>
                  <a:srgbClr val="FFFF00"/>
                </a:solidFill>
              </a:rPr>
              <a:t>》</a:t>
            </a:r>
            <a:r>
              <a:rPr lang="zh-CN" altLang="en-US" sz="2800" smtClean="0">
                <a:solidFill>
                  <a:srgbClr val="FFFF00"/>
                </a:solidFill>
              </a:rPr>
              <a:t>：</a:t>
            </a:r>
            <a:r>
              <a:rPr lang="zh-CN" altLang="en-US" sz="2800" smtClean="0">
                <a:solidFill>
                  <a:srgbClr val="FFFF00"/>
                </a:solidFill>
                <a:latin typeface="Arial"/>
              </a:rPr>
              <a:t>“</a:t>
            </a:r>
            <a:r>
              <a:rPr lang="zh-CN" altLang="en-US" sz="2800" smtClean="0">
                <a:solidFill>
                  <a:srgbClr val="FFFF00"/>
                </a:solidFill>
              </a:rPr>
              <a:t>全也 。</a:t>
            </a:r>
            <a:r>
              <a:rPr lang="zh-CN" altLang="en-US" sz="2800" smtClean="0">
                <a:solidFill>
                  <a:srgbClr val="FFFF00"/>
                </a:solidFill>
                <a:latin typeface="Arial"/>
              </a:rPr>
              <a:t>”</a:t>
            </a:r>
            <a:r>
              <a:rPr lang="zh-CN" altLang="en-US" sz="2800" smtClean="0">
                <a:solidFill>
                  <a:srgbClr val="FFFF00"/>
                </a:solidFill>
              </a:rPr>
              <a:t>修理房屋。杜预注：</a:t>
            </a:r>
            <a:r>
              <a:rPr lang="zh-CN" altLang="en-US" sz="2800" smtClean="0">
                <a:solidFill>
                  <a:srgbClr val="FFFF00"/>
                </a:solidFill>
                <a:latin typeface="Arial"/>
              </a:rPr>
              <a:t>“</a:t>
            </a:r>
            <a:r>
              <a:rPr lang="zh-CN" altLang="en-US" sz="2800" smtClean="0">
                <a:solidFill>
                  <a:srgbClr val="FFFF00"/>
                </a:solidFill>
              </a:rPr>
              <a:t>完城郭。</a:t>
            </a:r>
            <a:r>
              <a:rPr lang="zh-CN" altLang="en-US" sz="2800" smtClean="0">
                <a:solidFill>
                  <a:srgbClr val="FFFF00"/>
                </a:solidFill>
                <a:latin typeface="Arial"/>
              </a:rPr>
              <a:t>”</a:t>
            </a:r>
            <a:r>
              <a:rPr lang="zh-CN" altLang="en-US" sz="2800" smtClean="0">
                <a:solidFill>
                  <a:srgbClr val="FFFF00"/>
                </a:solidFill>
              </a:rPr>
              <a:t>修缮、修葺。</a:t>
            </a:r>
            <a:endParaRPr lang="zh-CN" altLang="en-US" smtClean="0">
              <a:solidFill>
                <a:srgbClr val="FFFF00"/>
              </a:solidFill>
            </a:endParaRPr>
          </a:p>
          <a:p>
            <a:pPr marL="341313" indent="-341313" eaLnBrk="1" hangingPunct="1">
              <a:lnSpc>
                <a:spcPts val="3000"/>
              </a:lnSpc>
              <a:spcBef>
                <a:spcPts val="875"/>
              </a:spcBef>
              <a:buFont typeface="Wingdings" pitchFamily="2" charset="2"/>
              <a:buNone/>
              <a:defRPr/>
            </a:pPr>
            <a:r>
              <a:rPr lang="en-US" altLang="zh-CN" smtClean="0"/>
              <a:t>※</a:t>
            </a:r>
            <a:r>
              <a:rPr lang="zh-CN" altLang="en-US" sz="2800" smtClean="0">
                <a:solidFill>
                  <a:srgbClr val="FFFF00"/>
                </a:solidFill>
              </a:rPr>
              <a:t>聚：从  取声，积聚。 段注：积以物言，聚以人言。</a:t>
            </a:r>
          </a:p>
          <a:p>
            <a:pPr marL="341313" indent="-341313" eaLnBrk="1" hangingPunct="1">
              <a:lnSpc>
                <a:spcPts val="3000"/>
              </a:lnSpc>
              <a:spcBef>
                <a:spcPts val="875"/>
              </a:spcBef>
              <a:buFont typeface="Wingdings" pitchFamily="2" charset="2"/>
              <a:buNone/>
              <a:defRPr/>
            </a:pPr>
            <a:r>
              <a:rPr lang="zh-CN" altLang="en-US" sz="2800" smtClean="0">
                <a:solidFill>
                  <a:srgbClr val="FFFF00"/>
                </a:solidFill>
              </a:rPr>
              <a:t>即召集兵马。 </a:t>
            </a:r>
            <a:endParaRPr lang="zh-CN" altLang="en-US" smtClean="0">
              <a:solidFill>
                <a:srgbClr val="FFFF00"/>
              </a:solidFill>
            </a:endParaRPr>
          </a:p>
          <a:p>
            <a:pPr marL="341313" indent="-341313" eaLnBrk="1" hangingPunct="1">
              <a:lnSpc>
                <a:spcPts val="3000"/>
              </a:lnSpc>
              <a:spcBef>
                <a:spcPts val="875"/>
              </a:spcBef>
              <a:buFont typeface="Wingdings" pitchFamily="2" charset="2"/>
              <a:buNone/>
              <a:defRPr/>
            </a:pPr>
            <a:r>
              <a:rPr lang="en-US" altLang="zh-CN" smtClean="0"/>
              <a:t>※</a:t>
            </a:r>
            <a:r>
              <a:rPr lang="zh-CN" altLang="en-US" sz="2800" smtClean="0">
                <a:solidFill>
                  <a:srgbClr val="FFFF00"/>
                </a:solidFill>
              </a:rPr>
              <a:t>袭：不宣而战，偷偷进攻。  攻：有道打无道。 伐：</a:t>
            </a:r>
          </a:p>
          <a:p>
            <a:pPr marL="341313" indent="-341313" eaLnBrk="1" hangingPunct="1">
              <a:lnSpc>
                <a:spcPts val="3000"/>
              </a:lnSpc>
              <a:spcBef>
                <a:spcPts val="875"/>
              </a:spcBef>
              <a:buFont typeface="Wingdings" pitchFamily="2" charset="2"/>
              <a:buNone/>
              <a:defRPr/>
            </a:pPr>
            <a:r>
              <a:rPr lang="zh-CN" altLang="en-US" sz="2800" smtClean="0">
                <a:solidFill>
                  <a:srgbClr val="FFFF00"/>
                </a:solidFill>
              </a:rPr>
              <a:t>有宣而战。</a:t>
            </a:r>
            <a:r>
              <a:rPr lang="en-US" altLang="zh-CN" sz="2800" smtClean="0">
                <a:solidFill>
                  <a:srgbClr val="FFFF00"/>
                </a:solidFill>
              </a:rPr>
              <a:t>---《</a:t>
            </a:r>
            <a:r>
              <a:rPr lang="zh-CN" altLang="en-US" sz="2800" smtClean="0">
                <a:solidFill>
                  <a:srgbClr val="FFFF00"/>
                </a:solidFill>
              </a:rPr>
              <a:t>左传</a:t>
            </a:r>
            <a:r>
              <a:rPr lang="en-US" altLang="zh-CN" sz="2800" smtClean="0">
                <a:solidFill>
                  <a:srgbClr val="FFFF00"/>
                </a:solidFill>
                <a:latin typeface="Arial"/>
              </a:rPr>
              <a:t>·</a:t>
            </a:r>
            <a:r>
              <a:rPr lang="zh-CN" altLang="en-US" sz="2800" smtClean="0">
                <a:solidFill>
                  <a:srgbClr val="FFFF00"/>
                </a:solidFill>
              </a:rPr>
              <a:t>庄公</a:t>
            </a:r>
            <a:r>
              <a:rPr lang="en-US" altLang="zh-CN" sz="2800" smtClean="0">
                <a:solidFill>
                  <a:srgbClr val="FFFF00"/>
                </a:solidFill>
              </a:rPr>
              <a:t>29</a:t>
            </a:r>
            <a:r>
              <a:rPr lang="zh-CN" altLang="en-US" sz="2800" smtClean="0">
                <a:solidFill>
                  <a:srgbClr val="FFFF00"/>
                </a:solidFill>
              </a:rPr>
              <a:t>年</a:t>
            </a:r>
            <a:r>
              <a:rPr lang="en-US" altLang="zh-CN" sz="2800" smtClean="0">
                <a:solidFill>
                  <a:srgbClr val="FFFF00"/>
                </a:solidFill>
              </a:rPr>
              <a:t>》</a:t>
            </a:r>
            <a:r>
              <a:rPr lang="zh-CN" altLang="en-US" sz="2800" smtClean="0">
                <a:solidFill>
                  <a:srgbClr val="FFFF00"/>
                </a:solidFill>
              </a:rPr>
              <a:t>：</a:t>
            </a:r>
            <a:r>
              <a:rPr lang="zh-CN" altLang="en-US" sz="2800" smtClean="0">
                <a:solidFill>
                  <a:srgbClr val="FFFF00"/>
                </a:solidFill>
                <a:latin typeface="Arial"/>
              </a:rPr>
              <a:t>“</a:t>
            </a:r>
            <a:r>
              <a:rPr lang="zh-CN" altLang="en-US" sz="2800" smtClean="0">
                <a:solidFill>
                  <a:srgbClr val="FFFF00"/>
                </a:solidFill>
              </a:rPr>
              <a:t>凡师有钟鼓曰</a:t>
            </a:r>
          </a:p>
          <a:p>
            <a:pPr marL="341313" indent="-341313" eaLnBrk="1" hangingPunct="1">
              <a:lnSpc>
                <a:spcPts val="3000"/>
              </a:lnSpc>
              <a:spcBef>
                <a:spcPts val="875"/>
              </a:spcBef>
              <a:buFont typeface="Wingdings" pitchFamily="2" charset="2"/>
              <a:buNone/>
              <a:defRPr/>
            </a:pPr>
            <a:r>
              <a:rPr lang="zh-CN" altLang="en-US" sz="2800" smtClean="0">
                <a:solidFill>
                  <a:srgbClr val="FFFF00"/>
                </a:solidFill>
              </a:rPr>
              <a:t>伐，无曰侵，轻曰袭。</a:t>
            </a:r>
            <a:r>
              <a:rPr lang="zh-CN" altLang="en-US" sz="2800" smtClean="0">
                <a:solidFill>
                  <a:srgbClr val="FFFF00"/>
                </a:solidFill>
                <a:latin typeface="Arial"/>
              </a:rPr>
              <a:t>”</a:t>
            </a:r>
            <a:endParaRPr lang="zh-CN" altLang="en-US" smtClean="0">
              <a:solidFill>
                <a:srgbClr val="FFFF00"/>
              </a:solidFill>
            </a:endParaRPr>
          </a:p>
          <a:p>
            <a:pPr marL="341313" indent="-341313" eaLnBrk="1" hangingPunct="1">
              <a:lnSpc>
                <a:spcPts val="3000"/>
              </a:lnSpc>
              <a:spcBef>
                <a:spcPts val="875"/>
              </a:spcBef>
              <a:buFont typeface="Wingdings" pitchFamily="2" charset="2"/>
              <a:buNone/>
              <a:defRPr/>
            </a:pPr>
            <a:r>
              <a:rPr lang="en-US" altLang="zh-CN" smtClean="0"/>
              <a:t>※</a:t>
            </a:r>
            <a:r>
              <a:rPr lang="zh-CN" altLang="en-US" sz="2800" smtClean="0">
                <a:solidFill>
                  <a:srgbClr val="FFFF00"/>
                </a:solidFill>
              </a:rPr>
              <a:t>夫人将启之。启之：为他开门。 为动用法。 </a:t>
            </a:r>
          </a:p>
        </p:txBody>
      </p:sp>
      <p:pic>
        <p:nvPicPr>
          <p:cNvPr id="27652" name="Picture 4"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533400" y="457200"/>
            <a:ext cx="8153400" cy="5673725"/>
          </a:xfrm>
        </p:spPr>
        <p:txBody>
          <a:bodyPr/>
          <a:lstStyle/>
          <a:p>
            <a:pPr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而誓之曰：誓之：对她发誓。 对动用法。  </a:t>
            </a:r>
            <a:endParaRPr lang="zh-CN" altLang="en-US" sz="3600" smtClean="0">
              <a:solidFill>
                <a:srgbClr val="FFFF00"/>
              </a:solidFill>
            </a:endParaRPr>
          </a:p>
          <a:p>
            <a:pPr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黄泉：杜预注：地下之泉。 </a:t>
            </a:r>
            <a:endParaRPr lang="zh-CN" altLang="en-US" sz="3600" smtClean="0">
              <a:solidFill>
                <a:srgbClr val="FFFF00"/>
              </a:solidFill>
            </a:endParaRPr>
          </a:p>
          <a:p>
            <a:pPr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悔：自恨。  周人道德观念，不孝为大罪。</a:t>
            </a:r>
          </a:p>
          <a:p>
            <a:pPr eaLnBrk="1" hangingPunct="1">
              <a:lnSpc>
                <a:spcPts val="3000"/>
              </a:lnSpc>
              <a:spcBef>
                <a:spcPts val="675"/>
              </a:spcBef>
              <a:buFont typeface="Wingdings" pitchFamily="2" charset="2"/>
              <a:buNone/>
              <a:defRPr/>
            </a:pPr>
            <a:r>
              <a:rPr lang="zh-CN" altLang="en-US" smtClean="0">
                <a:solidFill>
                  <a:srgbClr val="FFFF00"/>
                </a:solidFill>
                <a:latin typeface="Arial"/>
              </a:rPr>
              <a:t>“</a:t>
            </a:r>
            <a:r>
              <a:rPr lang="zh-CN" altLang="en-US" smtClean="0">
                <a:solidFill>
                  <a:srgbClr val="FFFF00"/>
                </a:solidFill>
              </a:rPr>
              <a:t>忤逆罪大，人所共诛</a:t>
            </a:r>
            <a:r>
              <a:rPr lang="zh-CN" altLang="en-US" smtClean="0">
                <a:solidFill>
                  <a:srgbClr val="FFFF00"/>
                </a:solidFill>
                <a:latin typeface="Arial"/>
              </a:rPr>
              <a:t>”</a:t>
            </a:r>
            <a:r>
              <a:rPr lang="zh-CN" altLang="en-US" smtClean="0">
                <a:solidFill>
                  <a:srgbClr val="FFFF00"/>
                </a:solidFill>
              </a:rPr>
              <a:t>。悔之：因</a:t>
            </a:r>
            <a:r>
              <a:rPr lang="en-US" altLang="zh-CN" smtClean="0">
                <a:solidFill>
                  <a:srgbClr val="FFFF00"/>
                </a:solidFill>
                <a:latin typeface="Arial"/>
              </a:rPr>
              <a:t>……</a:t>
            </a:r>
            <a:r>
              <a:rPr lang="zh-CN" altLang="en-US" smtClean="0">
                <a:solidFill>
                  <a:srgbClr val="FFFF00"/>
                </a:solidFill>
              </a:rPr>
              <a:t>而悔，因动用法。</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304800" y="304800"/>
            <a:ext cx="8534400" cy="6324600"/>
          </a:xfrm>
        </p:spPr>
        <p:txBody>
          <a:bodyPr lIns="36000" tIns="36000" rIns="36000" bIns="36000"/>
          <a:lstStyle/>
          <a:p>
            <a:pPr marL="341313" indent="-341313" algn="ctr" eaLnBrk="1" hangingPunct="1">
              <a:lnSpc>
                <a:spcPts val="3000"/>
              </a:lnSpc>
              <a:spcBef>
                <a:spcPts val="675"/>
              </a:spcBef>
              <a:buFont typeface="Wingdings" pitchFamily="2" charset="2"/>
              <a:buNone/>
              <a:defRPr/>
            </a:pPr>
            <a:r>
              <a:rPr lang="zh-CN" altLang="en-US" sz="4000" smtClean="0">
                <a:solidFill>
                  <a:schemeClr val="tx2"/>
                </a:solidFill>
              </a:rPr>
              <a:t>第四段：结局 ：母子和好。</a:t>
            </a:r>
            <a:endParaRPr lang="zh-CN" altLang="en-US" sz="4000" smtClean="0"/>
          </a:p>
          <a:p>
            <a:pPr marL="341313" indent="-341313" eaLnBrk="1" hangingPunct="1">
              <a:lnSpc>
                <a:spcPts val="3000"/>
              </a:lnSpc>
              <a:spcBef>
                <a:spcPts val="675"/>
              </a:spcBef>
              <a:buFont typeface="Wingdings" pitchFamily="2" charset="2"/>
              <a:buNone/>
              <a:defRPr/>
            </a:pPr>
            <a:endParaRPr lang="zh-CN" altLang="en-US" smtClean="0">
              <a:solidFill>
                <a:srgbClr val="FFFF00"/>
              </a:solidFill>
            </a:endParaRPr>
          </a:p>
          <a:p>
            <a:pPr marL="341313" indent="-341313" eaLnBrk="1" hangingPunct="1">
              <a:lnSpc>
                <a:spcPts val="3000"/>
              </a:lnSpc>
              <a:spcBef>
                <a:spcPts val="675"/>
              </a:spcBef>
              <a:buFont typeface="Wingdings" pitchFamily="2" charset="2"/>
              <a:buNone/>
              <a:defRPr/>
            </a:pPr>
            <a:r>
              <a:rPr lang="en-US" altLang="zh-CN" sz="3600" smtClean="0"/>
              <a:t>※</a:t>
            </a:r>
            <a:r>
              <a:rPr lang="zh-CN" altLang="en-US" smtClean="0">
                <a:solidFill>
                  <a:srgbClr val="FFFF00"/>
                </a:solidFill>
              </a:rPr>
              <a:t>封人：杜预注：</a:t>
            </a:r>
            <a:r>
              <a:rPr lang="zh-CN" altLang="en-US" smtClean="0">
                <a:solidFill>
                  <a:srgbClr val="FFFF00"/>
                </a:solidFill>
                <a:latin typeface="Arial"/>
              </a:rPr>
              <a:t>“</a:t>
            </a:r>
            <a:r>
              <a:rPr lang="zh-CN" altLang="en-US" smtClean="0">
                <a:solidFill>
                  <a:srgbClr val="FFFF00"/>
                </a:solidFill>
              </a:rPr>
              <a:t>典封疆者。</a:t>
            </a:r>
            <a:r>
              <a:rPr lang="zh-CN" altLang="en-US" smtClean="0">
                <a:solidFill>
                  <a:srgbClr val="FFFF00"/>
                </a:solidFill>
                <a:latin typeface="Arial"/>
              </a:rPr>
              <a:t>”</a:t>
            </a:r>
            <a:r>
              <a:rPr lang="zh-CN" altLang="en-US" smtClean="0">
                <a:solidFill>
                  <a:srgbClr val="FFFF00"/>
                </a:solidFill>
              </a:rPr>
              <a:t>典：管理、主持之</a:t>
            </a:r>
          </a:p>
          <a:p>
            <a:pPr marL="341313" indent="-341313" eaLnBrk="1" hangingPunct="1">
              <a:lnSpc>
                <a:spcPts val="3000"/>
              </a:lnSpc>
              <a:spcBef>
                <a:spcPts val="675"/>
              </a:spcBef>
              <a:buFont typeface="Wingdings" pitchFamily="2" charset="2"/>
              <a:buNone/>
              <a:defRPr/>
            </a:pPr>
            <a:r>
              <a:rPr lang="zh-CN" altLang="en-US" smtClean="0">
                <a:solidFill>
                  <a:srgbClr val="FFFF00"/>
                </a:solidFill>
              </a:rPr>
              <a:t>意。</a:t>
            </a:r>
          </a:p>
          <a:p>
            <a:pPr marL="341313" indent="-341313" eaLnBrk="1" hangingPunct="1">
              <a:lnSpc>
                <a:spcPts val="3000"/>
              </a:lnSpc>
              <a:spcBef>
                <a:spcPts val="675"/>
              </a:spcBef>
              <a:buFont typeface="Wingdings" pitchFamily="2" charset="2"/>
              <a:buNone/>
              <a:defRPr/>
            </a:pPr>
            <a:r>
              <a:rPr lang="zh-CN" altLang="en-US" smtClean="0">
                <a:solidFill>
                  <a:srgbClr val="FFFF00"/>
                </a:solidFill>
              </a:rPr>
              <a:t> </a:t>
            </a:r>
            <a:r>
              <a:rPr lang="en-US" altLang="zh-CN" sz="3600" smtClean="0"/>
              <a:t>※</a:t>
            </a:r>
            <a:r>
              <a:rPr lang="zh-CN" altLang="en-US" smtClean="0">
                <a:solidFill>
                  <a:srgbClr val="FFFF00"/>
                </a:solidFill>
              </a:rPr>
              <a:t>羹：上古的</a:t>
            </a:r>
            <a:r>
              <a:rPr lang="zh-CN" altLang="en-US" smtClean="0">
                <a:solidFill>
                  <a:srgbClr val="FFFF00"/>
                </a:solidFill>
                <a:latin typeface="Arial"/>
              </a:rPr>
              <a:t>‘</a:t>
            </a:r>
            <a:r>
              <a:rPr lang="zh-CN" altLang="en-US" smtClean="0">
                <a:solidFill>
                  <a:srgbClr val="FFFF00"/>
                </a:solidFill>
              </a:rPr>
              <a:t>羹</a:t>
            </a:r>
            <a:r>
              <a:rPr lang="zh-CN" altLang="en-US" smtClean="0">
                <a:solidFill>
                  <a:srgbClr val="FFFF00"/>
                </a:solidFill>
                <a:latin typeface="Arial"/>
              </a:rPr>
              <a:t>’</a:t>
            </a:r>
            <a:r>
              <a:rPr lang="zh-CN" altLang="en-US" smtClean="0">
                <a:solidFill>
                  <a:srgbClr val="FFFF00"/>
                </a:solidFill>
              </a:rPr>
              <a:t>指一种带汁的肉。中古以后转为以汤为主，</a:t>
            </a:r>
            <a:r>
              <a:rPr lang="en-US" altLang="zh-CN" smtClean="0">
                <a:solidFill>
                  <a:srgbClr val="FFFF00"/>
                </a:solidFill>
              </a:rPr>
              <a:t>《</a:t>
            </a:r>
            <a:r>
              <a:rPr lang="zh-CN" altLang="en-US" smtClean="0">
                <a:solidFill>
                  <a:srgbClr val="FFFF00"/>
                </a:solidFill>
              </a:rPr>
              <a:t>史记</a:t>
            </a:r>
            <a:r>
              <a:rPr lang="en-US" altLang="zh-CN" smtClean="0">
                <a:solidFill>
                  <a:srgbClr val="FFFF00"/>
                </a:solidFill>
              </a:rPr>
              <a:t>》</a:t>
            </a:r>
            <a:r>
              <a:rPr lang="zh-CN" altLang="en-US" smtClean="0">
                <a:solidFill>
                  <a:srgbClr val="FFFF00"/>
                </a:solidFill>
              </a:rPr>
              <a:t>中刘邦说：</a:t>
            </a:r>
            <a:r>
              <a:rPr lang="zh-CN" altLang="en-US" smtClean="0">
                <a:latin typeface="Arial"/>
              </a:rPr>
              <a:t>“</a:t>
            </a:r>
            <a:r>
              <a:rPr lang="zh-CN" altLang="en-US" smtClean="0">
                <a:solidFill>
                  <a:srgbClr val="FFFF00"/>
                </a:solidFill>
              </a:rPr>
              <a:t>吾翁即乃翁，若烹乃翁，幸分吾一杯羹</a:t>
            </a:r>
            <a:r>
              <a:rPr lang="zh-CN" altLang="en-US" smtClean="0">
                <a:solidFill>
                  <a:srgbClr val="FFFF00"/>
                </a:solidFill>
                <a:latin typeface="Arial"/>
              </a:rPr>
              <a:t>”</a:t>
            </a:r>
            <a:r>
              <a:rPr lang="zh-CN" altLang="en-US" smtClean="0">
                <a:solidFill>
                  <a:srgbClr val="FFFF00"/>
                </a:solidFill>
              </a:rPr>
              <a:t>。</a:t>
            </a:r>
          </a:p>
          <a:p>
            <a:pPr marL="341313" indent="-341313" eaLnBrk="1" hangingPunct="1">
              <a:lnSpc>
                <a:spcPts val="3000"/>
              </a:lnSpc>
              <a:spcBef>
                <a:spcPts val="675"/>
              </a:spcBef>
              <a:buFont typeface="Wingdings" pitchFamily="2" charset="2"/>
              <a:buNone/>
              <a:defRPr/>
            </a:pPr>
            <a:r>
              <a:rPr lang="en-US" altLang="zh-CN" smtClean="0"/>
              <a:t>※</a:t>
            </a:r>
            <a:r>
              <a:rPr lang="zh-CN" altLang="en-US" smtClean="0">
                <a:solidFill>
                  <a:srgbClr val="FFFF00"/>
                </a:solidFill>
              </a:rPr>
              <a:t>患：</a:t>
            </a:r>
            <a:r>
              <a:rPr lang="en-US" altLang="zh-CN" smtClean="0">
                <a:solidFill>
                  <a:srgbClr val="FFFF00"/>
                </a:solidFill>
              </a:rPr>
              <a:t>《</a:t>
            </a:r>
            <a:r>
              <a:rPr lang="zh-CN" altLang="en-US" smtClean="0">
                <a:solidFill>
                  <a:srgbClr val="FFFF00"/>
                </a:solidFill>
              </a:rPr>
              <a:t>说文</a:t>
            </a:r>
            <a:r>
              <a:rPr lang="en-US" altLang="zh-CN" smtClean="0">
                <a:solidFill>
                  <a:srgbClr val="FFFF00"/>
                </a:solidFill>
              </a:rPr>
              <a:t>》</a:t>
            </a:r>
            <a:r>
              <a:rPr lang="zh-CN" altLang="en-US" smtClean="0">
                <a:solidFill>
                  <a:srgbClr val="FFFF00"/>
                </a:solidFill>
              </a:rPr>
              <a:t>：</a:t>
            </a:r>
            <a:r>
              <a:rPr lang="zh-CN" altLang="en-US" smtClean="0">
                <a:solidFill>
                  <a:srgbClr val="FFFF00"/>
                </a:solidFill>
                <a:latin typeface="Arial"/>
              </a:rPr>
              <a:t>“</a:t>
            </a:r>
            <a:r>
              <a:rPr lang="zh-CN" altLang="en-US" smtClean="0">
                <a:solidFill>
                  <a:srgbClr val="FFFF00"/>
                </a:solidFill>
              </a:rPr>
              <a:t>患，忧也。从心串毌（</a:t>
            </a:r>
            <a:r>
              <a:rPr lang="en-US" altLang="zh-CN" smtClean="0">
                <a:solidFill>
                  <a:srgbClr val="FFFF00"/>
                </a:solidFill>
              </a:rPr>
              <a:t>gu</a:t>
            </a:r>
            <a:r>
              <a:rPr lang="en-US" altLang="zh-CN" smtClean="0">
                <a:solidFill>
                  <a:srgbClr val="FFFF00"/>
                </a:solidFill>
                <a:latin typeface="Arial"/>
              </a:rPr>
              <a:t>à</a:t>
            </a:r>
            <a:r>
              <a:rPr lang="en-US" altLang="zh-CN" smtClean="0">
                <a:solidFill>
                  <a:srgbClr val="FFFF00"/>
                </a:solidFill>
              </a:rPr>
              <a:t>n</a:t>
            </a:r>
            <a:r>
              <a:rPr lang="zh-CN" altLang="en-US" smtClean="0">
                <a:solidFill>
                  <a:srgbClr val="FFFF00"/>
                </a:solidFill>
              </a:rPr>
              <a:t>）声。</a:t>
            </a:r>
            <a:r>
              <a:rPr lang="zh-CN" altLang="en-US" smtClean="0">
                <a:solidFill>
                  <a:srgbClr val="FFFF00"/>
                </a:solidFill>
                <a:latin typeface="Arial"/>
              </a:rPr>
              <a:t>”</a:t>
            </a:r>
            <a:r>
              <a:rPr lang="zh-CN" altLang="en-US" smtClean="0">
                <a:solidFill>
                  <a:srgbClr val="FFFF00"/>
                </a:solidFill>
              </a:rPr>
              <a:t>发愁。 </a:t>
            </a:r>
          </a:p>
          <a:p>
            <a:pPr marL="341313" indent="-341313" eaLnBrk="1" hangingPunct="1">
              <a:lnSpc>
                <a:spcPts val="3000"/>
              </a:lnSpc>
              <a:spcBef>
                <a:spcPts val="675"/>
              </a:spcBef>
              <a:buFont typeface="Wingdings" pitchFamily="2" charset="2"/>
              <a:buNone/>
              <a:defRPr/>
            </a:pPr>
            <a:r>
              <a:rPr lang="zh-CN" altLang="en-US" smtClean="0">
                <a:solidFill>
                  <a:srgbClr val="FFFF00"/>
                </a:solidFill>
              </a:rPr>
              <a:t> </a:t>
            </a:r>
            <a:r>
              <a:rPr lang="en-US" altLang="zh-CN" smtClean="0"/>
              <a:t>※</a:t>
            </a:r>
            <a:r>
              <a:rPr lang="zh-CN" altLang="en-US" smtClean="0">
                <a:solidFill>
                  <a:srgbClr val="FFFF00"/>
                </a:solidFill>
              </a:rPr>
              <a:t>阙：通</a:t>
            </a:r>
            <a:r>
              <a:rPr lang="zh-CN" altLang="en-US" smtClean="0">
                <a:solidFill>
                  <a:srgbClr val="FFFF00"/>
                </a:solidFill>
                <a:latin typeface="Arial"/>
              </a:rPr>
              <a:t>“</a:t>
            </a:r>
            <a:r>
              <a:rPr lang="zh-CN" altLang="en-US" smtClean="0">
                <a:solidFill>
                  <a:srgbClr val="FFFF00"/>
                </a:solidFill>
              </a:rPr>
              <a:t>掘</a:t>
            </a:r>
            <a:r>
              <a:rPr lang="zh-CN" altLang="en-US" smtClean="0">
                <a:solidFill>
                  <a:srgbClr val="FFFF00"/>
                </a:solidFill>
                <a:latin typeface="Arial"/>
              </a:rPr>
              <a:t>”</a:t>
            </a:r>
            <a:r>
              <a:rPr lang="zh-CN" altLang="en-US" smtClean="0">
                <a:solidFill>
                  <a:srgbClr val="FFFF00"/>
                </a:solidFill>
              </a:rPr>
              <a:t>。 </a:t>
            </a:r>
          </a:p>
          <a:p>
            <a:pPr marL="341313" indent="-341313" eaLnBrk="1" hangingPunct="1">
              <a:lnSpc>
                <a:spcPts val="3000"/>
              </a:lnSpc>
              <a:spcBef>
                <a:spcPts val="675"/>
              </a:spcBef>
              <a:buFont typeface="Wingdings" pitchFamily="2" charset="2"/>
              <a:buNone/>
              <a:defRPr/>
            </a:pPr>
            <a:r>
              <a:rPr lang="zh-CN" altLang="en-US" smtClean="0">
                <a:solidFill>
                  <a:srgbClr val="FFFF00"/>
                </a:solidFill>
              </a:rPr>
              <a:t> </a:t>
            </a:r>
            <a:r>
              <a:rPr lang="en-US" altLang="zh-CN" smtClean="0"/>
              <a:t>※</a:t>
            </a:r>
            <a:r>
              <a:rPr lang="zh-CN" altLang="en-US" smtClean="0">
                <a:solidFill>
                  <a:srgbClr val="FFFF00"/>
                </a:solidFill>
              </a:rPr>
              <a:t>融融、洩洩；入、出，互文见义。</a:t>
            </a:r>
          </a:p>
        </p:txBody>
      </p:sp>
      <p:pic>
        <p:nvPicPr>
          <p:cNvPr id="29699" name="Picture 4"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46438" y="349250"/>
            <a:ext cx="2468562" cy="1000125"/>
          </a:xfrm>
        </p:spPr>
        <p:txBody>
          <a:bodyPr lIns="36000" tIns="36000" rIns="36000" bIns="36000"/>
          <a:lstStyle/>
          <a:p>
            <a:pPr eaLnBrk="1" hangingPunct="1">
              <a:lnSpc>
                <a:spcPts val="4675"/>
              </a:lnSpc>
              <a:defRPr/>
            </a:pPr>
            <a:r>
              <a:rPr lang="zh-CN" altLang="en-US" smtClean="0"/>
              <a:t>作业：</a:t>
            </a:r>
            <a:endParaRPr lang="zh-CN" altLang="en-US" sz="100" smtClean="0"/>
          </a:p>
        </p:txBody>
      </p:sp>
      <p:sp>
        <p:nvSpPr>
          <p:cNvPr id="47107" name="Rectangle 3"/>
          <p:cNvSpPr>
            <a:spLocks noGrp="1" noChangeArrowheads="1"/>
          </p:cNvSpPr>
          <p:nvPr>
            <p:ph type="body" idx="1"/>
          </p:nvPr>
        </p:nvSpPr>
        <p:spPr>
          <a:xfrm>
            <a:off x="539750" y="1295400"/>
            <a:ext cx="8323263" cy="4943475"/>
          </a:xfrm>
        </p:spPr>
        <p:txBody>
          <a:bodyPr lIns="36000" tIns="36000" rIns="36000" bIns="36000"/>
          <a:lstStyle/>
          <a:p>
            <a:pPr marL="341313" indent="-341313" eaLnBrk="1" hangingPunct="1">
              <a:lnSpc>
                <a:spcPts val="3463"/>
              </a:lnSpc>
              <a:spcBef>
                <a:spcPts val="200"/>
              </a:spcBef>
              <a:buFont typeface="Wingdings" pitchFamily="2" charset="2"/>
              <a:buNone/>
              <a:defRPr/>
            </a:pPr>
            <a:r>
              <a:rPr lang="en-US" altLang="zh-CN" smtClean="0">
                <a:solidFill>
                  <a:srgbClr val="FFFF00"/>
                </a:solidFill>
              </a:rPr>
              <a:t>1.  </a:t>
            </a:r>
            <a:r>
              <a:rPr lang="zh-CN" altLang="en-US" smtClean="0">
                <a:solidFill>
                  <a:srgbClr val="FFFF00"/>
                </a:solidFill>
              </a:rPr>
              <a:t>背诵全文。</a:t>
            </a:r>
          </a:p>
          <a:p>
            <a:pPr marL="341313" indent="-341313" eaLnBrk="1" hangingPunct="1">
              <a:lnSpc>
                <a:spcPts val="3463"/>
              </a:lnSpc>
              <a:spcBef>
                <a:spcPts val="200"/>
              </a:spcBef>
              <a:buFont typeface="Wingdings" pitchFamily="2" charset="2"/>
              <a:buNone/>
              <a:defRPr/>
            </a:pPr>
            <a:r>
              <a:rPr lang="en-US" altLang="zh-CN" smtClean="0">
                <a:solidFill>
                  <a:srgbClr val="FFFF00"/>
                </a:solidFill>
              </a:rPr>
              <a:t>2.  </a:t>
            </a:r>
            <a:r>
              <a:rPr lang="zh-CN" altLang="en-US" smtClean="0">
                <a:solidFill>
                  <a:srgbClr val="FFFF00"/>
                </a:solidFill>
              </a:rPr>
              <a:t>归纳课文里</a:t>
            </a:r>
            <a:r>
              <a:rPr lang="zh-CN" altLang="en-US" smtClean="0">
                <a:solidFill>
                  <a:srgbClr val="FFFF00"/>
                </a:solidFill>
                <a:latin typeface="Arial"/>
              </a:rPr>
              <a:t>“</a:t>
            </a:r>
            <a:r>
              <a:rPr lang="zh-CN" altLang="en-US" smtClean="0">
                <a:solidFill>
                  <a:srgbClr val="FFFF00"/>
                </a:solidFill>
              </a:rPr>
              <a:t>及</a:t>
            </a:r>
            <a:r>
              <a:rPr lang="zh-CN" altLang="en-US" smtClean="0">
                <a:solidFill>
                  <a:srgbClr val="FFFF00"/>
                </a:solidFill>
                <a:latin typeface="Arial"/>
              </a:rPr>
              <a:t>”</a:t>
            </a:r>
            <a:r>
              <a:rPr lang="zh-CN" altLang="en-US" smtClean="0">
                <a:solidFill>
                  <a:srgbClr val="FFFF00"/>
                </a:solidFill>
              </a:rPr>
              <a:t>、</a:t>
            </a:r>
            <a:r>
              <a:rPr lang="zh-CN" altLang="en-US" smtClean="0">
                <a:solidFill>
                  <a:srgbClr val="FFFF00"/>
                </a:solidFill>
                <a:latin typeface="Arial"/>
              </a:rPr>
              <a:t>“</a:t>
            </a:r>
            <a:r>
              <a:rPr lang="zh-CN" altLang="en-US" smtClean="0">
                <a:solidFill>
                  <a:srgbClr val="FFFF00"/>
                </a:solidFill>
              </a:rPr>
              <a:t>请</a:t>
            </a:r>
            <a:r>
              <a:rPr lang="zh-CN" altLang="en-US" smtClean="0">
                <a:solidFill>
                  <a:srgbClr val="FFFF00"/>
                </a:solidFill>
                <a:latin typeface="Arial"/>
              </a:rPr>
              <a:t>”</a:t>
            </a:r>
            <a:r>
              <a:rPr lang="zh-CN" altLang="en-US" smtClean="0">
                <a:solidFill>
                  <a:srgbClr val="FFFF00"/>
                </a:solidFill>
              </a:rPr>
              <a:t>、</a:t>
            </a:r>
            <a:r>
              <a:rPr lang="zh-CN" altLang="en-US" smtClean="0">
                <a:solidFill>
                  <a:srgbClr val="FFFF00"/>
                </a:solidFill>
                <a:latin typeface="Arial"/>
              </a:rPr>
              <a:t>“</a:t>
            </a:r>
            <a:r>
              <a:rPr lang="zh-CN" altLang="en-US" smtClean="0">
                <a:solidFill>
                  <a:srgbClr val="FFFF00"/>
                </a:solidFill>
              </a:rPr>
              <a:t>焉</a:t>
            </a:r>
            <a:r>
              <a:rPr lang="zh-CN" altLang="en-US" smtClean="0">
                <a:solidFill>
                  <a:srgbClr val="FFFF00"/>
                </a:solidFill>
                <a:latin typeface="Arial"/>
              </a:rPr>
              <a:t>”</a:t>
            </a:r>
            <a:r>
              <a:rPr lang="zh-CN" altLang="en-US" smtClean="0">
                <a:solidFill>
                  <a:srgbClr val="FFFF00"/>
                </a:solidFill>
              </a:rPr>
              <a:t>的不同用法。</a:t>
            </a:r>
          </a:p>
          <a:p>
            <a:pPr marL="341313" indent="-341313" eaLnBrk="1" hangingPunct="1">
              <a:lnSpc>
                <a:spcPts val="3463"/>
              </a:lnSpc>
              <a:spcBef>
                <a:spcPts val="200"/>
              </a:spcBef>
              <a:buFont typeface="Wingdings" pitchFamily="2" charset="2"/>
              <a:buNone/>
              <a:defRPr/>
            </a:pPr>
            <a:r>
              <a:rPr lang="en-US" altLang="zh-CN" smtClean="0">
                <a:solidFill>
                  <a:srgbClr val="FFFF00"/>
                </a:solidFill>
              </a:rPr>
              <a:t>3.  </a:t>
            </a:r>
            <a:r>
              <a:rPr lang="zh-CN" altLang="en-US" smtClean="0">
                <a:solidFill>
                  <a:srgbClr val="FFFF00"/>
                </a:solidFill>
              </a:rPr>
              <a:t>结合课文学习认识下列文言句式：</a:t>
            </a:r>
          </a:p>
          <a:p>
            <a:pPr marL="341313" indent="-341313" eaLnBrk="1" hangingPunct="1">
              <a:lnSpc>
                <a:spcPts val="3463"/>
              </a:lnSpc>
              <a:spcBef>
                <a:spcPts val="200"/>
              </a:spcBef>
              <a:buFont typeface="Wingdings" pitchFamily="2" charset="2"/>
              <a:buNone/>
              <a:defRPr/>
            </a:pPr>
            <a:r>
              <a:rPr lang="zh-CN" altLang="en-US" smtClean="0">
                <a:solidFill>
                  <a:srgbClr val="FFFF00"/>
                </a:solidFill>
              </a:rPr>
              <a:t>   ①宾语前置              ⑥使动用法</a:t>
            </a:r>
          </a:p>
          <a:p>
            <a:pPr marL="341313" indent="-341313" eaLnBrk="1" hangingPunct="1">
              <a:lnSpc>
                <a:spcPts val="3463"/>
              </a:lnSpc>
              <a:spcBef>
                <a:spcPts val="200"/>
              </a:spcBef>
              <a:buFont typeface="Wingdings" pitchFamily="2" charset="2"/>
              <a:buNone/>
              <a:defRPr/>
            </a:pPr>
            <a:r>
              <a:rPr lang="zh-CN" altLang="en-US" smtClean="0">
                <a:solidFill>
                  <a:srgbClr val="FFFF00"/>
                </a:solidFill>
              </a:rPr>
              <a:t>   ②双宾句                  ⑦为动用法</a:t>
            </a:r>
          </a:p>
          <a:p>
            <a:pPr marL="341313" indent="-341313" eaLnBrk="1" hangingPunct="1">
              <a:lnSpc>
                <a:spcPts val="3463"/>
              </a:lnSpc>
              <a:spcBef>
                <a:spcPts val="200"/>
              </a:spcBef>
              <a:buFont typeface="Wingdings" pitchFamily="2" charset="2"/>
              <a:buNone/>
              <a:defRPr/>
            </a:pPr>
            <a:r>
              <a:rPr lang="zh-CN" altLang="en-US" smtClean="0">
                <a:solidFill>
                  <a:srgbClr val="FFFF00"/>
                </a:solidFill>
              </a:rPr>
              <a:t>   ③兼语句                  ⑧对动用法</a:t>
            </a:r>
          </a:p>
          <a:p>
            <a:pPr marL="341313" indent="-341313" eaLnBrk="1" hangingPunct="1">
              <a:lnSpc>
                <a:spcPts val="3463"/>
              </a:lnSpc>
              <a:spcBef>
                <a:spcPts val="200"/>
              </a:spcBef>
              <a:buFont typeface="Wingdings" pitchFamily="2" charset="2"/>
              <a:buNone/>
              <a:defRPr/>
            </a:pPr>
            <a:r>
              <a:rPr lang="zh-CN" altLang="en-US" smtClean="0">
                <a:solidFill>
                  <a:srgbClr val="FFFF00"/>
                </a:solidFill>
              </a:rPr>
              <a:t>   ④状语后置句           ⑨因动用法</a:t>
            </a:r>
          </a:p>
          <a:p>
            <a:pPr marL="341313" indent="-341313" eaLnBrk="1" hangingPunct="1">
              <a:lnSpc>
                <a:spcPts val="3463"/>
              </a:lnSpc>
              <a:spcBef>
                <a:spcPts val="200"/>
              </a:spcBef>
              <a:buFont typeface="Wingdings" pitchFamily="2" charset="2"/>
              <a:buNone/>
              <a:defRPr/>
            </a:pPr>
            <a:r>
              <a:rPr lang="zh-CN" altLang="en-US" smtClean="0">
                <a:solidFill>
                  <a:srgbClr val="FFFF00"/>
                </a:solidFill>
              </a:rPr>
              <a:t>   ⑤连谓句</a:t>
            </a:r>
            <a:endParaRPr lang="zh-CN" altLang="en-US" sz="100" smtClean="0">
              <a:solidFill>
                <a:srgbClr val="FFFF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9" name="AutoShape 5"/>
          <p:cNvSpPr>
            <a:spLocks noChangeArrowheads="1"/>
          </p:cNvSpPr>
          <p:nvPr/>
        </p:nvSpPr>
        <p:spPr bwMode="auto">
          <a:xfrm>
            <a:off x="304800" y="152400"/>
            <a:ext cx="1143000" cy="457200"/>
          </a:xfrm>
          <a:prstGeom prst="plaque">
            <a:avLst>
              <a:gd name="adj" fmla="val 16667"/>
            </a:avLst>
          </a:prstGeom>
          <a:solidFill>
            <a:schemeClr val="accent1"/>
          </a:solidFill>
          <a:ln w="9525">
            <a:solidFill>
              <a:schemeClr val="tx1"/>
            </a:solidFill>
            <a:miter lim="800000"/>
            <a:headEnd/>
            <a:tailEnd/>
          </a:ln>
          <a:effectLst/>
        </p:spPr>
        <p:txBody>
          <a:bodyPr wrap="none" anchor="ctr"/>
          <a:lstStyle/>
          <a:p>
            <a:pPr algn="ctr">
              <a:defRPr/>
            </a:pPr>
            <a:r>
              <a:rPr lang="zh-CN" altLang="en-US" sz="3600" b="1">
                <a:solidFill>
                  <a:srgbClr val="FFFF00"/>
                </a:solidFill>
                <a:effectLst>
                  <a:outerShdw blurRad="38100" dist="38100" dir="2700000" algn="tl">
                    <a:srgbClr val="000000"/>
                  </a:outerShdw>
                </a:effectLst>
                <a:latin typeface="Arial" pitchFamily="34" charset="0"/>
              </a:rPr>
              <a:t>题解</a:t>
            </a:r>
          </a:p>
        </p:txBody>
      </p:sp>
      <p:sp>
        <p:nvSpPr>
          <p:cNvPr id="26630" name="Rectangle 6"/>
          <p:cNvSpPr>
            <a:spLocks noGrp="1" noChangeArrowheads="1"/>
          </p:cNvSpPr>
          <p:nvPr>
            <p:ph type="body" idx="1"/>
          </p:nvPr>
        </p:nvSpPr>
        <p:spPr>
          <a:xfrm>
            <a:off x="228600" y="609600"/>
            <a:ext cx="5334000" cy="5943600"/>
          </a:xfrm>
        </p:spPr>
        <p:txBody>
          <a:bodyPr/>
          <a:lstStyle/>
          <a:p>
            <a:pPr eaLnBrk="1" hangingPunct="1">
              <a:lnSpc>
                <a:spcPct val="90000"/>
              </a:lnSpc>
              <a:buFont typeface="Wingdings" pitchFamily="2" charset="2"/>
              <a:buNone/>
              <a:defRPr/>
            </a:pPr>
            <a:r>
              <a:rPr lang="en-US" altLang="zh-CN" sz="2400" smtClean="0"/>
              <a:t>          《</a:t>
            </a:r>
            <a:r>
              <a:rPr lang="zh-CN" altLang="en-US" sz="2400" smtClean="0"/>
              <a:t>左传</a:t>
            </a:r>
            <a:r>
              <a:rPr lang="en-US" altLang="zh-CN" sz="2400" smtClean="0"/>
              <a:t>》</a:t>
            </a:r>
            <a:r>
              <a:rPr lang="zh-CN" altLang="en-US" sz="2400" smtClean="0"/>
              <a:t>，</a:t>
            </a:r>
            <a:r>
              <a:rPr lang="en-US" altLang="zh-CN" sz="2400" smtClean="0"/>
              <a:t>《</a:t>
            </a:r>
            <a:r>
              <a:rPr lang="zh-CN" altLang="en-US" sz="2400" smtClean="0"/>
              <a:t>史记</a:t>
            </a:r>
            <a:r>
              <a:rPr lang="en-US" altLang="zh-CN" sz="2400" smtClean="0"/>
              <a:t>》</a:t>
            </a:r>
            <a:r>
              <a:rPr lang="zh-CN" altLang="en-US" sz="2400" smtClean="0"/>
              <a:t>始称</a:t>
            </a:r>
            <a:r>
              <a:rPr lang="en-US" altLang="zh-CN" sz="2400" smtClean="0"/>
              <a:t>《</a:t>
            </a:r>
            <a:r>
              <a:rPr lang="zh-CN" altLang="en-US" sz="2400" smtClean="0"/>
              <a:t>左氏春秋</a:t>
            </a:r>
            <a:r>
              <a:rPr lang="en-US" altLang="zh-CN" sz="2400" smtClean="0"/>
              <a:t>》</a:t>
            </a:r>
            <a:r>
              <a:rPr lang="zh-CN" altLang="en-US" sz="2400" smtClean="0"/>
              <a:t>，是我国第一部记事详明的编年体史书，共十八万余字。作者相传为春秋末期鲁国的史官</a:t>
            </a:r>
            <a:r>
              <a:rPr lang="zh-CN" altLang="en-US" sz="2400" smtClean="0">
                <a:solidFill>
                  <a:srgbClr val="00CC00"/>
                </a:solidFill>
              </a:rPr>
              <a:t>左丘明</a:t>
            </a:r>
            <a:r>
              <a:rPr lang="zh-CN" altLang="en-US" sz="2400" smtClean="0"/>
              <a:t>，今人则多认为成书于战国初期，可能非出自一人之手。西汉后期古文经学家认为它是为解释鲁史</a:t>
            </a:r>
            <a:r>
              <a:rPr lang="en-US" altLang="zh-CN" sz="2400" smtClean="0"/>
              <a:t>《</a:t>
            </a:r>
            <a:r>
              <a:rPr lang="zh-CN" altLang="en-US" sz="2400" smtClean="0"/>
              <a:t>春秋</a:t>
            </a:r>
            <a:r>
              <a:rPr lang="en-US" altLang="zh-CN" sz="2400" smtClean="0"/>
              <a:t>》</a:t>
            </a:r>
            <a:r>
              <a:rPr lang="zh-CN" altLang="en-US" sz="2400" smtClean="0"/>
              <a:t>而作，故改称</a:t>
            </a:r>
            <a:r>
              <a:rPr lang="en-US" altLang="zh-CN" sz="2400" smtClean="0"/>
              <a:t>《</a:t>
            </a:r>
            <a:r>
              <a:rPr lang="zh-CN" altLang="en-US" sz="2400" smtClean="0"/>
              <a:t>春秋左氏传</a:t>
            </a:r>
            <a:r>
              <a:rPr lang="en-US" altLang="zh-CN" sz="2400" smtClean="0"/>
              <a:t>》</a:t>
            </a:r>
            <a:r>
              <a:rPr lang="zh-CN" altLang="en-US" sz="2400" smtClean="0"/>
              <a:t>，简称</a:t>
            </a:r>
            <a:r>
              <a:rPr lang="en-US" altLang="zh-CN" sz="2400" smtClean="0"/>
              <a:t>《</a:t>
            </a:r>
            <a:r>
              <a:rPr lang="zh-CN" altLang="en-US" sz="2400" smtClean="0"/>
              <a:t>左传</a:t>
            </a:r>
            <a:r>
              <a:rPr lang="en-US" altLang="zh-CN" sz="2400" smtClean="0"/>
              <a:t>》</a:t>
            </a:r>
            <a:r>
              <a:rPr lang="zh-CN" altLang="en-US" sz="2400" smtClean="0"/>
              <a:t>。</a:t>
            </a:r>
            <a:r>
              <a:rPr lang="en-US" altLang="zh-CN" sz="2400" smtClean="0"/>
              <a:t>《</a:t>
            </a:r>
            <a:r>
              <a:rPr lang="zh-CN" altLang="en-US" sz="2400" smtClean="0"/>
              <a:t>左传</a:t>
            </a:r>
            <a:r>
              <a:rPr lang="en-US" altLang="zh-CN" sz="2400" smtClean="0"/>
              <a:t>》</a:t>
            </a:r>
            <a:r>
              <a:rPr lang="zh-CN" altLang="en-US" sz="2400" smtClean="0"/>
              <a:t>以春秋时期鲁国</a:t>
            </a:r>
            <a:r>
              <a:rPr lang="zh-CN" altLang="en-US" sz="2400" smtClean="0">
                <a:solidFill>
                  <a:srgbClr val="FF0000"/>
                </a:solidFill>
              </a:rPr>
              <a:t>十二国君的世次</a:t>
            </a:r>
            <a:r>
              <a:rPr lang="zh-CN" altLang="en-US" sz="2400" smtClean="0"/>
              <a:t>及在位时间为纲记事，起自鲁隐公元年（公元前</a:t>
            </a:r>
            <a:r>
              <a:rPr lang="en-US" altLang="zh-CN" sz="2400" smtClean="0"/>
              <a:t>722</a:t>
            </a:r>
            <a:r>
              <a:rPr lang="zh-CN" altLang="en-US" sz="2400" smtClean="0"/>
              <a:t>年），终于鲁哀公二十七年（公元前</a:t>
            </a:r>
            <a:r>
              <a:rPr lang="en-US" altLang="zh-CN" sz="2400" smtClean="0"/>
              <a:t>468</a:t>
            </a:r>
            <a:r>
              <a:rPr lang="zh-CN" altLang="en-US" sz="2400" smtClean="0"/>
              <a:t>年），记载了二百五十五年间</a:t>
            </a:r>
            <a:r>
              <a:rPr lang="zh-CN" altLang="en-US" sz="2400" smtClean="0">
                <a:solidFill>
                  <a:srgbClr val="FF0000"/>
                </a:solidFill>
              </a:rPr>
              <a:t>列国</a:t>
            </a:r>
            <a:r>
              <a:rPr lang="zh-CN" altLang="en-US" sz="2400" smtClean="0"/>
              <a:t>在政治、军事、外交、文化、礼俗等方面的重要活动，是研究我国古代社会特别是春秋时代社会历史的重要文献。</a:t>
            </a:r>
          </a:p>
        </p:txBody>
      </p:sp>
      <p:pic>
        <p:nvPicPr>
          <p:cNvPr id="61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8488" y="1600200"/>
            <a:ext cx="331311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AutoShape 9"/>
          <p:cNvSpPr>
            <a:spLocks noChangeArrowheads="1"/>
          </p:cNvSpPr>
          <p:nvPr/>
        </p:nvSpPr>
        <p:spPr bwMode="auto">
          <a:xfrm flipH="1">
            <a:off x="7543800" y="381000"/>
            <a:ext cx="1295400" cy="609600"/>
          </a:xfrm>
          <a:prstGeom prst="cloudCallout">
            <a:avLst>
              <a:gd name="adj1" fmla="val 105759"/>
              <a:gd name="adj2" fmla="val 113542"/>
            </a:avLst>
          </a:prstGeom>
          <a:solidFill>
            <a:schemeClr val="accent1"/>
          </a:solidFill>
          <a:ln w="9525">
            <a:solidFill>
              <a:schemeClr val="tx1"/>
            </a:solidFill>
            <a:round/>
            <a:headEnd/>
            <a:tailEnd/>
          </a:ln>
          <a:effectLst/>
        </p:spPr>
        <p:txBody>
          <a:bodyPr/>
          <a:lstStyle/>
          <a:p>
            <a:pPr algn="ctr">
              <a:defRPr/>
            </a:pPr>
            <a:r>
              <a:rPr lang="zh-CN" altLang="en-US">
                <a:solidFill>
                  <a:srgbClr val="00CC00"/>
                </a:solidFill>
                <a:effectLst>
                  <a:outerShdw blurRad="38100" dist="38100" dir="2700000" algn="tl">
                    <a:srgbClr val="000000"/>
                  </a:outerShdw>
                </a:effectLst>
                <a:latin typeface="Arial" pitchFamily="34" charset="0"/>
              </a:rPr>
              <a:t>左丘明</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3635" name="Rectangle 3"/>
          <p:cNvSpPr>
            <a:spLocks noGrp="1" noChangeArrowheads="1"/>
          </p:cNvSpPr>
          <p:nvPr>
            <p:ph type="body" idx="1"/>
          </p:nvPr>
        </p:nvSpPr>
        <p:spPr>
          <a:xfrm>
            <a:off x="381000" y="1828800"/>
            <a:ext cx="8382000" cy="3505200"/>
          </a:xfrm>
        </p:spPr>
        <p:txBody>
          <a:bodyPr/>
          <a:lstStyle/>
          <a:p>
            <a:pPr eaLnBrk="1" hangingPunct="1">
              <a:buFont typeface="Wingdings" pitchFamily="2" charset="2"/>
              <a:buNone/>
              <a:defRPr/>
            </a:pPr>
            <a:r>
              <a:rPr lang="zh-CN" altLang="zh-CN" smtClean="0"/>
              <a:t>※</a:t>
            </a:r>
            <a:r>
              <a:rPr lang="zh-CN" altLang="en-US" smtClean="0"/>
              <a:t>鲁国</a:t>
            </a:r>
            <a:r>
              <a:rPr lang="zh-CN" altLang="en-US" smtClean="0">
                <a:solidFill>
                  <a:srgbClr val="FF0000"/>
                </a:solidFill>
              </a:rPr>
              <a:t>十二国君世次</a:t>
            </a:r>
            <a:r>
              <a:rPr lang="zh-CN" altLang="en-US" smtClean="0"/>
              <a:t>：</a:t>
            </a:r>
            <a:r>
              <a:rPr lang="zh-TW" altLang="en-US" smtClean="0"/>
              <a:t>隱、桓、莊、閔、僖、文、宣、成、襄、昭、定、哀</a:t>
            </a:r>
            <a:r>
              <a:rPr lang="zh-CN" altLang="en-US" smtClean="0"/>
              <a:t>。</a:t>
            </a:r>
            <a:endParaRPr lang="zh-TW" altLang="zh-CN" smtClean="0"/>
          </a:p>
          <a:p>
            <a:pPr eaLnBrk="1" hangingPunct="1">
              <a:buFont typeface="Wingdings" pitchFamily="2" charset="2"/>
              <a:buNone/>
              <a:defRPr/>
            </a:pPr>
            <a:r>
              <a:rPr lang="en-US" altLang="zh-TW" smtClean="0"/>
              <a:t>※</a:t>
            </a:r>
            <a:r>
              <a:rPr lang="zh-CN" altLang="en-US" smtClean="0">
                <a:solidFill>
                  <a:srgbClr val="FF0000"/>
                </a:solidFill>
              </a:rPr>
              <a:t>列国</a:t>
            </a:r>
            <a:r>
              <a:rPr lang="en-US" altLang="zh-CN" smtClean="0"/>
              <a:t>-----</a:t>
            </a:r>
            <a:r>
              <a:rPr lang="zh-TW" altLang="en-US" smtClean="0"/>
              <a:t>以魯史為中心，編年記事</a:t>
            </a:r>
            <a:r>
              <a:rPr lang="zh-CN" altLang="en-US" smtClean="0"/>
              <a:t>，</a:t>
            </a:r>
            <a:r>
              <a:rPr lang="zh-TW" altLang="en-US" smtClean="0"/>
              <a:t>旁及春秋時代各國之事</a:t>
            </a:r>
            <a:r>
              <a:rPr lang="zh-CN" altLang="en-US" smtClean="0"/>
              <a:t>：</a:t>
            </a:r>
            <a:r>
              <a:rPr lang="zh-TW" altLang="en-US" smtClean="0"/>
              <a:t>周、晉、齊、秦、宋、楚、鄭、衛</a:t>
            </a:r>
            <a:r>
              <a:rPr lang="zh-CN" altLang="en-US"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9540" name="Rectangle 4"/>
          <p:cNvSpPr>
            <a:spLocks noGrp="1" noChangeArrowheads="1"/>
          </p:cNvSpPr>
          <p:nvPr>
            <p:ph type="body" idx="1"/>
          </p:nvPr>
        </p:nvSpPr>
        <p:spPr>
          <a:xfrm>
            <a:off x="381000" y="533400"/>
            <a:ext cx="5105400" cy="6096000"/>
          </a:xfrm>
        </p:spPr>
        <p:txBody>
          <a:bodyPr/>
          <a:lstStyle/>
          <a:p>
            <a:pPr eaLnBrk="1" hangingPunct="1">
              <a:buFont typeface="Wingdings" pitchFamily="2" charset="2"/>
              <a:buNone/>
              <a:defRPr/>
            </a:pPr>
            <a:r>
              <a:rPr lang="zh-CN" altLang="en-US" smtClean="0">
                <a:solidFill>
                  <a:srgbClr val="FF0000"/>
                </a:solidFill>
              </a:rPr>
              <a:t>左丘明</a:t>
            </a:r>
            <a:r>
              <a:rPr lang="zh-CN" altLang="en-US" smtClean="0"/>
              <a:t>其人</a:t>
            </a:r>
            <a:r>
              <a:rPr lang="zh-CN" altLang="en-US" smtClean="0">
                <a:solidFill>
                  <a:srgbClr val="FF0000"/>
                </a:solidFill>
              </a:rPr>
              <a:t>：</a:t>
            </a:r>
          </a:p>
          <a:p>
            <a:pPr eaLnBrk="1" hangingPunct="1">
              <a:buFont typeface="Wingdings" pitchFamily="2" charset="2"/>
              <a:buNone/>
              <a:defRPr/>
            </a:pPr>
            <a:r>
              <a:rPr lang="en-US" altLang="zh-CN" smtClean="0"/>
              <a:t>※</a:t>
            </a:r>
            <a:r>
              <a:rPr lang="zh-CN" altLang="en-US" smtClean="0">
                <a:solidFill>
                  <a:srgbClr val="FF0000"/>
                </a:solidFill>
              </a:rPr>
              <a:t>孔子</a:t>
            </a:r>
            <a:r>
              <a:rPr lang="zh-CN" altLang="en-US" smtClean="0"/>
              <a:t>曾说：巧言令色足恭，</a:t>
            </a:r>
            <a:r>
              <a:rPr lang="zh-CN" altLang="en-US" smtClean="0">
                <a:solidFill>
                  <a:srgbClr val="FF0000"/>
                </a:solidFill>
              </a:rPr>
              <a:t>左丘明</a:t>
            </a:r>
            <a:r>
              <a:rPr lang="zh-CN" altLang="en-US" smtClean="0"/>
              <a:t>耻之，</a:t>
            </a:r>
            <a:r>
              <a:rPr lang="zh-CN" altLang="en-US" smtClean="0">
                <a:solidFill>
                  <a:srgbClr val="FF0000"/>
                </a:solidFill>
              </a:rPr>
              <a:t>丘</a:t>
            </a:r>
            <a:r>
              <a:rPr lang="zh-CN" altLang="en-US" smtClean="0"/>
              <a:t>亦耻之→可推其为人；后失明，世称盲左。</a:t>
            </a:r>
          </a:p>
          <a:p>
            <a:pPr eaLnBrk="1" hangingPunct="1">
              <a:buFont typeface="Wingdings" pitchFamily="2" charset="2"/>
              <a:buNone/>
              <a:defRPr/>
            </a:pPr>
            <a:r>
              <a:rPr lang="en-US" altLang="zh-CN" smtClean="0"/>
              <a:t>※</a:t>
            </a:r>
            <a:r>
              <a:rPr lang="zh-CN" altLang="en-US" smtClean="0"/>
              <a:t>另作有</a:t>
            </a:r>
            <a:r>
              <a:rPr lang="en-US" altLang="zh-CN" smtClean="0"/>
              <a:t>《</a:t>
            </a:r>
            <a:r>
              <a:rPr lang="zh-CN" altLang="en-US" smtClean="0"/>
              <a:t>国语</a:t>
            </a:r>
            <a:r>
              <a:rPr lang="en-US" altLang="zh-CN" smtClean="0"/>
              <a:t>》</a:t>
            </a:r>
            <a:r>
              <a:rPr lang="zh-CN" altLang="en-US" smtClean="0"/>
              <a:t>：是我国国别史之祖。</a:t>
            </a:r>
          </a:p>
          <a:p>
            <a:pPr eaLnBrk="1" hangingPunct="1">
              <a:buFont typeface="Wingdings" pitchFamily="2" charset="2"/>
              <a:buNone/>
              <a:defRPr/>
            </a:pPr>
            <a:r>
              <a:rPr lang="en-US" altLang="zh-CN" smtClean="0"/>
              <a:t>※</a:t>
            </a:r>
            <a:r>
              <a:rPr lang="zh-CN" altLang="en-US" smtClean="0">
                <a:solidFill>
                  <a:srgbClr val="FF0000"/>
                </a:solidFill>
              </a:rPr>
              <a:t>孔子</a:t>
            </a:r>
            <a:r>
              <a:rPr lang="zh-CN" altLang="en-US" smtClean="0"/>
              <a:t>作</a:t>
            </a:r>
            <a:r>
              <a:rPr lang="en-US" altLang="zh-CN" smtClean="0"/>
              <a:t>《</a:t>
            </a:r>
            <a:r>
              <a:rPr lang="zh-CN" altLang="en-US" smtClean="0">
                <a:solidFill>
                  <a:srgbClr val="00CC00"/>
                </a:solidFill>
              </a:rPr>
              <a:t>春秋</a:t>
            </a:r>
            <a:r>
              <a:rPr lang="en-US" altLang="zh-CN" smtClean="0"/>
              <a:t>》</a:t>
            </a:r>
            <a:r>
              <a:rPr lang="zh-CN" altLang="en-US" smtClean="0"/>
              <a:t>，多所褒贬，</a:t>
            </a:r>
            <a:r>
              <a:rPr lang="zh-CN" altLang="en-US" smtClean="0">
                <a:solidFill>
                  <a:srgbClr val="FF0000"/>
                </a:solidFill>
              </a:rPr>
              <a:t>左丘明</a:t>
            </a:r>
            <a:r>
              <a:rPr lang="zh-CN" altLang="en-US" smtClean="0"/>
              <a:t>论辑本事而为之传，以明夫子不以空言立说。</a:t>
            </a:r>
            <a:endParaRPr lang="zh-TW" altLang="en-US" smtClean="0"/>
          </a:p>
        </p:txBody>
      </p:sp>
      <p:pic>
        <p:nvPicPr>
          <p:cNvPr id="8195" name="Picture 5" descr="孔子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76200"/>
            <a:ext cx="3429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1586" name="Rectangle 2"/>
          <p:cNvSpPr>
            <a:spLocks noGrp="1" noChangeArrowheads="1"/>
          </p:cNvSpPr>
          <p:nvPr>
            <p:ph type="body" sz="half" idx="1"/>
          </p:nvPr>
        </p:nvSpPr>
        <p:spPr>
          <a:xfrm>
            <a:off x="457200" y="1600200"/>
            <a:ext cx="7826375" cy="4530725"/>
          </a:xfrm>
        </p:spPr>
        <p:txBody>
          <a:bodyPr/>
          <a:lstStyle/>
          <a:p>
            <a:pPr eaLnBrk="1" hangingPunct="1">
              <a:defRPr/>
            </a:pPr>
            <a:r>
              <a:rPr lang="zh-TW" altLang="en-US" smtClean="0">
                <a:solidFill>
                  <a:srgbClr val="FFFF00"/>
                </a:solidFill>
              </a:rPr>
              <a:t>經書名，是孔子據魯史而作的史書</a:t>
            </a:r>
            <a:endParaRPr lang="zh-TW" altLang="zh-CN" smtClean="0">
              <a:solidFill>
                <a:srgbClr val="FFFF00"/>
              </a:solidFill>
            </a:endParaRPr>
          </a:p>
          <a:p>
            <a:pPr eaLnBrk="1" hangingPunct="1">
              <a:defRPr/>
            </a:pPr>
            <a:r>
              <a:rPr lang="en-US" altLang="zh-TW" sz="2800" smtClean="0"/>
              <a:t>《</a:t>
            </a:r>
            <a:r>
              <a:rPr lang="zh-TW" altLang="en-US" smtClean="0">
                <a:solidFill>
                  <a:srgbClr val="FFFF00"/>
                </a:solidFill>
              </a:rPr>
              <a:t>春秋</a:t>
            </a:r>
            <a:r>
              <a:rPr lang="en-US" altLang="zh-TW" sz="2800" smtClean="0"/>
              <a:t>》</a:t>
            </a:r>
            <a:r>
              <a:rPr lang="zh-TW" altLang="en-US" smtClean="0">
                <a:solidFill>
                  <a:srgbClr val="FFFF00"/>
                </a:solidFill>
              </a:rPr>
              <a:t>的年代起自魯隱公元年；迄於魯哀公十四年【西狩獲麟為止】</a:t>
            </a:r>
          </a:p>
          <a:p>
            <a:pPr eaLnBrk="1" hangingPunct="1">
              <a:defRPr/>
            </a:pPr>
            <a:r>
              <a:rPr lang="zh-TW" altLang="en-US" smtClean="0">
                <a:solidFill>
                  <a:srgbClr val="FFFF00"/>
                </a:solidFill>
              </a:rPr>
              <a:t>傳</a:t>
            </a:r>
            <a:r>
              <a:rPr lang="zh-TW" altLang="en-US" u="sng" smtClean="0">
                <a:solidFill>
                  <a:srgbClr val="FFFF00"/>
                </a:solidFill>
              </a:rPr>
              <a:t>春秋</a:t>
            </a:r>
            <a:r>
              <a:rPr lang="zh-TW" altLang="en-US" smtClean="0">
                <a:solidFill>
                  <a:srgbClr val="FFFF00"/>
                </a:solidFill>
              </a:rPr>
              <a:t>有公羊、左氏、穀梁三家。稱作春秋三傳</a:t>
            </a:r>
            <a:endParaRPr lang="zh-TW" altLang="en-US" u="sng" smtClean="0">
              <a:solidFill>
                <a:srgbClr val="FFFF00"/>
              </a:solidFill>
            </a:endParaRPr>
          </a:p>
          <a:p>
            <a:pPr eaLnBrk="1" hangingPunct="1">
              <a:buFont typeface="Wingdings" pitchFamily="2" charset="2"/>
              <a:buNone/>
              <a:defRPr/>
            </a:pPr>
            <a:endParaRPr lang="zh-TW" altLang="en-US" smtClean="0">
              <a:solidFill>
                <a:srgbClr val="FFFF00"/>
              </a:solidFill>
            </a:endParaRPr>
          </a:p>
        </p:txBody>
      </p:sp>
      <p:sp>
        <p:nvSpPr>
          <p:cNvPr id="9219" name="AutoShape 3"/>
          <p:cNvSpPr>
            <a:spLocks noChangeArrowheads="1"/>
          </p:cNvSpPr>
          <p:nvPr/>
        </p:nvSpPr>
        <p:spPr bwMode="auto">
          <a:xfrm>
            <a:off x="457200" y="304800"/>
            <a:ext cx="3048000" cy="1143000"/>
          </a:xfrm>
          <a:prstGeom prst="cloudCallout">
            <a:avLst>
              <a:gd name="adj1" fmla="val -45157"/>
              <a:gd name="adj2" fmla="val 70000"/>
            </a:avLst>
          </a:prstGeom>
          <a:solidFill>
            <a:schemeClr val="accent1"/>
          </a:solidFill>
          <a:ln w="9525">
            <a:solidFill>
              <a:schemeClr val="tx1"/>
            </a:solidFill>
            <a:round/>
            <a:headEnd/>
            <a:tailEnd/>
          </a:ln>
        </p:spPr>
        <p:txBody>
          <a:bodyPr/>
          <a:lstStyle/>
          <a:p>
            <a:r>
              <a:rPr kumimoji="1" lang="en-US" altLang="zh-CN" sz="4800">
                <a:solidFill>
                  <a:srgbClr val="6600FF"/>
                </a:solidFill>
              </a:rPr>
              <a:t>“</a:t>
            </a:r>
            <a:r>
              <a:rPr kumimoji="1" lang="zh-TW" altLang="en-US" sz="4800">
                <a:solidFill>
                  <a:srgbClr val="6600FF"/>
                </a:solidFill>
                <a:ea typeface="PMingLiU" pitchFamily="18" charset="-120"/>
              </a:rPr>
              <a:t>春秋</a:t>
            </a:r>
            <a:r>
              <a:rPr kumimoji="1" lang="zh-CN" altLang="en-US" sz="4800">
                <a:solidFill>
                  <a:srgbClr val="6600FF"/>
                </a:solidFill>
              </a:rPr>
              <a:t>”</a:t>
            </a:r>
            <a:endParaRPr kumimoji="1" lang="zh-CN" altLang="en-US" sz="4800">
              <a:solidFill>
                <a:srgbClr val="6600FF"/>
              </a:solidFill>
              <a:ea typeface="PMingLiU" pitchFamily="18" charset="-120"/>
            </a:endParaRPr>
          </a:p>
          <a:p>
            <a:endParaRPr kumimoji="1" lang="en-US" altLang="zh-CN" sz="4800">
              <a:solidFill>
                <a:srgbClr val="6600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a:xfrm>
            <a:off x="990600" y="228600"/>
            <a:ext cx="7086600" cy="658813"/>
          </a:xfrm>
        </p:spPr>
        <p:txBody>
          <a:bodyPr/>
          <a:lstStyle/>
          <a:p>
            <a:pPr eaLnBrk="1" hangingPunct="1">
              <a:defRPr/>
            </a:pPr>
            <a:r>
              <a:rPr lang="en-US" altLang="zh-CN" sz="4000" smtClean="0"/>
              <a:t>《</a:t>
            </a:r>
            <a:r>
              <a:rPr lang="zh-CN" altLang="en-US" sz="4000" smtClean="0"/>
              <a:t>左传</a:t>
            </a:r>
            <a:r>
              <a:rPr lang="en-US" altLang="zh-CN" sz="4000" smtClean="0"/>
              <a:t>》</a:t>
            </a:r>
            <a:r>
              <a:rPr lang="zh-CN" altLang="en-US" sz="4000" smtClean="0"/>
              <a:t>思想内容及特点</a:t>
            </a:r>
          </a:p>
        </p:txBody>
      </p:sp>
      <p:sp>
        <p:nvSpPr>
          <p:cNvPr id="443395" name="Rectangle 3"/>
          <p:cNvSpPr>
            <a:spLocks noGrp="1" noChangeArrowheads="1"/>
          </p:cNvSpPr>
          <p:nvPr>
            <p:ph type="body" idx="1"/>
          </p:nvPr>
        </p:nvSpPr>
        <p:spPr>
          <a:xfrm>
            <a:off x="381000" y="1066800"/>
            <a:ext cx="8305800" cy="5064125"/>
          </a:xfrm>
        </p:spPr>
        <p:txBody>
          <a:bodyPr/>
          <a:lstStyle/>
          <a:p>
            <a:pPr eaLnBrk="1" hangingPunct="1">
              <a:buFont typeface="Wingdings" pitchFamily="2" charset="2"/>
              <a:buNone/>
              <a:defRPr/>
            </a:pPr>
            <a:r>
              <a:rPr lang="en-US" altLang="zh-CN" sz="2800" smtClean="0"/>
              <a:t>《</a:t>
            </a:r>
            <a:r>
              <a:rPr lang="zh-CN" altLang="en-US" sz="2800" smtClean="0"/>
              <a:t>左传</a:t>
            </a:r>
            <a:r>
              <a:rPr lang="en-US" altLang="zh-CN" sz="2800" smtClean="0"/>
              <a:t>》</a:t>
            </a:r>
            <a:r>
              <a:rPr lang="zh-CN" altLang="en-US" sz="2800" smtClean="0"/>
              <a:t>一书宣扬了儒家的伦理道德和封建正统观念，同时也表现出了许多进步的思想倾向，如轻天命重人事的思想、民本思想及爱国思想等，对统治者的残暴和丑恶进行了一定程度的揭露和批判。除了在史学方面的重要价值外，</a:t>
            </a:r>
            <a:r>
              <a:rPr lang="en-US" altLang="zh-CN" sz="2800" smtClean="0"/>
              <a:t>《</a:t>
            </a:r>
            <a:r>
              <a:rPr lang="zh-CN" altLang="en-US" sz="2800" smtClean="0"/>
              <a:t>左传</a:t>
            </a:r>
            <a:r>
              <a:rPr lang="en-US" altLang="zh-CN" sz="2800" smtClean="0"/>
              <a:t>》</a:t>
            </a:r>
            <a:r>
              <a:rPr lang="zh-CN" altLang="en-US" sz="2800" smtClean="0"/>
              <a:t>在文学、语言等方面也取得了辉煌的成就，代表着</a:t>
            </a:r>
            <a:r>
              <a:rPr lang="zh-CN" altLang="en-US" sz="2800" u="sng" smtClean="0"/>
              <a:t>先秦</a:t>
            </a:r>
            <a:r>
              <a:rPr lang="zh-CN" altLang="en-US" sz="2800" smtClean="0"/>
              <a:t>书面语的典范。作者善于用简练的语言记述纷繁复杂的事件和战争，尤长于通过语言和行动塑造鲜明的人物的形象，其外交辞令更是写得委婉动听、刚柔得宜。这些对后代的史学、文学和语言都产生了深远的影响。</a:t>
            </a:r>
          </a:p>
        </p:txBody>
      </p:sp>
      <p:pic>
        <p:nvPicPr>
          <p:cNvPr id="10244" name="Picture 4"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1524000" y="228600"/>
            <a:ext cx="6477000" cy="457200"/>
          </a:xfrm>
        </p:spPr>
        <p:txBody>
          <a:bodyPr/>
          <a:lstStyle/>
          <a:p>
            <a:pPr eaLnBrk="1" hangingPunct="1">
              <a:defRPr/>
            </a:pPr>
            <a:r>
              <a:rPr lang="en-US" altLang="zh-CN" sz="3200" smtClean="0"/>
              <a:t>《</a:t>
            </a:r>
            <a:r>
              <a:rPr lang="zh-CN" altLang="en-US" sz="3200" smtClean="0"/>
              <a:t>左传</a:t>
            </a:r>
            <a:r>
              <a:rPr lang="en-US" altLang="zh-CN" sz="3200" smtClean="0"/>
              <a:t>》</a:t>
            </a:r>
            <a:r>
              <a:rPr lang="zh-CN" altLang="en-US" sz="3200" smtClean="0"/>
              <a:t>的注本及流传</a:t>
            </a:r>
          </a:p>
        </p:txBody>
      </p:sp>
      <p:sp>
        <p:nvSpPr>
          <p:cNvPr id="444419" name="Rectangle 3"/>
          <p:cNvSpPr>
            <a:spLocks noGrp="1" noChangeArrowheads="1"/>
          </p:cNvSpPr>
          <p:nvPr>
            <p:ph type="body" idx="1"/>
          </p:nvPr>
        </p:nvSpPr>
        <p:spPr>
          <a:xfrm>
            <a:off x="304800" y="990600"/>
            <a:ext cx="8534400" cy="5715000"/>
          </a:xfrm>
        </p:spPr>
        <p:txBody>
          <a:bodyPr/>
          <a:lstStyle/>
          <a:p>
            <a:pPr eaLnBrk="1" hangingPunct="1">
              <a:buFont typeface="Wingdings" pitchFamily="2" charset="2"/>
              <a:buNone/>
              <a:defRPr/>
            </a:pPr>
            <a:r>
              <a:rPr lang="en-US" altLang="zh-CN" smtClean="0"/>
              <a:t>        </a:t>
            </a:r>
            <a:r>
              <a:rPr lang="zh-CN" altLang="en-US" smtClean="0"/>
              <a:t>自西汉起即有人对</a:t>
            </a:r>
            <a:r>
              <a:rPr lang="en-US" altLang="zh-CN" smtClean="0"/>
              <a:t>《</a:t>
            </a:r>
            <a:r>
              <a:rPr lang="zh-CN" altLang="en-US" smtClean="0"/>
              <a:t>左传</a:t>
            </a:r>
            <a:r>
              <a:rPr lang="en-US" altLang="zh-CN" smtClean="0"/>
              <a:t>》</a:t>
            </a:r>
            <a:r>
              <a:rPr lang="zh-CN" altLang="en-US" smtClean="0"/>
              <a:t>作注，东汉以后对</a:t>
            </a:r>
            <a:r>
              <a:rPr lang="en-US" altLang="zh-CN" smtClean="0"/>
              <a:t>《</a:t>
            </a:r>
            <a:r>
              <a:rPr lang="zh-CN" altLang="en-US" smtClean="0"/>
              <a:t>左传</a:t>
            </a:r>
            <a:r>
              <a:rPr lang="en-US" altLang="zh-CN" smtClean="0"/>
              <a:t>》</a:t>
            </a:r>
            <a:r>
              <a:rPr lang="zh-CN" altLang="en-US" smtClean="0"/>
              <a:t>作注的人更是接踵相继。晋杜预将</a:t>
            </a:r>
            <a:r>
              <a:rPr lang="en-US" altLang="zh-CN" smtClean="0"/>
              <a:t>《</a:t>
            </a:r>
            <a:r>
              <a:rPr lang="zh-CN" altLang="en-US" smtClean="0"/>
              <a:t>左传</a:t>
            </a:r>
            <a:r>
              <a:rPr lang="en-US" altLang="zh-CN" smtClean="0"/>
              <a:t>》</a:t>
            </a:r>
            <a:r>
              <a:rPr lang="zh-CN" altLang="en-US" smtClean="0"/>
              <a:t>分年编附于</a:t>
            </a:r>
            <a:r>
              <a:rPr lang="en-US" altLang="zh-CN" smtClean="0"/>
              <a:t>《</a:t>
            </a:r>
            <a:r>
              <a:rPr lang="zh-CN" altLang="en-US" smtClean="0"/>
              <a:t>春秋</a:t>
            </a:r>
            <a:r>
              <a:rPr lang="en-US" altLang="zh-CN" smtClean="0"/>
              <a:t>》</a:t>
            </a:r>
            <a:r>
              <a:rPr lang="zh-CN" altLang="en-US" smtClean="0"/>
              <a:t>之后用以解释</a:t>
            </a:r>
            <a:r>
              <a:rPr lang="en-US" altLang="zh-CN" smtClean="0"/>
              <a:t>《</a:t>
            </a:r>
            <a:r>
              <a:rPr lang="zh-CN" altLang="en-US" smtClean="0"/>
              <a:t>春秋</a:t>
            </a:r>
            <a:r>
              <a:rPr lang="en-US" altLang="zh-CN" smtClean="0"/>
              <a:t>》</a:t>
            </a:r>
            <a:r>
              <a:rPr lang="zh-CN" altLang="en-US" smtClean="0"/>
              <a:t>，同时加进自己的注解，称作</a:t>
            </a:r>
            <a:r>
              <a:rPr lang="en-US" altLang="zh-CN" smtClean="0"/>
              <a:t>《</a:t>
            </a:r>
            <a:r>
              <a:rPr lang="zh-CN" altLang="en-US" smtClean="0"/>
              <a:t>春秋左氏经传集解</a:t>
            </a:r>
            <a:r>
              <a:rPr lang="en-US" altLang="zh-CN" smtClean="0"/>
              <a:t>》</a:t>
            </a:r>
            <a:r>
              <a:rPr lang="zh-CN" altLang="en-US" smtClean="0"/>
              <a:t>。唐孔颖达对</a:t>
            </a:r>
            <a:r>
              <a:rPr lang="en-US" altLang="zh-CN" smtClean="0"/>
              <a:t>《</a:t>
            </a:r>
            <a:r>
              <a:rPr lang="zh-CN" altLang="en-US" smtClean="0"/>
              <a:t>春秋左传</a:t>
            </a:r>
            <a:r>
              <a:rPr lang="en-US" altLang="zh-CN" smtClean="0"/>
              <a:t>》</a:t>
            </a:r>
            <a:r>
              <a:rPr lang="zh-CN" altLang="en-US" smtClean="0"/>
              <a:t>和杜预的</a:t>
            </a:r>
            <a:r>
              <a:rPr lang="en-US" altLang="zh-CN" smtClean="0"/>
              <a:t>《</a:t>
            </a:r>
            <a:r>
              <a:rPr lang="zh-CN" altLang="en-US" smtClean="0"/>
              <a:t>注</a:t>
            </a:r>
            <a:r>
              <a:rPr lang="en-US" altLang="zh-CN" smtClean="0"/>
              <a:t>》</a:t>
            </a:r>
            <a:r>
              <a:rPr lang="zh-CN" altLang="en-US" smtClean="0"/>
              <a:t>同时作了新的注解，合称</a:t>
            </a:r>
            <a:r>
              <a:rPr lang="en-US" altLang="zh-CN" smtClean="0"/>
              <a:t>《</a:t>
            </a:r>
            <a:r>
              <a:rPr lang="zh-CN" altLang="en-US" smtClean="0"/>
              <a:t>春秋左传正义</a:t>
            </a:r>
            <a:r>
              <a:rPr lang="en-US" altLang="zh-CN" smtClean="0"/>
              <a:t>》</a:t>
            </a:r>
            <a:r>
              <a:rPr lang="zh-CN" altLang="en-US" smtClean="0"/>
              <a:t>，后人收入</a:t>
            </a:r>
            <a:r>
              <a:rPr lang="en-US" altLang="zh-CN" smtClean="0"/>
              <a:t>《</a:t>
            </a:r>
            <a:r>
              <a:rPr lang="zh-CN" altLang="en-US" smtClean="0">
                <a:solidFill>
                  <a:srgbClr val="FF0000"/>
                </a:solidFill>
              </a:rPr>
              <a:t>十三经</a:t>
            </a:r>
            <a:r>
              <a:rPr lang="zh-CN" altLang="en-US" smtClean="0"/>
              <a:t>注疏</a:t>
            </a:r>
            <a:r>
              <a:rPr lang="en-US" altLang="zh-CN" smtClean="0"/>
              <a:t>》</a:t>
            </a:r>
            <a:r>
              <a:rPr lang="zh-CN" altLang="en-US" smtClean="0"/>
              <a:t>。清人的注本主要有洪亮吉</a:t>
            </a:r>
            <a:r>
              <a:rPr lang="en-US" altLang="zh-CN" smtClean="0"/>
              <a:t>《</a:t>
            </a:r>
            <a:r>
              <a:rPr lang="zh-CN" altLang="en-US" smtClean="0"/>
              <a:t>春秋左传诂</a:t>
            </a:r>
            <a:r>
              <a:rPr lang="en-US" altLang="zh-CN" smtClean="0"/>
              <a:t>》</a:t>
            </a:r>
            <a:r>
              <a:rPr lang="zh-CN" altLang="en-US" smtClean="0"/>
              <a:t>、刘文淇</a:t>
            </a:r>
            <a:r>
              <a:rPr lang="en-US" altLang="zh-CN" smtClean="0"/>
              <a:t>《</a:t>
            </a:r>
            <a:r>
              <a:rPr lang="zh-CN" altLang="en-US" smtClean="0"/>
              <a:t>春秋左氏传旧注疏证</a:t>
            </a:r>
            <a:r>
              <a:rPr lang="en-US" altLang="zh-CN" smtClean="0"/>
              <a:t>》</a:t>
            </a:r>
            <a:r>
              <a:rPr lang="zh-CN" altLang="en-US" smtClean="0"/>
              <a:t>等，有今人的注译本主要有杨伯峻</a:t>
            </a:r>
            <a:r>
              <a:rPr lang="en-US" altLang="zh-CN" smtClean="0"/>
              <a:t>《</a:t>
            </a:r>
            <a:r>
              <a:rPr lang="zh-CN" altLang="en-US" smtClean="0"/>
              <a:t>春秋左传注</a:t>
            </a:r>
            <a:r>
              <a:rPr lang="en-US" altLang="zh-CN" smtClean="0"/>
              <a:t>》</a:t>
            </a:r>
            <a:r>
              <a:rPr lang="zh-CN" altLang="en-US" smtClean="0"/>
              <a:t>、沈玉成的</a:t>
            </a:r>
            <a:r>
              <a:rPr lang="en-US" altLang="zh-CN" smtClean="0"/>
              <a:t>《</a:t>
            </a:r>
            <a:r>
              <a:rPr lang="zh-CN" altLang="en-US" smtClean="0"/>
              <a:t>左传译文</a:t>
            </a:r>
            <a:r>
              <a:rPr lang="en-US" altLang="zh-CN" smtClean="0"/>
              <a:t>》</a:t>
            </a:r>
            <a:r>
              <a:rPr lang="zh-CN" altLang="en-US" smtClean="0"/>
              <a:t>等。</a:t>
            </a:r>
          </a:p>
        </p:txBody>
      </p:sp>
      <p:pic>
        <p:nvPicPr>
          <p:cNvPr id="11268" name="Picture 4"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1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7490" name="Rectangle 2"/>
          <p:cNvSpPr>
            <a:spLocks noGrp="1" noChangeArrowheads="1"/>
          </p:cNvSpPr>
          <p:nvPr>
            <p:ph type="body" idx="1"/>
          </p:nvPr>
        </p:nvSpPr>
        <p:spPr>
          <a:xfrm>
            <a:off x="457200" y="304800"/>
            <a:ext cx="8229600" cy="5826125"/>
          </a:xfrm>
        </p:spPr>
        <p:txBody>
          <a:bodyPr/>
          <a:lstStyle/>
          <a:p>
            <a:pPr eaLnBrk="1" hangingPunct="1">
              <a:buFont typeface="Wingdings" pitchFamily="2" charset="2"/>
              <a:buNone/>
              <a:defRPr/>
            </a:pPr>
            <a:r>
              <a:rPr lang="en-US" altLang="zh-CN" smtClean="0"/>
              <a:t>                                </a:t>
            </a:r>
            <a:r>
              <a:rPr lang="zh-CN" altLang="en-US" smtClean="0"/>
              <a:t>重点记忆</a:t>
            </a:r>
          </a:p>
          <a:p>
            <a:pPr eaLnBrk="1" hangingPunct="1">
              <a:buFont typeface="Wingdings" pitchFamily="2" charset="2"/>
              <a:buNone/>
              <a:defRPr/>
            </a:pPr>
            <a:endParaRPr lang="zh-TW" altLang="en-US" smtClean="0"/>
          </a:p>
          <a:p>
            <a:pPr eaLnBrk="1" hangingPunct="1">
              <a:buFont typeface="Wingdings" pitchFamily="2" charset="2"/>
              <a:buNone/>
              <a:defRPr/>
            </a:pPr>
            <a:r>
              <a:rPr lang="zh-CN" altLang="zh-TW" smtClean="0"/>
              <a:t>※</a:t>
            </a:r>
            <a:r>
              <a:rPr lang="zh-TW" altLang="en-US" sz="3600" smtClean="0"/>
              <a:t>左傳</a:t>
            </a:r>
            <a:r>
              <a:rPr lang="zh-CN" altLang="en-US" sz="3600" smtClean="0"/>
              <a:t>是</a:t>
            </a:r>
            <a:r>
              <a:rPr lang="zh-TW" altLang="en-US" sz="3600" smtClean="0">
                <a:solidFill>
                  <a:srgbClr val="FF0000"/>
                </a:solidFill>
              </a:rPr>
              <a:t>十三經</a:t>
            </a:r>
            <a:r>
              <a:rPr lang="zh-TW" altLang="en-US" sz="3600" smtClean="0"/>
              <a:t>之一</a:t>
            </a:r>
            <a:r>
              <a:rPr lang="en-US" altLang="zh-CN" sz="3600" smtClean="0"/>
              <a:t>---</a:t>
            </a:r>
            <a:r>
              <a:rPr lang="zh-CN" altLang="en-US" sz="2800" smtClean="0">
                <a:latin typeface="華康唐風隸(P)" pitchFamily="2" charset="-120"/>
              </a:rPr>
              <a:t>内容宏富，文辞典雅，记事详明，议论精辟，扬善抑恶，褒贬分明，忠于史实。善于用简洁的语言记述纷繁复杂的战争及政治事件，又通过语言塑造人物形象，生动鲜明。尤其是外交辞令，曲回有致，委婉动听，刚柔得宜。</a:t>
            </a:r>
            <a:endParaRPr lang="zh-TW" altLang="zh-CN" sz="2800" smtClean="0">
              <a:latin typeface="華康唐風隸(P)" pitchFamily="2" charset="-120"/>
              <a:ea typeface="華康唐風隸(P)" pitchFamily="2" charset="-120"/>
            </a:endParaRPr>
          </a:p>
          <a:p>
            <a:pPr eaLnBrk="1" hangingPunct="1">
              <a:buFont typeface="Wingdings" pitchFamily="2" charset="2"/>
              <a:buNone/>
              <a:defRPr/>
            </a:pPr>
            <a:endParaRPr lang="zh-TW" altLang="en-US" sz="4400" smtClean="0">
              <a:solidFill>
                <a:srgbClr val="FFFF00"/>
              </a:solidFill>
              <a:latin typeface="華康唐風隸(P)" pitchFamily="2" charset="-120"/>
              <a:ea typeface="華康唐風隸(P)" pitchFamily="2" charset="-120"/>
            </a:endParaRPr>
          </a:p>
          <a:p>
            <a:pPr eaLnBrk="1" hangingPunct="1">
              <a:buFont typeface="Wingdings" pitchFamily="2" charset="2"/>
              <a:buNone/>
              <a:defRPr/>
            </a:pPr>
            <a:endParaRPr lang="en-US" altLang="zh-CN" smtClean="0"/>
          </a:p>
        </p:txBody>
      </p:sp>
      <p:sp>
        <p:nvSpPr>
          <p:cNvPr id="12291" name="AutoShape 4"/>
          <p:cNvSpPr>
            <a:spLocks noChangeArrowheads="1"/>
          </p:cNvSpPr>
          <p:nvPr/>
        </p:nvSpPr>
        <p:spPr bwMode="auto">
          <a:xfrm rot="10800000">
            <a:off x="2438400" y="609600"/>
            <a:ext cx="990600" cy="838200"/>
          </a:xfrm>
          <a:custGeom>
            <a:avLst/>
            <a:gdLst>
              <a:gd name="T0" fmla="*/ 32450909 w 21600"/>
              <a:gd name="T1" fmla="*/ 0 h 21600"/>
              <a:gd name="T2" fmla="*/ 19469693 w 21600"/>
              <a:gd name="T3" fmla="*/ 10842272 h 21600"/>
              <a:gd name="T4" fmla="*/ 0 w 21600"/>
              <a:gd name="T5" fmla="*/ 27107194 h 21600"/>
              <a:gd name="T6" fmla="*/ 19469693 w 21600"/>
              <a:gd name="T7" fmla="*/ 32526817 h 21600"/>
              <a:gd name="T8" fmla="*/ 38939431 w 21600"/>
              <a:gd name="T9" fmla="*/ 22588054 h 21600"/>
              <a:gd name="T10" fmla="*/ 45430017 w 21600"/>
              <a:gd name="T11" fmla="*/ 10842272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1"/>
          </a:solidFill>
          <a:ln w="9525">
            <a:solidFill>
              <a:schemeClr val="tx1"/>
            </a:solidFill>
            <a:miter lim="800000"/>
            <a:headEnd/>
            <a:tailEnd/>
          </a:ln>
        </p:spPr>
        <p:txBody>
          <a:bodyPr wrap="none" anchor="ctr"/>
          <a:lstStyle/>
          <a:p>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383</TotalTime>
  <Words>2415</Words>
  <Application>Microsoft Office PowerPoint</Application>
  <PresentationFormat>全屏显示(4:3)</PresentationFormat>
  <Paragraphs>106</Paragraphs>
  <Slides>27</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27</vt:i4>
      </vt:variant>
    </vt:vector>
  </HeadingPairs>
  <TitlesOfParts>
    <vt:vector size="39" baseType="lpstr">
      <vt:lpstr>Arial</vt:lpstr>
      <vt:lpstr>宋体</vt:lpstr>
      <vt:lpstr>Calibri</vt:lpstr>
      <vt:lpstr>Times New Roman</vt:lpstr>
      <vt:lpstr>Wingdings</vt:lpstr>
      <vt:lpstr>华文隶书</vt:lpstr>
      <vt:lpstr>Arial Black</vt:lpstr>
      <vt:lpstr>PMingLiU</vt:lpstr>
      <vt:lpstr>華康唐風隸(P)</vt:lpstr>
      <vt:lpstr>黑体</vt:lpstr>
      <vt:lpstr>默认设计模板</vt:lpstr>
      <vt:lpstr>Maple</vt:lpstr>
      <vt:lpstr> Ancient Chinese</vt:lpstr>
      <vt:lpstr>PowerPoint 演示文稿</vt:lpstr>
      <vt:lpstr>PowerPoint 演示文稿</vt:lpstr>
      <vt:lpstr>PowerPoint 演示文稿</vt:lpstr>
      <vt:lpstr>PowerPoint 演示文稿</vt:lpstr>
      <vt:lpstr>PowerPoint 演示文稿</vt:lpstr>
      <vt:lpstr>《左传》思想内容及特点</vt:lpstr>
      <vt:lpstr>《左传》的注本及流传</vt:lpstr>
      <vt:lpstr>PowerPoint 演示文稿</vt:lpstr>
      <vt:lpstr>PowerPoint 演示文稿</vt:lpstr>
      <vt:lpstr>PowerPoint 演示文稿</vt:lpstr>
      <vt:lpstr>春秋左传正义注样（影印本）</vt:lpstr>
      <vt:lpstr>　　文章记述了春秋初期发生在郑国国君庄公和其弟共叔段以及母亲姜氏之间的一场围绕政权的重要斗争，展现了一家人为了权力而忘记亲情不惜同室操戈的生动画面，揭露了郑庄公阴险深沉存心杀弟、共叔段贪婪愚蠢不知进退、姜氏偏心狠毒不明大义的丑恶面目，反映了当时诸侯国上层内部政治斗争的残酷性和激烈性。  ※题目借用《春秋·隐公元年》“郑伯克段于鄢”一语。  </vt:lpstr>
      <vt:lpstr>PowerPoint 演示文稿</vt:lpstr>
      <vt:lpstr>PowerPoint 演示文稿</vt:lpstr>
      <vt:lpstr> 第一段：故事的开端 庄公与弟、母矛盾的产生。</vt:lpstr>
      <vt:lpstr>PowerPoint 演示文稿</vt:lpstr>
      <vt:lpstr>PowerPoint 演示文稿</vt:lpstr>
      <vt:lpstr>PowerPoint 演示文稿</vt:lpstr>
      <vt:lpstr>第二段（第2—4自然段） ： 兄弟矛盾的发展。</vt:lpstr>
      <vt:lpstr>PowerPoint 演示文稿</vt:lpstr>
      <vt:lpstr>PowerPoint 演示文稿</vt:lpstr>
      <vt:lpstr>PowerPoint 演示文稿</vt:lpstr>
      <vt:lpstr>第三段：（第5-6段）克段于鄢。故事的高潮。</vt:lpstr>
      <vt:lpstr>PowerPoint 演示文稿</vt:lpstr>
      <vt:lpstr>PowerPoint 演示文稿</vt:lpstr>
      <vt:lpstr>作业：</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xiezhifang</dc:creator>
  <cp:lastModifiedBy>WLXYs-</cp:lastModifiedBy>
  <cp:revision>22</cp:revision>
  <cp:lastPrinted>1601-01-01T00:00:00Z</cp:lastPrinted>
  <dcterms:created xsi:type="dcterms:W3CDTF">1601-01-01T00:00:00Z</dcterms:created>
  <dcterms:modified xsi:type="dcterms:W3CDTF">2013-08-26T07:00:53Z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