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82" r:id="rId96"/>
    <p:sldId id="350" r:id="rId97"/>
    <p:sldId id="351" r:id="rId98"/>
    <p:sldId id="352" r:id="rId99"/>
    <p:sldId id="353" r:id="rId100"/>
    <p:sldId id="354" r:id="rId101"/>
    <p:sldId id="355" r:id="rId102"/>
    <p:sldId id="356" r:id="rId103"/>
    <p:sldId id="357" r:id="rId104"/>
    <p:sldId id="358" r:id="rId105"/>
    <p:sldId id="359" r:id="rId106"/>
    <p:sldId id="360" r:id="rId107"/>
    <p:sldId id="361" r:id="rId108"/>
    <p:sldId id="362" r:id="rId109"/>
    <p:sldId id="363" r:id="rId110"/>
    <p:sldId id="364" r:id="rId111"/>
    <p:sldId id="365" r:id="rId112"/>
    <p:sldId id="366" r:id="rId113"/>
    <p:sldId id="367" r:id="rId114"/>
    <p:sldId id="368" r:id="rId115"/>
    <p:sldId id="369" r:id="rId116"/>
    <p:sldId id="370" r:id="rId117"/>
    <p:sldId id="371" r:id="rId118"/>
    <p:sldId id="372" r:id="rId119"/>
    <p:sldId id="373" r:id="rId120"/>
    <p:sldId id="374" r:id="rId121"/>
    <p:sldId id="375" r:id="rId122"/>
    <p:sldId id="376" r:id="rId123"/>
    <p:sldId id="377" r:id="rId124"/>
    <p:sldId id="378" r:id="rId125"/>
    <p:sldId id="379" r:id="rId126"/>
    <p:sldId id="380" r:id="rId127"/>
    <p:sldId id="381"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Lst>
  <p:sldSz cx="9144000" cy="6858000" type="screen4x3"/>
  <p:notesSz cx="6858000" cy="9144000"/>
  <p:defaultTextStyle>
    <a:defPPr>
      <a:defRPr lang="zh-CN"/>
    </a:defPPr>
    <a:lvl1pPr algn="l" rtl="0" fontAlgn="base">
      <a:spcBef>
        <a:spcPct val="0"/>
      </a:spcBef>
      <a:spcAft>
        <a:spcPct val="0"/>
      </a:spcAft>
      <a:defRPr b="1" kern="1200">
        <a:solidFill>
          <a:schemeClr val="tx1"/>
        </a:solidFill>
        <a:latin typeface="Arial" charset="0"/>
        <a:ea typeface="宋体" pitchFamily="2" charset="-122"/>
        <a:cs typeface="+mn-cs"/>
      </a:defRPr>
    </a:lvl1pPr>
    <a:lvl2pPr marL="457200" algn="l" rtl="0" fontAlgn="base">
      <a:spcBef>
        <a:spcPct val="0"/>
      </a:spcBef>
      <a:spcAft>
        <a:spcPct val="0"/>
      </a:spcAft>
      <a:defRPr b="1" kern="1200">
        <a:solidFill>
          <a:schemeClr val="tx1"/>
        </a:solidFill>
        <a:latin typeface="Arial" charset="0"/>
        <a:ea typeface="宋体" pitchFamily="2" charset="-122"/>
        <a:cs typeface="+mn-cs"/>
      </a:defRPr>
    </a:lvl2pPr>
    <a:lvl3pPr marL="914400" algn="l" rtl="0" fontAlgn="base">
      <a:spcBef>
        <a:spcPct val="0"/>
      </a:spcBef>
      <a:spcAft>
        <a:spcPct val="0"/>
      </a:spcAft>
      <a:defRPr b="1" kern="1200">
        <a:solidFill>
          <a:schemeClr val="tx1"/>
        </a:solidFill>
        <a:latin typeface="Arial" charset="0"/>
        <a:ea typeface="宋体" pitchFamily="2" charset="-122"/>
        <a:cs typeface="+mn-cs"/>
      </a:defRPr>
    </a:lvl3pPr>
    <a:lvl4pPr marL="1371600" algn="l" rtl="0" fontAlgn="base">
      <a:spcBef>
        <a:spcPct val="0"/>
      </a:spcBef>
      <a:spcAft>
        <a:spcPct val="0"/>
      </a:spcAft>
      <a:defRPr b="1" kern="1200">
        <a:solidFill>
          <a:schemeClr val="tx1"/>
        </a:solidFill>
        <a:latin typeface="Arial" charset="0"/>
        <a:ea typeface="宋体" pitchFamily="2" charset="-122"/>
        <a:cs typeface="+mn-cs"/>
      </a:defRPr>
    </a:lvl4pPr>
    <a:lvl5pPr marL="1828800" algn="l" rtl="0" fontAlgn="base">
      <a:spcBef>
        <a:spcPct val="0"/>
      </a:spcBef>
      <a:spcAft>
        <a:spcPct val="0"/>
      </a:spcAft>
      <a:defRPr b="1" kern="1200">
        <a:solidFill>
          <a:schemeClr val="tx1"/>
        </a:solidFill>
        <a:latin typeface="Arial" charset="0"/>
        <a:ea typeface="宋体" pitchFamily="2" charset="-122"/>
        <a:cs typeface="+mn-cs"/>
      </a:defRPr>
    </a:lvl5pPr>
    <a:lvl6pPr marL="2286000" algn="l" defTabSz="914400" rtl="0" eaLnBrk="1" latinLnBrk="0" hangingPunct="1">
      <a:defRPr b="1" kern="1200">
        <a:solidFill>
          <a:schemeClr val="tx1"/>
        </a:solidFill>
        <a:latin typeface="Arial" charset="0"/>
        <a:ea typeface="宋体" pitchFamily="2" charset="-122"/>
        <a:cs typeface="+mn-cs"/>
      </a:defRPr>
    </a:lvl6pPr>
    <a:lvl7pPr marL="2743200" algn="l" defTabSz="914400" rtl="0" eaLnBrk="1" latinLnBrk="0" hangingPunct="1">
      <a:defRPr b="1" kern="1200">
        <a:solidFill>
          <a:schemeClr val="tx1"/>
        </a:solidFill>
        <a:latin typeface="Arial" charset="0"/>
        <a:ea typeface="宋体" pitchFamily="2" charset="-122"/>
        <a:cs typeface="+mn-cs"/>
      </a:defRPr>
    </a:lvl7pPr>
    <a:lvl8pPr marL="3200400" algn="l" defTabSz="914400" rtl="0" eaLnBrk="1" latinLnBrk="0" hangingPunct="1">
      <a:defRPr b="1" kern="1200">
        <a:solidFill>
          <a:schemeClr val="tx1"/>
        </a:solidFill>
        <a:latin typeface="Arial" charset="0"/>
        <a:ea typeface="宋体" pitchFamily="2" charset="-122"/>
        <a:cs typeface="+mn-cs"/>
      </a:defRPr>
    </a:lvl8pPr>
    <a:lvl9pPr marL="3657600" algn="l" defTabSz="914400" rtl="0" eaLnBrk="1" latinLnBrk="0" hangingPunct="1">
      <a:defRPr b="1" kern="12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3" d="100"/>
          <a:sy n="93" d="100"/>
        </p:scale>
        <p:origin x="-912"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AB7E898-C9E0-4842-98DF-06C1651FB649}" type="slidenum">
              <a:rPr lang="en-US" altLang="zh-CN"/>
              <a:pPr>
                <a:defRPr/>
              </a:pPr>
              <a:t>‹#›</a:t>
            </a:fld>
            <a:endParaRPr lang="en-US" altLang="zh-CN"/>
          </a:p>
        </p:txBody>
      </p:sp>
    </p:spTree>
    <p:extLst>
      <p:ext uri="{BB962C8B-B14F-4D97-AF65-F5344CB8AC3E}">
        <p14:creationId xmlns:p14="http://schemas.microsoft.com/office/powerpoint/2010/main" val="2263477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ADF7D6C2-A214-454E-BBBF-8C4B8B5B011E}" type="slidenum">
              <a:rPr lang="en-US" altLang="zh-CN"/>
              <a:pPr>
                <a:defRPr/>
              </a:pPr>
              <a:t>‹#›</a:t>
            </a:fld>
            <a:endParaRPr lang="en-US" altLang="zh-CN"/>
          </a:p>
        </p:txBody>
      </p:sp>
    </p:spTree>
    <p:extLst>
      <p:ext uri="{BB962C8B-B14F-4D97-AF65-F5344CB8AC3E}">
        <p14:creationId xmlns:p14="http://schemas.microsoft.com/office/powerpoint/2010/main" val="405577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07D9F182-F636-4132-88D3-A51A404403FD}" type="slidenum">
              <a:rPr lang="en-US" altLang="zh-CN"/>
              <a:pPr>
                <a:defRPr/>
              </a:pPr>
              <a:t>‹#›</a:t>
            </a:fld>
            <a:endParaRPr lang="en-US" altLang="zh-CN"/>
          </a:p>
        </p:txBody>
      </p:sp>
    </p:spTree>
    <p:extLst>
      <p:ext uri="{BB962C8B-B14F-4D97-AF65-F5344CB8AC3E}">
        <p14:creationId xmlns:p14="http://schemas.microsoft.com/office/powerpoint/2010/main" val="142474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213D384-261B-4D5B-840D-90B6EF836E7B}" type="slidenum">
              <a:rPr lang="en-US" altLang="zh-CN"/>
              <a:pPr>
                <a:defRPr/>
              </a:pPr>
              <a:t>‹#›</a:t>
            </a:fld>
            <a:endParaRPr lang="en-US" altLang="zh-CN"/>
          </a:p>
        </p:txBody>
      </p:sp>
    </p:spTree>
    <p:extLst>
      <p:ext uri="{BB962C8B-B14F-4D97-AF65-F5344CB8AC3E}">
        <p14:creationId xmlns:p14="http://schemas.microsoft.com/office/powerpoint/2010/main" val="1373081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31EF8D7-9133-41CE-BB6D-082D97427F32}" type="slidenum">
              <a:rPr lang="en-US" altLang="zh-CN"/>
              <a:pPr>
                <a:defRPr/>
              </a:pPr>
              <a:t>‹#›</a:t>
            </a:fld>
            <a:endParaRPr lang="en-US" altLang="zh-CN"/>
          </a:p>
        </p:txBody>
      </p:sp>
    </p:spTree>
    <p:extLst>
      <p:ext uri="{BB962C8B-B14F-4D97-AF65-F5344CB8AC3E}">
        <p14:creationId xmlns:p14="http://schemas.microsoft.com/office/powerpoint/2010/main" val="563055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52D073BE-060D-4ECE-8449-0C521C503D64}" type="slidenum">
              <a:rPr lang="en-US" altLang="zh-CN"/>
              <a:pPr>
                <a:defRPr/>
              </a:pPr>
              <a:t>‹#›</a:t>
            </a:fld>
            <a:endParaRPr lang="en-US" altLang="zh-CN"/>
          </a:p>
        </p:txBody>
      </p:sp>
    </p:spTree>
    <p:extLst>
      <p:ext uri="{BB962C8B-B14F-4D97-AF65-F5344CB8AC3E}">
        <p14:creationId xmlns:p14="http://schemas.microsoft.com/office/powerpoint/2010/main" val="1004696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A8DB9C3E-795D-4ECE-BE5F-3002437B8A31}" type="slidenum">
              <a:rPr lang="en-US" altLang="zh-CN"/>
              <a:pPr>
                <a:defRPr/>
              </a:pPr>
              <a:t>‹#›</a:t>
            </a:fld>
            <a:endParaRPr lang="en-US" altLang="zh-CN"/>
          </a:p>
        </p:txBody>
      </p:sp>
    </p:spTree>
    <p:extLst>
      <p:ext uri="{BB962C8B-B14F-4D97-AF65-F5344CB8AC3E}">
        <p14:creationId xmlns:p14="http://schemas.microsoft.com/office/powerpoint/2010/main" val="240379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CDBF2407-99F7-4729-96EB-DBDD43AF3A6E}" type="slidenum">
              <a:rPr lang="en-US" altLang="zh-CN"/>
              <a:pPr>
                <a:defRPr/>
              </a:pPr>
              <a:t>‹#›</a:t>
            </a:fld>
            <a:endParaRPr lang="en-US" altLang="zh-CN"/>
          </a:p>
        </p:txBody>
      </p:sp>
    </p:spTree>
    <p:extLst>
      <p:ext uri="{BB962C8B-B14F-4D97-AF65-F5344CB8AC3E}">
        <p14:creationId xmlns:p14="http://schemas.microsoft.com/office/powerpoint/2010/main" val="102085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408C9B7E-901C-46F9-BB10-839A3919C3C6}" type="slidenum">
              <a:rPr lang="en-US" altLang="zh-CN"/>
              <a:pPr>
                <a:defRPr/>
              </a:pPr>
              <a:t>‹#›</a:t>
            </a:fld>
            <a:endParaRPr lang="en-US" altLang="zh-CN"/>
          </a:p>
        </p:txBody>
      </p:sp>
    </p:spTree>
    <p:extLst>
      <p:ext uri="{BB962C8B-B14F-4D97-AF65-F5344CB8AC3E}">
        <p14:creationId xmlns:p14="http://schemas.microsoft.com/office/powerpoint/2010/main" val="26338914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FB1B2C7C-7F6D-40C3-9F4A-ED22468EA7E5}" type="slidenum">
              <a:rPr lang="en-US" altLang="zh-CN"/>
              <a:pPr>
                <a:defRPr/>
              </a:pPr>
              <a:t>‹#›</a:t>
            </a:fld>
            <a:endParaRPr lang="en-US" altLang="zh-CN"/>
          </a:p>
        </p:txBody>
      </p:sp>
    </p:spTree>
    <p:extLst>
      <p:ext uri="{BB962C8B-B14F-4D97-AF65-F5344CB8AC3E}">
        <p14:creationId xmlns:p14="http://schemas.microsoft.com/office/powerpoint/2010/main" val="3017462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7CF64610-A73C-4C9D-ACA4-8519DDBA06EF}" type="slidenum">
              <a:rPr lang="en-US" altLang="zh-CN"/>
              <a:pPr>
                <a:defRPr/>
              </a:pPr>
              <a:t>‹#›</a:t>
            </a:fld>
            <a:endParaRPr lang="en-US" altLang="zh-CN"/>
          </a:p>
        </p:txBody>
      </p:sp>
    </p:spTree>
    <p:extLst>
      <p:ext uri="{BB962C8B-B14F-4D97-AF65-F5344CB8AC3E}">
        <p14:creationId xmlns:p14="http://schemas.microsoft.com/office/powerpoint/2010/main" val="4218529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pPr>
              <a:defRPr/>
            </a:pPr>
            <a:fld id="{C0682E9E-C055-44C9-9AD2-6D2BFBF625AB}"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宋体" pitchFamily="2" charset="-122"/>
        </a:defRPr>
      </a:lvl2pPr>
      <a:lvl3pPr algn="ctr" rtl="0" eaLnBrk="0" fontAlgn="base" hangingPunct="0">
        <a:spcBef>
          <a:spcPct val="0"/>
        </a:spcBef>
        <a:spcAft>
          <a:spcPct val="0"/>
        </a:spcAft>
        <a:defRPr sz="4400">
          <a:solidFill>
            <a:schemeClr val="tx2"/>
          </a:solidFill>
          <a:latin typeface="Arial" charset="0"/>
          <a:ea typeface="宋体" pitchFamily="2" charset="-122"/>
        </a:defRPr>
      </a:lvl3pPr>
      <a:lvl4pPr algn="ctr" rtl="0" eaLnBrk="0" fontAlgn="base" hangingPunct="0">
        <a:spcBef>
          <a:spcPct val="0"/>
        </a:spcBef>
        <a:spcAft>
          <a:spcPct val="0"/>
        </a:spcAft>
        <a:defRPr sz="4400">
          <a:solidFill>
            <a:schemeClr val="tx2"/>
          </a:solidFill>
          <a:latin typeface="Arial" charset="0"/>
          <a:ea typeface="宋体" pitchFamily="2" charset="-122"/>
        </a:defRPr>
      </a:lvl4pPr>
      <a:lvl5pPr algn="ctr" rtl="0" eaLnBrk="0" fontAlgn="base" hangingPunct="0">
        <a:spcBef>
          <a:spcPct val="0"/>
        </a:spcBef>
        <a:spcAft>
          <a:spcPct val="0"/>
        </a:spcAft>
        <a:defRPr sz="4400">
          <a:solidFill>
            <a:schemeClr val="tx2"/>
          </a:solidFill>
          <a:latin typeface="Arial" charset="0"/>
          <a:ea typeface="宋体" pitchFamily="2" charset="-122"/>
        </a:defRPr>
      </a:lvl5pPr>
      <a:lvl6pPr marL="457200" algn="ctr" rtl="0" fontAlgn="base">
        <a:spcBef>
          <a:spcPct val="0"/>
        </a:spcBef>
        <a:spcAft>
          <a:spcPct val="0"/>
        </a:spcAft>
        <a:defRPr sz="4400">
          <a:solidFill>
            <a:schemeClr val="tx2"/>
          </a:solidFill>
          <a:latin typeface="Arial" charset="0"/>
          <a:ea typeface="宋体" pitchFamily="2" charset="-122"/>
        </a:defRPr>
      </a:lvl6pPr>
      <a:lvl7pPr marL="914400" algn="ctr" rtl="0" fontAlgn="base">
        <a:spcBef>
          <a:spcPct val="0"/>
        </a:spcBef>
        <a:spcAft>
          <a:spcPct val="0"/>
        </a:spcAft>
        <a:defRPr sz="4400">
          <a:solidFill>
            <a:schemeClr val="tx2"/>
          </a:solidFill>
          <a:latin typeface="Arial" charset="0"/>
          <a:ea typeface="宋体" pitchFamily="2" charset="-122"/>
        </a:defRPr>
      </a:lvl7pPr>
      <a:lvl8pPr marL="1371600" algn="ctr" rtl="0" fontAlgn="base">
        <a:spcBef>
          <a:spcPct val="0"/>
        </a:spcBef>
        <a:spcAft>
          <a:spcPct val="0"/>
        </a:spcAft>
        <a:defRPr sz="4400">
          <a:solidFill>
            <a:schemeClr val="tx2"/>
          </a:solidFill>
          <a:latin typeface="Arial" charset="0"/>
          <a:ea typeface="宋体" pitchFamily="2" charset="-122"/>
        </a:defRPr>
      </a:lvl8pPr>
      <a:lvl9pPr marL="1828800" algn="ctr" rtl="0" fontAlgn="base">
        <a:spcBef>
          <a:spcPct val="0"/>
        </a:spcBef>
        <a:spcAft>
          <a:spcPct val="0"/>
        </a:spcAft>
        <a:defRPr sz="4400">
          <a:solidFill>
            <a:schemeClr val="tx2"/>
          </a:solidFill>
          <a:latin typeface="Arial" charset="0"/>
          <a:ea typeface="宋体"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3" Type="http://schemas.openxmlformats.org/officeDocument/2006/relationships/image" Target="../media/image57.emf"/><Relationship Id="rId2" Type="http://schemas.openxmlformats.org/officeDocument/2006/relationships/image" Target="../media/image5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74.xml.rels><?xml version="1.0" encoding="UTF-8" standalone="yes"?>
<Relationships xmlns="http://schemas.openxmlformats.org/package/2006/relationships"><Relationship Id="rId8" Type="http://schemas.openxmlformats.org/officeDocument/2006/relationships/image" Target="../media/image22.png"/><Relationship Id="rId3" Type="http://schemas.openxmlformats.org/officeDocument/2006/relationships/image" Target="../media/image17.png"/><Relationship Id="rId7" Type="http://schemas.openxmlformats.org/officeDocument/2006/relationships/image" Target="../media/image21.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s>
</file>

<file path=ppt/slides/_rels/slide7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 Id="rId5" Type="http://schemas.openxmlformats.org/officeDocument/2006/relationships/image" Target="../media/image26.png"/><Relationship Id="rId4" Type="http://schemas.openxmlformats.org/officeDocument/2006/relationships/image" Target="../media/image25.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7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s>
</file>

<file path=ppt/slides/_rels/slide7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8" Type="http://schemas.openxmlformats.org/officeDocument/2006/relationships/image" Target="../media/image47.png"/><Relationship Id="rId3" Type="http://schemas.openxmlformats.org/officeDocument/2006/relationships/image" Target="../media/image42.png"/><Relationship Id="rId7" Type="http://schemas.openxmlformats.org/officeDocument/2006/relationships/image" Target="../media/image46.png"/><Relationship Id="rId2" Type="http://schemas.openxmlformats.org/officeDocument/2006/relationships/image" Target="../media/image41.png"/><Relationship Id="rId1" Type="http://schemas.openxmlformats.org/officeDocument/2006/relationships/slideLayout" Target="../slideLayouts/slideLayout2.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81.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png"/><Relationship Id="rId1" Type="http://schemas.openxmlformats.org/officeDocument/2006/relationships/slideLayout" Target="../slideLayouts/slideLayout2.xml"/><Relationship Id="rId6" Type="http://schemas.openxmlformats.org/officeDocument/2006/relationships/image" Target="../media/image52.png"/><Relationship Id="rId5" Type="http://schemas.openxmlformats.org/officeDocument/2006/relationships/image" Target="../media/image51.png"/><Relationship Id="rId4" Type="http://schemas.openxmlformats.org/officeDocument/2006/relationships/image" Target="../media/image50.png"/></Relationships>
</file>

<file path=ppt/slides/_rels/slide8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5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120775"/>
            <a:ext cx="7772400" cy="1470025"/>
          </a:xfrm>
        </p:spPr>
        <p:txBody>
          <a:bodyPr/>
          <a:lstStyle/>
          <a:p>
            <a:pPr eaLnBrk="1" hangingPunct="1"/>
            <a:r>
              <a:rPr lang="zh-CN" altLang="en-US" sz="8800" smtClean="0">
                <a:solidFill>
                  <a:srgbClr val="009900"/>
                </a:solidFill>
                <a:latin typeface="方正隶书繁体" pitchFamily="65" charset="-122"/>
                <a:ea typeface="方正隶书繁体" pitchFamily="65" charset="-122"/>
              </a:rPr>
              <a:t>词    汇</a:t>
            </a:r>
          </a:p>
        </p:txBody>
      </p:sp>
      <p:sp>
        <p:nvSpPr>
          <p:cNvPr id="6" name="Rectangle 10"/>
          <p:cNvSpPr txBox="1">
            <a:spLocks noChangeArrowheads="1"/>
          </p:cNvSpPr>
          <p:nvPr/>
        </p:nvSpPr>
        <p:spPr bwMode="auto">
          <a:xfrm>
            <a:off x="2286000" y="5943600"/>
            <a:ext cx="4648200" cy="762000"/>
          </a:xfrm>
          <a:prstGeom prst="rect">
            <a:avLst/>
          </a:prstGeom>
          <a:noFill/>
          <a:ln w="9525">
            <a:noFill/>
            <a:miter lim="800000"/>
            <a:headEnd/>
            <a:tailEnd/>
          </a:ln>
          <a:effectLst/>
        </p:spPr>
        <p:txBody>
          <a:bodyPr lIns="36000" tIns="36000" rIns="36000" bIns="36000"/>
          <a:lstStyle/>
          <a:p>
            <a:pPr marL="341313" indent="-341313" algn="ctr">
              <a:lnSpc>
                <a:spcPts val="3463"/>
              </a:lnSpc>
              <a:spcBef>
                <a:spcPts val="200"/>
              </a:spcBef>
              <a:defRPr/>
            </a:pPr>
            <a:r>
              <a:rPr lang="zh-CN" altLang="en-US" sz="2800" kern="0" dirty="0">
                <a:solidFill>
                  <a:srgbClr val="6600FF"/>
                </a:solidFill>
                <a:latin typeface="+mn-lt"/>
                <a:ea typeface="+mn-ea"/>
              </a:rPr>
              <a:t>陕西师大古代汉语教研室</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274638"/>
            <a:ext cx="8229600" cy="487362"/>
          </a:xfrm>
        </p:spPr>
        <p:txBody>
          <a:bodyPr/>
          <a:lstStyle/>
          <a:p>
            <a:pPr eaLnBrk="1" hangingPunct="1"/>
            <a:r>
              <a:rPr lang="zh-CN" altLang="en-US" sz="4000" b="1" smtClean="0"/>
              <a:t>古汉语单音词的特点主要有三个</a:t>
            </a:r>
          </a:p>
        </p:txBody>
      </p:sp>
      <p:sp>
        <p:nvSpPr>
          <p:cNvPr id="11267" name="Rectangle 3"/>
          <p:cNvSpPr>
            <a:spLocks noGrp="1" noChangeArrowheads="1"/>
          </p:cNvSpPr>
          <p:nvPr>
            <p:ph type="body" idx="1"/>
          </p:nvPr>
        </p:nvSpPr>
        <p:spPr>
          <a:xfrm>
            <a:off x="457200" y="1219200"/>
            <a:ext cx="8382000" cy="5334000"/>
          </a:xfrm>
        </p:spPr>
        <p:txBody>
          <a:bodyPr/>
          <a:lstStyle/>
          <a:p>
            <a:pPr eaLnBrk="1" hangingPunct="1">
              <a:lnSpc>
                <a:spcPct val="90000"/>
              </a:lnSpc>
              <a:buFontTx/>
              <a:buNone/>
            </a:pPr>
            <a:r>
              <a:rPr lang="en-US" altLang="zh-CN" sz="2800" smtClean="0"/>
              <a:t>          </a:t>
            </a:r>
            <a:r>
              <a:rPr lang="zh-CN" altLang="en-US" sz="2800" smtClean="0"/>
              <a:t>第一是义项多。以“贰”字为例，其常见义项有“副的、匹敌、辅佐、重复、不专一、两属、变异、‘二’的大写”等，其中多数义项现代汉语里都不用了。</a:t>
            </a:r>
          </a:p>
          <a:p>
            <a:pPr eaLnBrk="1" hangingPunct="1">
              <a:lnSpc>
                <a:spcPct val="90000"/>
              </a:lnSpc>
              <a:buFontTx/>
              <a:buNone/>
            </a:pPr>
            <a:r>
              <a:rPr lang="zh-CN" altLang="en-US" sz="2800" smtClean="0"/>
              <a:t>          第二是用法灵活。古汉语中单音词的用法相当灵活，这和单音词义项多、引申情况复杂以及古人表述特点、语境等原因密切相关，稍不小心就会出问题。例如</a:t>
            </a:r>
            <a:r>
              <a:rPr lang="en-US" altLang="zh-CN" sz="2800" smtClean="0"/>
              <a:t>《</a:t>
            </a:r>
            <a:r>
              <a:rPr lang="zh-CN" altLang="en-US" sz="2800" smtClean="0"/>
              <a:t>左传</a:t>
            </a:r>
            <a:r>
              <a:rPr lang="en-US" altLang="zh-CN" sz="2800" smtClean="0"/>
              <a:t>·</a:t>
            </a:r>
            <a:r>
              <a:rPr lang="zh-CN" altLang="en-US" sz="2800" smtClean="0"/>
              <a:t>宣公十五年</a:t>
            </a:r>
            <a:r>
              <a:rPr lang="en-US" altLang="zh-CN" sz="2800" smtClean="0"/>
              <a:t>》</a:t>
            </a:r>
            <a:r>
              <a:rPr lang="zh-CN" altLang="en-US" sz="2800" smtClean="0"/>
              <a:t>：“初，魏武子有婢妾，无子。武子疾，命颗曰：‘必嫁是！’疾病，则曰：‘必以为殉！’及卒，颗嫁之，曰：“疾病则乱，吾从其治也。”其中“治”指神志清醒时，如果理解成“治病”就错了。又如</a:t>
            </a:r>
            <a:r>
              <a:rPr lang="en-US" altLang="zh-CN" sz="2800" smtClean="0"/>
              <a:t>《</a:t>
            </a:r>
            <a:r>
              <a:rPr lang="zh-CN" altLang="en-US" sz="2800" smtClean="0"/>
              <a:t>史记</a:t>
            </a:r>
            <a:r>
              <a:rPr lang="en-US" altLang="zh-CN" sz="2800" smtClean="0"/>
              <a:t>·</a:t>
            </a:r>
            <a:r>
              <a:rPr lang="zh-CN" altLang="en-US" sz="2800" smtClean="0"/>
              <a:t>周本纪</a:t>
            </a:r>
            <a:r>
              <a:rPr lang="en-US" altLang="zh-CN" sz="2800" smtClean="0"/>
              <a:t>》</a:t>
            </a:r>
            <a:r>
              <a:rPr lang="zh-CN" altLang="en-US" sz="2800" smtClean="0"/>
              <a:t>：“褒姒不好笑，幽王欲其笑万方，故不笑。”其中“故”义为“仍然”，如果理解成“所以”也错了。</a:t>
            </a:r>
          </a:p>
        </p:txBody>
      </p:sp>
      <p:pic>
        <p:nvPicPr>
          <p:cNvPr id="1126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3"/>
          <p:cNvSpPr>
            <a:spLocks noGrp="1" noChangeArrowheads="1"/>
          </p:cNvSpPr>
          <p:nvPr>
            <p:ph type="body" idx="1"/>
          </p:nvPr>
        </p:nvSpPr>
        <p:spPr>
          <a:xfrm>
            <a:off x="304800" y="457200"/>
            <a:ext cx="8382000" cy="5943600"/>
          </a:xfrm>
        </p:spPr>
        <p:txBody>
          <a:bodyPr/>
          <a:lstStyle/>
          <a:p>
            <a:pPr eaLnBrk="1" hangingPunct="1">
              <a:lnSpc>
                <a:spcPct val="90000"/>
              </a:lnSpc>
            </a:pPr>
            <a:r>
              <a:rPr lang="zh-CN" altLang="en-US" sz="2400" smtClean="0"/>
              <a:t>完</a:t>
            </a:r>
            <a:r>
              <a:rPr lang="en-US" altLang="zh-CN" sz="2400" smtClean="0"/>
              <a:t>—</a:t>
            </a:r>
            <a:r>
              <a:rPr lang="zh-CN" altLang="en-US" sz="2400" smtClean="0"/>
              <a:t>备   此二词都有“完全”义。所不同的是，“完”的着眼点在于形体是否完整，强调没有残缺。例如，</a:t>
            </a:r>
            <a:r>
              <a:rPr lang="en-US" altLang="zh-CN" sz="2400" smtClean="0"/>
              <a:t>《</a:t>
            </a:r>
            <a:r>
              <a:rPr lang="zh-CN" altLang="en-US" sz="2400" smtClean="0"/>
              <a:t>孟子</a:t>
            </a:r>
            <a:r>
              <a:rPr lang="en-US" altLang="zh-CN" sz="2400" smtClean="0"/>
              <a:t>·</a:t>
            </a:r>
            <a:r>
              <a:rPr lang="zh-CN" altLang="en-US" sz="2400" smtClean="0"/>
              <a:t>离娄上</a:t>
            </a:r>
            <a:r>
              <a:rPr lang="en-US" altLang="zh-CN" sz="2400" smtClean="0"/>
              <a:t>》</a:t>
            </a:r>
            <a:r>
              <a:rPr lang="zh-CN" altLang="en-US" sz="2400" smtClean="0"/>
              <a:t>：“城郭不完，兵甲不多，非国之灾也。”</a:t>
            </a:r>
            <a:r>
              <a:rPr lang="en-US" altLang="zh-CN" sz="2400" smtClean="0"/>
              <a:t>《</a:t>
            </a:r>
            <a:r>
              <a:rPr lang="zh-CN" altLang="en-US" sz="2400" smtClean="0"/>
              <a:t>史记</a:t>
            </a:r>
            <a:r>
              <a:rPr lang="en-US" altLang="zh-CN" sz="2400" smtClean="0"/>
              <a:t>·</a:t>
            </a:r>
            <a:r>
              <a:rPr lang="zh-CN" altLang="en-US" sz="2400" smtClean="0"/>
              <a:t>廉颇蔺相如列传</a:t>
            </a:r>
            <a:r>
              <a:rPr lang="en-US" altLang="zh-CN" sz="2400" smtClean="0"/>
              <a:t>》</a:t>
            </a:r>
            <a:r>
              <a:rPr lang="zh-CN" altLang="en-US" sz="2400" smtClean="0"/>
              <a:t>：“臣请完璧归赵。”杜甫</a:t>
            </a:r>
            <a:r>
              <a:rPr lang="en-US" altLang="zh-CN" sz="2400" smtClean="0"/>
              <a:t>《</a:t>
            </a:r>
            <a:r>
              <a:rPr lang="zh-CN" altLang="en-US" sz="2400" smtClean="0"/>
              <a:t>石壕吏</a:t>
            </a:r>
            <a:r>
              <a:rPr lang="en-US" altLang="zh-CN" sz="2400" smtClean="0"/>
              <a:t>》</a:t>
            </a:r>
            <a:r>
              <a:rPr lang="zh-CN" altLang="en-US" sz="2400" smtClean="0"/>
              <a:t>：“有孙母未去，出入无完裙。”“备”的着眼点在于数量是否齐全，强调没有遗漏。例如</a:t>
            </a:r>
            <a:r>
              <a:rPr lang="en-US" altLang="zh-CN" sz="2400" smtClean="0"/>
              <a:t>《</a:t>
            </a:r>
            <a:r>
              <a:rPr lang="zh-CN" altLang="en-US" sz="2400" smtClean="0"/>
              <a:t>孟子</a:t>
            </a:r>
            <a:r>
              <a:rPr lang="en-US" altLang="zh-CN" sz="2400" smtClean="0"/>
              <a:t>·</a:t>
            </a:r>
            <a:r>
              <a:rPr lang="zh-CN" altLang="en-US" sz="2400" smtClean="0"/>
              <a:t>滕文公上</a:t>
            </a:r>
            <a:r>
              <a:rPr lang="en-US" altLang="zh-CN" sz="2400" smtClean="0"/>
              <a:t>》</a:t>
            </a:r>
            <a:r>
              <a:rPr lang="zh-CN" altLang="en-US" sz="2400" smtClean="0"/>
              <a:t>： “且一人之身而百工之所为备。”</a:t>
            </a:r>
            <a:r>
              <a:rPr lang="en-US" altLang="zh-CN" sz="2400" smtClean="0"/>
              <a:t>《</a:t>
            </a:r>
            <a:r>
              <a:rPr lang="zh-CN" altLang="en-US" sz="2400" smtClean="0"/>
              <a:t>孟子</a:t>
            </a:r>
            <a:r>
              <a:rPr lang="en-US" altLang="zh-CN" sz="2400" smtClean="0"/>
              <a:t>·</a:t>
            </a:r>
            <a:r>
              <a:rPr lang="zh-CN" altLang="en-US" sz="2400" smtClean="0"/>
              <a:t>尽心上</a:t>
            </a:r>
            <a:r>
              <a:rPr lang="en-US" altLang="zh-CN" sz="2400" smtClean="0"/>
              <a:t>》</a:t>
            </a:r>
            <a:r>
              <a:rPr lang="zh-CN" altLang="en-US" sz="2400" smtClean="0"/>
              <a:t>：“孟子曰：‘万物皆备于我矣。’”</a:t>
            </a:r>
            <a:r>
              <a:rPr lang="en-US" altLang="zh-CN" sz="2400" smtClean="0"/>
              <a:t>《</a:t>
            </a:r>
            <a:r>
              <a:rPr lang="zh-CN" altLang="en-US" sz="2400" smtClean="0"/>
              <a:t>孟子</a:t>
            </a:r>
            <a:r>
              <a:rPr lang="en-US" altLang="zh-CN" sz="2400" smtClean="0"/>
              <a:t>·</a:t>
            </a:r>
            <a:r>
              <a:rPr lang="zh-CN" altLang="en-US" sz="2400" smtClean="0"/>
              <a:t>滕文公下</a:t>
            </a:r>
            <a:r>
              <a:rPr lang="en-US" altLang="zh-CN" sz="2400" smtClean="0"/>
              <a:t>》</a:t>
            </a:r>
            <a:r>
              <a:rPr lang="zh-CN" altLang="en-US" sz="2400" smtClean="0"/>
              <a:t>：“牺牲不成，粢盛不絜，衣服不备，不敢以祭。”</a:t>
            </a:r>
          </a:p>
          <a:p>
            <a:pPr eaLnBrk="1" hangingPunct="1">
              <a:lnSpc>
                <a:spcPct val="90000"/>
              </a:lnSpc>
            </a:pPr>
            <a:r>
              <a:rPr lang="zh-CN" altLang="en-US" sz="2400" smtClean="0"/>
              <a:t>锐</a:t>
            </a:r>
            <a:r>
              <a:rPr lang="en-US" altLang="zh-CN" sz="2400" smtClean="0"/>
              <a:t>—</a:t>
            </a:r>
            <a:r>
              <a:rPr lang="zh-CN" altLang="en-US" sz="2400" smtClean="0"/>
              <a:t>利   此二词都有“锐利”义。所不同的是，“锐”本指锋芒尖锐，含义着重在“尖”，“利”本指刀锋利，含义着重在“锋利”。“锐”的反义是“挫”，“挫”义为折断。</a:t>
            </a:r>
            <a:r>
              <a:rPr lang="en-US" altLang="zh-CN" sz="2400" smtClean="0"/>
              <a:t>《</a:t>
            </a:r>
            <a:r>
              <a:rPr lang="zh-CN" altLang="en-US" sz="2400" smtClean="0"/>
              <a:t>庄子</a:t>
            </a:r>
            <a:r>
              <a:rPr lang="en-US" altLang="zh-CN" sz="2400" smtClean="0"/>
              <a:t>·</a:t>
            </a:r>
            <a:r>
              <a:rPr lang="zh-CN" altLang="en-US" sz="2400" smtClean="0"/>
              <a:t>天下</a:t>
            </a:r>
            <a:r>
              <a:rPr lang="en-US" altLang="zh-CN" sz="2400" smtClean="0"/>
              <a:t>》</a:t>
            </a:r>
            <a:r>
              <a:rPr lang="zh-CN" altLang="en-US" sz="2400" smtClean="0"/>
              <a:t>：“堅則毁矣，鋭則挫矣。”</a:t>
            </a:r>
            <a:r>
              <a:rPr lang="en-US" altLang="zh-CN" sz="2400" smtClean="0"/>
              <a:t>《</a:t>
            </a:r>
            <a:r>
              <a:rPr lang="zh-CN" altLang="en-US" sz="2400" smtClean="0"/>
              <a:t>淮南子</a:t>
            </a:r>
            <a:r>
              <a:rPr lang="en-US" altLang="zh-CN" sz="2400" smtClean="0"/>
              <a:t>·</a:t>
            </a:r>
            <a:r>
              <a:rPr lang="zh-CN" altLang="en-US" sz="2400" smtClean="0"/>
              <a:t>时则训</a:t>
            </a:r>
            <a:r>
              <a:rPr lang="en-US" altLang="zh-CN" sz="2400" smtClean="0"/>
              <a:t>》</a:t>
            </a:r>
            <a:r>
              <a:rPr lang="zh-CN" altLang="en-US" sz="2400" smtClean="0"/>
              <a:t>：“柔而不刚，锐而不挫。”“利”的反义是“钝”。</a:t>
            </a:r>
            <a:r>
              <a:rPr lang="en-US" altLang="zh-CN" sz="2400" smtClean="0"/>
              <a:t>《</a:t>
            </a:r>
            <a:r>
              <a:rPr lang="zh-CN" altLang="en-US" sz="2400" smtClean="0"/>
              <a:t>韩非子</a:t>
            </a:r>
            <a:r>
              <a:rPr lang="en-US" altLang="zh-CN" sz="2400" smtClean="0"/>
              <a:t>·</a:t>
            </a:r>
            <a:r>
              <a:rPr lang="zh-CN" altLang="en-US" sz="2400" smtClean="0"/>
              <a:t>显学</a:t>
            </a:r>
            <a:r>
              <a:rPr lang="en-US" altLang="zh-CN" sz="2400" smtClean="0"/>
              <a:t>》</a:t>
            </a:r>
            <a:r>
              <a:rPr lang="zh-CN" altLang="en-US" sz="2400" smtClean="0"/>
              <a:t>：“水击鹄雁，陆断驹马，则臧获不疑钝利。”</a:t>
            </a:r>
            <a:r>
              <a:rPr lang="en-US" altLang="zh-CN" sz="2400" smtClean="0"/>
              <a:t>《</a:t>
            </a:r>
            <a:r>
              <a:rPr lang="zh-CN" altLang="en-US" sz="2400" smtClean="0"/>
              <a:t>法言</a:t>
            </a:r>
            <a:r>
              <a:rPr lang="en-US" altLang="zh-CN" sz="2400" smtClean="0"/>
              <a:t>·</a:t>
            </a:r>
            <a:r>
              <a:rPr lang="zh-CN" altLang="en-US" sz="2400" smtClean="0"/>
              <a:t>五百</a:t>
            </a:r>
            <a:r>
              <a:rPr lang="en-US" altLang="zh-CN" sz="2400" smtClean="0"/>
              <a:t>》</a:t>
            </a:r>
            <a:r>
              <a:rPr lang="zh-CN" altLang="en-US" sz="2400" smtClean="0"/>
              <a:t>：“众人愈利而后钝，圣人愈钝而后利。”“利”、“钝”对举。 </a:t>
            </a:r>
          </a:p>
          <a:p>
            <a:pPr eaLnBrk="1" hangingPunct="1">
              <a:lnSpc>
                <a:spcPct val="90000"/>
              </a:lnSpc>
            </a:pPr>
            <a:endParaRPr lang="en-US" altLang="zh-CN" sz="2400" smtClean="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457200" y="274638"/>
            <a:ext cx="8229600" cy="563562"/>
          </a:xfrm>
        </p:spPr>
        <p:txBody>
          <a:bodyPr/>
          <a:lstStyle/>
          <a:p>
            <a:pPr eaLnBrk="1" hangingPunct="1"/>
            <a:r>
              <a:rPr lang="en-US" altLang="zh-CN" sz="4000" smtClean="0"/>
              <a:t>2</a:t>
            </a:r>
            <a:r>
              <a:rPr lang="zh-CN" altLang="en-US" sz="4000" smtClean="0"/>
              <a:t>、范围的差异</a:t>
            </a:r>
          </a:p>
        </p:txBody>
      </p:sp>
      <p:sp>
        <p:nvSpPr>
          <p:cNvPr id="104451" name="Rectangle 3"/>
          <p:cNvSpPr>
            <a:spLocks noGrp="1" noChangeArrowheads="1"/>
          </p:cNvSpPr>
          <p:nvPr>
            <p:ph type="body" idx="1"/>
          </p:nvPr>
        </p:nvSpPr>
        <p:spPr>
          <a:xfrm>
            <a:off x="381000" y="1219200"/>
            <a:ext cx="8305800" cy="4906963"/>
          </a:xfrm>
        </p:spPr>
        <p:txBody>
          <a:bodyPr/>
          <a:lstStyle/>
          <a:p>
            <a:pPr eaLnBrk="1" hangingPunct="1">
              <a:buFontTx/>
              <a:buNone/>
            </a:pPr>
            <a:r>
              <a:rPr lang="en-US" altLang="zh-CN" sz="2800" smtClean="0"/>
              <a:t>           </a:t>
            </a:r>
            <a:r>
              <a:rPr lang="zh-CN" altLang="en-US" sz="2800" smtClean="0"/>
              <a:t>范围的差异是指有些同义词在宽窄、大小、长短等方面存在着的差别。例如：</a:t>
            </a:r>
          </a:p>
          <a:p>
            <a:pPr eaLnBrk="1" hangingPunct="1"/>
            <a:r>
              <a:rPr lang="zh-CN" altLang="en-US" sz="2800" smtClean="0"/>
              <a:t>袂</a:t>
            </a:r>
            <a:r>
              <a:rPr lang="en-US" altLang="zh-CN" sz="2800" smtClean="0"/>
              <a:t>—</a:t>
            </a:r>
            <a:r>
              <a:rPr lang="zh-CN" altLang="en-US" sz="2800" smtClean="0"/>
              <a:t>祛  此二词都有“衣袖”义。</a:t>
            </a:r>
            <a:r>
              <a:rPr lang="en-US" altLang="zh-CN" sz="2800" smtClean="0"/>
              <a:t>《</a:t>
            </a:r>
            <a:r>
              <a:rPr lang="zh-CN" altLang="en-US" sz="2800" smtClean="0"/>
              <a:t>说文</a:t>
            </a:r>
            <a:r>
              <a:rPr lang="en-US" altLang="zh-CN" sz="2800" smtClean="0"/>
              <a:t>》</a:t>
            </a:r>
            <a:r>
              <a:rPr lang="zh-CN" altLang="en-US" sz="2800" smtClean="0"/>
              <a:t>：“袂，袖也。”二者的区别是，“袂”是整个袖子，“祛”是袖口，属于整体与部分的关系。</a:t>
            </a:r>
            <a:r>
              <a:rPr lang="en-US" altLang="zh-CN" sz="2800" smtClean="0"/>
              <a:t>《</a:t>
            </a:r>
            <a:r>
              <a:rPr lang="zh-CN" altLang="en-US" sz="2800" smtClean="0"/>
              <a:t>集韵</a:t>
            </a:r>
            <a:r>
              <a:rPr lang="en-US" altLang="zh-CN" sz="2800" smtClean="0"/>
              <a:t>·</a:t>
            </a:r>
            <a:r>
              <a:rPr lang="zh-CN" altLang="en-US" sz="2800" smtClean="0"/>
              <a:t>御韵</a:t>
            </a:r>
            <a:r>
              <a:rPr lang="en-US" altLang="zh-CN" sz="2800" smtClean="0"/>
              <a:t>》</a:t>
            </a:r>
            <a:r>
              <a:rPr lang="zh-CN" altLang="en-US" sz="2800" smtClean="0"/>
              <a:t>：“祛，袂末也。”</a:t>
            </a:r>
            <a:r>
              <a:rPr lang="en-US" altLang="zh-CN" sz="2800" smtClean="0"/>
              <a:t>《</a:t>
            </a:r>
            <a:r>
              <a:rPr lang="zh-CN" altLang="en-US" sz="2800" smtClean="0"/>
              <a:t>诗</a:t>
            </a:r>
            <a:r>
              <a:rPr lang="en-US" altLang="zh-CN" sz="2800" smtClean="0"/>
              <a:t>·</a:t>
            </a:r>
            <a:r>
              <a:rPr lang="zh-CN" altLang="en-US" sz="2800" smtClean="0"/>
              <a:t>唐风</a:t>
            </a:r>
            <a:r>
              <a:rPr lang="en-US" altLang="zh-CN" sz="2800" smtClean="0"/>
              <a:t>·</a:t>
            </a:r>
            <a:r>
              <a:rPr lang="zh-CN" altLang="en-US" sz="2800" smtClean="0"/>
              <a:t>羔裘</a:t>
            </a:r>
            <a:r>
              <a:rPr lang="en-US" altLang="zh-CN" sz="2800" smtClean="0"/>
              <a:t>》</a:t>
            </a:r>
            <a:r>
              <a:rPr lang="zh-CN" altLang="en-US" sz="2800" smtClean="0"/>
              <a:t>：“羔裘豹祛，自我人居居。”孔颖达疏：“袂是袖之大名，祛袖头之小称。” 朱骏声</a:t>
            </a:r>
            <a:r>
              <a:rPr lang="en-US" altLang="zh-CN" sz="2800" smtClean="0"/>
              <a:t>《</a:t>
            </a:r>
            <a:r>
              <a:rPr lang="zh-CN" altLang="en-US" sz="2800" smtClean="0"/>
              <a:t>说文通训定声</a:t>
            </a:r>
            <a:r>
              <a:rPr lang="en-US" altLang="zh-CN" sz="2800" smtClean="0"/>
              <a:t>·</a:t>
            </a:r>
            <a:r>
              <a:rPr lang="zh-CN" altLang="en-US" sz="2800" smtClean="0"/>
              <a:t>泰部</a:t>
            </a:r>
            <a:r>
              <a:rPr lang="en-US" altLang="zh-CN" sz="2800" smtClean="0"/>
              <a:t>》</a:t>
            </a:r>
            <a:r>
              <a:rPr lang="zh-CN" altLang="en-US" sz="2800" smtClean="0"/>
              <a:t>袂：“</a:t>
            </a:r>
            <a:r>
              <a:rPr lang="en-US" altLang="zh-CN" sz="2800" smtClean="0"/>
              <a:t>《</a:t>
            </a:r>
            <a:r>
              <a:rPr lang="zh-CN" altLang="en-US" sz="2800" smtClean="0"/>
              <a:t>禮記</a:t>
            </a:r>
            <a:r>
              <a:rPr lang="en-US" altLang="zh-CN" sz="2800" smtClean="0"/>
              <a:t>·</a:t>
            </a:r>
            <a:r>
              <a:rPr lang="zh-CN" altLang="en-US" sz="2800" smtClean="0"/>
              <a:t>深衣</a:t>
            </a:r>
            <a:r>
              <a:rPr lang="en-US" altLang="zh-CN" sz="2800" smtClean="0"/>
              <a:t>》</a:t>
            </a:r>
            <a:r>
              <a:rPr lang="zh-CN" altLang="en-US" sz="2800" smtClean="0"/>
              <a:t>：‘袂之長短，反詘之及肘。’</a:t>
            </a:r>
            <a:r>
              <a:rPr lang="en-US" altLang="zh-CN" sz="2800" smtClean="0"/>
              <a:t>《</a:t>
            </a:r>
            <a:r>
              <a:rPr lang="zh-CN" altLang="en-US" sz="2800" smtClean="0"/>
              <a:t>釋文</a:t>
            </a:r>
            <a:r>
              <a:rPr lang="en-US" altLang="zh-CN" sz="2800" smtClean="0"/>
              <a:t>》</a:t>
            </a:r>
            <a:r>
              <a:rPr lang="zh-CN" altLang="en-US" sz="2800" smtClean="0"/>
              <a:t>：‘袪末曰袂。’</a:t>
            </a:r>
            <a:r>
              <a:rPr lang="en-US" altLang="zh-CN" sz="2800" smtClean="0"/>
              <a:t>《</a:t>
            </a:r>
            <a:r>
              <a:rPr lang="zh-CN" altLang="en-US" sz="2800" smtClean="0"/>
              <a:t>儀禮</a:t>
            </a:r>
            <a:r>
              <a:rPr lang="en-US" altLang="zh-CN" sz="2800" smtClean="0"/>
              <a:t>·</a:t>
            </a:r>
            <a:r>
              <a:rPr lang="zh-CN" altLang="en-US" sz="2800" smtClean="0"/>
              <a:t>聘禮</a:t>
            </a:r>
            <a:r>
              <a:rPr lang="en-US" altLang="zh-CN" sz="2800" smtClean="0"/>
              <a:t>》</a:t>
            </a:r>
            <a:r>
              <a:rPr lang="zh-CN" altLang="en-US" sz="2800" smtClean="0"/>
              <a:t>注：‘純袂爲口緣。’按：析言之則袂口曰袪；統言之則袪亦曰袂也。”</a:t>
            </a:r>
          </a:p>
        </p:txBody>
      </p:sp>
      <p:pic>
        <p:nvPicPr>
          <p:cNvPr id="10445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3"/>
          <p:cNvSpPr>
            <a:spLocks noGrp="1" noChangeArrowheads="1"/>
          </p:cNvSpPr>
          <p:nvPr>
            <p:ph type="body" idx="1"/>
          </p:nvPr>
        </p:nvSpPr>
        <p:spPr>
          <a:xfrm>
            <a:off x="381000" y="457200"/>
            <a:ext cx="8229600" cy="5943600"/>
          </a:xfrm>
        </p:spPr>
        <p:txBody>
          <a:bodyPr/>
          <a:lstStyle/>
          <a:p>
            <a:pPr eaLnBrk="1" hangingPunct="1">
              <a:lnSpc>
                <a:spcPct val="90000"/>
              </a:lnSpc>
            </a:pPr>
            <a:r>
              <a:rPr lang="zh-CN" altLang="en-US" smtClean="0"/>
              <a:t>谄</a:t>
            </a:r>
            <a:r>
              <a:rPr lang="en-US" altLang="zh-CN" smtClean="0"/>
              <a:t>—</a:t>
            </a:r>
            <a:r>
              <a:rPr lang="zh-CN" altLang="en-US" smtClean="0"/>
              <a:t>谀   此二词都有“曲意奉承”义。</a:t>
            </a:r>
            <a:r>
              <a:rPr lang="en-US" altLang="zh-CN" smtClean="0"/>
              <a:t>《</a:t>
            </a:r>
            <a:r>
              <a:rPr lang="zh-CN" altLang="en-US" smtClean="0"/>
              <a:t>说文</a:t>
            </a:r>
            <a:r>
              <a:rPr lang="en-US" altLang="zh-CN" smtClean="0"/>
              <a:t>》</a:t>
            </a:r>
            <a:r>
              <a:rPr lang="zh-CN" altLang="en-US" smtClean="0"/>
              <a:t>：“谀，谄也。”“谄”包括的手段多，用语言、体态、行动等方法讨好人都可以叫做“谄”。例如，</a:t>
            </a:r>
            <a:r>
              <a:rPr lang="en-US" altLang="zh-CN" smtClean="0"/>
              <a:t>《</a:t>
            </a:r>
            <a:r>
              <a:rPr lang="zh-CN" altLang="en-US" smtClean="0"/>
              <a:t>论语</a:t>
            </a:r>
            <a:r>
              <a:rPr lang="en-US" altLang="zh-CN" smtClean="0"/>
              <a:t>·</a:t>
            </a:r>
            <a:r>
              <a:rPr lang="zh-CN" altLang="en-US" smtClean="0"/>
              <a:t>学而</a:t>
            </a:r>
            <a:r>
              <a:rPr lang="en-US" altLang="zh-CN" smtClean="0"/>
              <a:t>》</a:t>
            </a:r>
            <a:r>
              <a:rPr lang="zh-CN" altLang="en-US" smtClean="0"/>
              <a:t>：“貧而無諂，富而無驕。”</a:t>
            </a:r>
            <a:r>
              <a:rPr lang="en-US" altLang="zh-CN" smtClean="0"/>
              <a:t>《</a:t>
            </a:r>
            <a:r>
              <a:rPr lang="zh-CN" altLang="en-US" smtClean="0"/>
              <a:t>荀子</a:t>
            </a:r>
            <a:r>
              <a:rPr lang="en-US" altLang="zh-CN" smtClean="0"/>
              <a:t>·</a:t>
            </a:r>
            <a:r>
              <a:rPr lang="zh-CN" altLang="en-US" smtClean="0"/>
              <a:t>臣道</a:t>
            </a:r>
            <a:r>
              <a:rPr lang="en-US" altLang="zh-CN" smtClean="0"/>
              <a:t>》</a:t>
            </a:r>
            <a:r>
              <a:rPr lang="zh-CN" altLang="en-US" smtClean="0"/>
              <a:t>：“从命而利君谓之顺，从命而不利君谓之谄。”</a:t>
            </a:r>
            <a:r>
              <a:rPr lang="en-US" altLang="zh-CN" smtClean="0"/>
              <a:t>《</a:t>
            </a:r>
            <a:r>
              <a:rPr lang="zh-CN" altLang="en-US" smtClean="0"/>
              <a:t>孟子</a:t>
            </a:r>
            <a:r>
              <a:rPr lang="en-US" altLang="zh-CN" smtClean="0"/>
              <a:t>·</a:t>
            </a:r>
            <a:r>
              <a:rPr lang="zh-CN" altLang="en-US" smtClean="0"/>
              <a:t>滕文公下</a:t>
            </a:r>
            <a:r>
              <a:rPr lang="en-US" altLang="zh-CN" smtClean="0"/>
              <a:t>》</a:t>
            </a:r>
            <a:r>
              <a:rPr lang="zh-CN" altLang="en-US" smtClean="0"/>
              <a:t>：“胁肩谄笑。”</a:t>
            </a:r>
            <a:r>
              <a:rPr lang="en-US" altLang="zh-CN" smtClean="0"/>
              <a:t>《</a:t>
            </a:r>
            <a:r>
              <a:rPr lang="zh-CN" altLang="en-US" smtClean="0"/>
              <a:t>韩非子</a:t>
            </a:r>
            <a:r>
              <a:rPr lang="en-US" altLang="zh-CN" smtClean="0"/>
              <a:t>·</a:t>
            </a:r>
            <a:r>
              <a:rPr lang="zh-CN" altLang="en-US" smtClean="0"/>
              <a:t>说林上</a:t>
            </a:r>
            <a:r>
              <a:rPr lang="en-US" altLang="zh-CN" smtClean="0"/>
              <a:t>》</a:t>
            </a:r>
            <a:r>
              <a:rPr lang="zh-CN" altLang="en-US" smtClean="0"/>
              <a:t>：“公孙友自刖而尊百里，竖刁自宫而谄桓公。”“谀”与“誉”同源，专指用虚夸的言辞来奉承别人。</a:t>
            </a:r>
            <a:r>
              <a:rPr lang="en-US" altLang="zh-CN" smtClean="0"/>
              <a:t>《</a:t>
            </a:r>
            <a:r>
              <a:rPr lang="zh-CN" altLang="en-US" smtClean="0"/>
              <a:t>庄子</a:t>
            </a:r>
            <a:r>
              <a:rPr lang="en-US" altLang="zh-CN" smtClean="0"/>
              <a:t>·</a:t>
            </a:r>
            <a:r>
              <a:rPr lang="zh-CN" altLang="en-US" smtClean="0"/>
              <a:t>杂篇</a:t>
            </a:r>
            <a:r>
              <a:rPr lang="en-US" altLang="zh-CN" smtClean="0"/>
              <a:t>·</a:t>
            </a:r>
            <a:r>
              <a:rPr lang="zh-CN" altLang="en-US" smtClean="0"/>
              <a:t>渔父</a:t>
            </a:r>
            <a:r>
              <a:rPr lang="en-US" altLang="zh-CN" smtClean="0"/>
              <a:t>》</a:t>
            </a:r>
            <a:r>
              <a:rPr lang="zh-CN" altLang="en-US" smtClean="0"/>
              <a:t>：“不择是非而言谓之谀，好言人之恶谓之谗。”</a:t>
            </a:r>
            <a:r>
              <a:rPr lang="en-US" altLang="zh-CN" smtClean="0"/>
              <a:t>《</a:t>
            </a:r>
            <a:r>
              <a:rPr lang="zh-CN" altLang="en-US" smtClean="0"/>
              <a:t>荀子</a:t>
            </a:r>
            <a:r>
              <a:rPr lang="en-US" altLang="zh-CN" smtClean="0"/>
              <a:t>·</a:t>
            </a:r>
            <a:r>
              <a:rPr lang="zh-CN" altLang="en-US" smtClean="0"/>
              <a:t>修身</a:t>
            </a:r>
            <a:r>
              <a:rPr lang="en-US" altLang="zh-CN" smtClean="0"/>
              <a:t>》</a:t>
            </a:r>
            <a:r>
              <a:rPr lang="zh-CN" altLang="en-US" smtClean="0"/>
              <a:t>：“以不善先人者谓之谄，以不善和人者谓之谀。”</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3"/>
          <p:cNvSpPr>
            <a:spLocks noGrp="1" noChangeArrowheads="1"/>
          </p:cNvSpPr>
          <p:nvPr>
            <p:ph type="body" idx="1"/>
          </p:nvPr>
        </p:nvSpPr>
        <p:spPr>
          <a:xfrm>
            <a:off x="304800" y="457200"/>
            <a:ext cx="8382000" cy="5668963"/>
          </a:xfrm>
        </p:spPr>
        <p:txBody>
          <a:bodyPr/>
          <a:lstStyle/>
          <a:p>
            <a:pPr eaLnBrk="1" hangingPunct="1">
              <a:lnSpc>
                <a:spcPct val="80000"/>
              </a:lnSpc>
            </a:pPr>
            <a:r>
              <a:rPr lang="zh-CN" altLang="en-US" sz="2800" smtClean="0"/>
              <a:t>姓</a:t>
            </a:r>
            <a:r>
              <a:rPr lang="en-US" altLang="zh-CN" sz="2800" smtClean="0"/>
              <a:t>—</a:t>
            </a:r>
            <a:r>
              <a:rPr lang="zh-CN" altLang="en-US" sz="2800" smtClean="0"/>
              <a:t>氏   此二词在秦汉以后混而为一，都当“姓氏”讲，但在秦汉以前有严格的区分，“姓”是血统的标志，氏族的标志，用以别婚姻，范围大，“氏”是“姓”的分支，用以别贵贱，范围小，贱者无氏。</a:t>
            </a:r>
            <a:r>
              <a:rPr lang="en-US" altLang="zh-CN" sz="2800" smtClean="0"/>
              <a:t>《</a:t>
            </a:r>
            <a:r>
              <a:rPr lang="zh-CN" altLang="en-US" sz="2800" smtClean="0"/>
              <a:t>通志</a:t>
            </a:r>
            <a:r>
              <a:rPr lang="en-US" altLang="zh-CN" sz="2800" smtClean="0"/>
              <a:t>·</a:t>
            </a:r>
            <a:r>
              <a:rPr lang="zh-CN" altLang="en-US" sz="2800" smtClean="0"/>
              <a:t>氏族略序</a:t>
            </a:r>
            <a:r>
              <a:rPr lang="en-US" altLang="zh-CN" sz="2800" smtClean="0"/>
              <a:t>》</a:t>
            </a:r>
            <a:r>
              <a:rPr lang="zh-CN" altLang="en-US" sz="2800" smtClean="0"/>
              <a:t>：“三代之前，姓氏分而为二。男子称氏，妇人称姓。氏所以别貴賤，貴者有氏，賤者有名無氏。姓所以别婚姻，故有同姓、异姓、庶姓之别。氏同姓不同者，婚姻可通；姓同氏不同者，婚姻不可通。”以嬀姓为例，其下共有咸、舀等九氏。王符</a:t>
            </a:r>
            <a:r>
              <a:rPr lang="en-US" altLang="zh-CN" sz="2800" smtClean="0"/>
              <a:t>《</a:t>
            </a:r>
            <a:r>
              <a:rPr lang="zh-CN" altLang="en-US" sz="2800" smtClean="0"/>
              <a:t>潜夫论</a:t>
            </a:r>
            <a:r>
              <a:rPr lang="en-US" altLang="zh-CN" sz="2800" smtClean="0"/>
              <a:t>·</a:t>
            </a:r>
            <a:r>
              <a:rPr lang="zh-CN" altLang="en-US" sz="2800" smtClean="0"/>
              <a:t>志氏姓</a:t>
            </a:r>
            <a:r>
              <a:rPr lang="en-US" altLang="zh-CN" sz="2800" smtClean="0"/>
              <a:t>》</a:t>
            </a:r>
            <a:r>
              <a:rPr lang="zh-CN" altLang="en-US" sz="2800" smtClean="0"/>
              <a:t>：“帝舜姓虞，又为尧，居嬀。武王克殷，而封嬀满于陈，是为胡公。咸氏、舀氏、庆氏、夏氏、宗氏、来氏、仪氏、司徒氏、司城氏，皆嬀姓也。”战国以后，随着旧贵族的消亡，姓和氏的区别也混淆了。顾炎武</a:t>
            </a:r>
            <a:r>
              <a:rPr lang="en-US" altLang="zh-CN" sz="2800" smtClean="0"/>
              <a:t>《</a:t>
            </a:r>
            <a:r>
              <a:rPr lang="zh-CN" altLang="en-US" sz="2800" smtClean="0"/>
              <a:t>日知录</a:t>
            </a:r>
            <a:r>
              <a:rPr lang="en-US" altLang="zh-CN" sz="2800" smtClean="0"/>
              <a:t>·</a:t>
            </a:r>
            <a:r>
              <a:rPr lang="zh-CN" altLang="en-US" sz="2800" smtClean="0"/>
              <a:t>杂论</a:t>
            </a:r>
            <a:r>
              <a:rPr lang="en-US" altLang="zh-CN" sz="2800" smtClean="0"/>
              <a:t>·</a:t>
            </a:r>
            <a:r>
              <a:rPr lang="zh-CN" altLang="en-US" sz="2800" smtClean="0"/>
              <a:t>氏族</a:t>
            </a:r>
            <a:r>
              <a:rPr lang="en-US" altLang="zh-CN" sz="2800" smtClean="0"/>
              <a:t>》</a:t>
            </a:r>
            <a:r>
              <a:rPr lang="zh-CN" altLang="en-US" sz="2800" smtClean="0"/>
              <a:t>：“姓氏之称自太史公始混而为一。本纪于秦始皇则曰姓赵氏，于汉高祖则曰姓刘氏。” </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a:xfrm>
            <a:off x="457200" y="274638"/>
            <a:ext cx="8229600" cy="563562"/>
          </a:xfrm>
        </p:spPr>
        <p:txBody>
          <a:bodyPr/>
          <a:lstStyle/>
          <a:p>
            <a:pPr eaLnBrk="1" hangingPunct="1"/>
            <a:r>
              <a:rPr lang="en-US" altLang="zh-CN" sz="4000" smtClean="0"/>
              <a:t>3</a:t>
            </a:r>
            <a:r>
              <a:rPr lang="zh-CN" altLang="en-US" sz="4000" smtClean="0"/>
              <a:t>、轻重的差异</a:t>
            </a:r>
            <a:endParaRPr lang="zh-CN" altLang="en-US" sz="4000" b="1" smtClean="0"/>
          </a:p>
        </p:txBody>
      </p:sp>
      <p:sp>
        <p:nvSpPr>
          <p:cNvPr id="107523" name="Rectangle 3"/>
          <p:cNvSpPr>
            <a:spLocks noGrp="1" noChangeArrowheads="1"/>
          </p:cNvSpPr>
          <p:nvPr>
            <p:ph type="body" idx="1"/>
          </p:nvPr>
        </p:nvSpPr>
        <p:spPr>
          <a:xfrm>
            <a:off x="381000" y="1219200"/>
            <a:ext cx="8305800" cy="4906963"/>
          </a:xfrm>
        </p:spPr>
        <p:txBody>
          <a:bodyPr/>
          <a:lstStyle/>
          <a:p>
            <a:pPr eaLnBrk="1" hangingPunct="1">
              <a:buFontTx/>
              <a:buNone/>
            </a:pPr>
            <a:r>
              <a:rPr lang="en-US" altLang="zh-CN" sz="2800" smtClean="0"/>
              <a:t>          </a:t>
            </a:r>
            <a:r>
              <a:rPr lang="zh-CN" altLang="en-US" sz="2800" smtClean="0"/>
              <a:t>轻重的差异指一些同义词在语义的程度上有一定的差异。例如：</a:t>
            </a:r>
          </a:p>
          <a:p>
            <a:pPr eaLnBrk="1" hangingPunct="1"/>
            <a:r>
              <a:rPr lang="zh-CN" altLang="en-US" sz="2800" smtClean="0"/>
              <a:t>惭</a:t>
            </a:r>
            <a:r>
              <a:rPr lang="en-US" altLang="zh-CN" sz="2800" smtClean="0"/>
              <a:t>—</a:t>
            </a:r>
            <a:r>
              <a:rPr lang="zh-CN" altLang="en-US" sz="2800" smtClean="0"/>
              <a:t>愧   此二词都有“羞惭”义。</a:t>
            </a:r>
            <a:r>
              <a:rPr lang="en-US" altLang="zh-CN" sz="2800" smtClean="0"/>
              <a:t>《</a:t>
            </a:r>
            <a:r>
              <a:rPr lang="zh-CN" altLang="en-US" sz="2800" smtClean="0"/>
              <a:t>庄子</a:t>
            </a:r>
            <a:r>
              <a:rPr lang="en-US" altLang="zh-CN" sz="2800" smtClean="0"/>
              <a:t>·</a:t>
            </a:r>
            <a:r>
              <a:rPr lang="zh-CN" altLang="en-US" sz="2800" smtClean="0"/>
              <a:t>外篇</a:t>
            </a:r>
            <a:r>
              <a:rPr lang="en-US" altLang="zh-CN" sz="2800" smtClean="0"/>
              <a:t>·</a:t>
            </a:r>
            <a:r>
              <a:rPr lang="zh-CN" altLang="en-US" sz="2800" smtClean="0"/>
              <a:t>天地</a:t>
            </a:r>
            <a:r>
              <a:rPr lang="en-US" altLang="zh-CN" sz="2800" smtClean="0"/>
              <a:t>》</a:t>
            </a:r>
            <a:r>
              <a:rPr lang="zh-CN" altLang="en-US" sz="2800" smtClean="0"/>
              <a:t>：“子贡瞒然惭，俯而不对。”</a:t>
            </a:r>
            <a:r>
              <a:rPr lang="en-US" altLang="zh-CN" sz="2800" smtClean="0"/>
              <a:t>《</a:t>
            </a:r>
            <a:r>
              <a:rPr lang="zh-CN" altLang="en-US" sz="2800" smtClean="0"/>
              <a:t>庄子</a:t>
            </a:r>
            <a:r>
              <a:rPr lang="en-US" altLang="zh-CN" sz="2800" smtClean="0"/>
              <a:t>·</a:t>
            </a:r>
            <a:r>
              <a:rPr lang="zh-CN" altLang="en-US" sz="2800" smtClean="0"/>
              <a:t>外篇</a:t>
            </a:r>
            <a:r>
              <a:rPr lang="en-US" altLang="zh-CN" sz="2800" smtClean="0"/>
              <a:t>·</a:t>
            </a:r>
            <a:r>
              <a:rPr lang="zh-CN" altLang="en-US" sz="2800" smtClean="0"/>
              <a:t>在宥</a:t>
            </a:r>
            <a:r>
              <a:rPr lang="en-US" altLang="zh-CN" sz="2800" smtClean="0"/>
              <a:t>》</a:t>
            </a:r>
            <a:r>
              <a:rPr lang="zh-CN" altLang="en-US" sz="2800" smtClean="0"/>
              <a:t>：“ 其无愧而不知耻也甚矣！”所不同的是，“惭”的程度稍轻，而“愧”的程度稍重。“愧”每与“死”字搭配，“惭”则无此用法。例如，</a:t>
            </a:r>
            <a:r>
              <a:rPr lang="en-US" altLang="zh-CN" sz="2800" smtClean="0"/>
              <a:t>《</a:t>
            </a:r>
            <a:r>
              <a:rPr lang="zh-CN" altLang="en-US" sz="2800" smtClean="0"/>
              <a:t>宋史</a:t>
            </a:r>
            <a:r>
              <a:rPr lang="en-US" altLang="zh-CN" sz="2800" smtClean="0"/>
              <a:t>·</a:t>
            </a:r>
            <a:r>
              <a:rPr lang="zh-CN" altLang="en-US" sz="2800" smtClean="0"/>
              <a:t>刘锜传</a:t>
            </a:r>
            <a:r>
              <a:rPr lang="en-US" altLang="zh-CN" sz="2800" smtClean="0"/>
              <a:t>》</a:t>
            </a:r>
            <a:r>
              <a:rPr lang="zh-CN" altLang="en-US" sz="2800" smtClean="0"/>
              <a:t>：“朝廷养兵三十年，一技不施，而大功乃出一儒生，我辈愧死矣！” </a:t>
            </a:r>
            <a:r>
              <a:rPr lang="en-US" altLang="zh-CN" sz="2800" smtClean="0"/>
              <a:t>《</a:t>
            </a:r>
            <a:r>
              <a:rPr lang="zh-CN" altLang="en-US" sz="2800" smtClean="0"/>
              <a:t>新唐书</a:t>
            </a:r>
            <a:r>
              <a:rPr lang="en-US" altLang="zh-CN" sz="2800" smtClean="0"/>
              <a:t>·</a:t>
            </a:r>
            <a:r>
              <a:rPr lang="zh-CN" altLang="en-US" sz="2800" smtClean="0"/>
              <a:t>韦贯之传</a:t>
            </a:r>
            <a:r>
              <a:rPr lang="en-US" altLang="zh-CN" sz="2800" smtClean="0"/>
              <a:t>》</a:t>
            </a:r>
            <a:r>
              <a:rPr lang="zh-CN" altLang="en-US" sz="2800" smtClean="0"/>
              <a:t>：“澳愧汗不能对，乃罢。”</a:t>
            </a:r>
            <a:r>
              <a:rPr lang="en-US" altLang="zh-CN" sz="2800" smtClean="0"/>
              <a:t>《</a:t>
            </a:r>
            <a:r>
              <a:rPr lang="zh-CN" altLang="en-US" sz="2800" smtClean="0"/>
              <a:t>宋史</a:t>
            </a:r>
            <a:r>
              <a:rPr lang="en-US" altLang="zh-CN" sz="2800" smtClean="0"/>
              <a:t>·</a:t>
            </a:r>
            <a:r>
              <a:rPr lang="zh-CN" altLang="en-US" sz="2800" smtClean="0"/>
              <a:t>刘黻传</a:t>
            </a:r>
            <a:r>
              <a:rPr lang="en-US" altLang="zh-CN" sz="2800" smtClean="0"/>
              <a:t>》</a:t>
            </a:r>
            <a:r>
              <a:rPr lang="zh-CN" altLang="en-US" sz="2800" smtClean="0"/>
              <a:t>：“ 闻其风声，自当愧死。”</a:t>
            </a:r>
          </a:p>
        </p:txBody>
      </p:sp>
      <p:pic>
        <p:nvPicPr>
          <p:cNvPr id="107524"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3"/>
          <p:cNvSpPr>
            <a:spLocks noGrp="1" noChangeArrowheads="1"/>
          </p:cNvSpPr>
          <p:nvPr>
            <p:ph type="body" idx="1"/>
          </p:nvPr>
        </p:nvSpPr>
        <p:spPr>
          <a:xfrm>
            <a:off x="304800" y="685800"/>
            <a:ext cx="8534400" cy="5867400"/>
          </a:xfrm>
        </p:spPr>
        <p:txBody>
          <a:bodyPr/>
          <a:lstStyle/>
          <a:p>
            <a:pPr eaLnBrk="1" hangingPunct="1">
              <a:lnSpc>
                <a:spcPct val="90000"/>
              </a:lnSpc>
            </a:pPr>
            <a:r>
              <a:rPr lang="zh-CN" altLang="en-US" sz="2400" smtClean="0"/>
              <a:t>愠</a:t>
            </a:r>
            <a:r>
              <a:rPr lang="en-US" altLang="zh-CN" sz="2400" smtClean="0"/>
              <a:t>—</a:t>
            </a:r>
            <a:r>
              <a:rPr lang="zh-CN" altLang="en-US" sz="2400" smtClean="0"/>
              <a:t>愤   此二词都有“气愤”义，其共同特点最初都是怒气憋在心中。所不同的是，“愠”的程度较轻，心有不平，隐而不发，有时只是通过动作或脸色表现出来。例如，</a:t>
            </a:r>
            <a:r>
              <a:rPr lang="en-US" altLang="zh-CN" sz="2400" smtClean="0"/>
              <a:t>《</a:t>
            </a:r>
            <a:r>
              <a:rPr lang="zh-CN" altLang="en-US" sz="2400" smtClean="0"/>
              <a:t>左传</a:t>
            </a:r>
            <a:r>
              <a:rPr lang="en-US" altLang="zh-CN" sz="2400" smtClean="0"/>
              <a:t>·</a:t>
            </a:r>
            <a:r>
              <a:rPr lang="zh-CN" altLang="en-US" sz="2400" smtClean="0"/>
              <a:t>襄公二十三年</a:t>
            </a:r>
            <a:r>
              <a:rPr lang="en-US" altLang="zh-CN" sz="2400" smtClean="0"/>
              <a:t>》</a:t>
            </a:r>
            <a:r>
              <a:rPr lang="zh-CN" altLang="en-US" sz="2400" smtClean="0"/>
              <a:t>：“季氏以公鉏为马正，愠而不出。”</a:t>
            </a:r>
            <a:r>
              <a:rPr lang="en-US" altLang="zh-CN" sz="2400" smtClean="0"/>
              <a:t>《</a:t>
            </a:r>
            <a:r>
              <a:rPr lang="zh-CN" altLang="en-US" sz="2400" smtClean="0"/>
              <a:t>史记</a:t>
            </a:r>
            <a:r>
              <a:rPr lang="en-US" altLang="zh-CN" sz="2400" smtClean="0"/>
              <a:t>·</a:t>
            </a:r>
            <a:r>
              <a:rPr lang="zh-CN" altLang="en-US" sz="2400" smtClean="0"/>
              <a:t>孔子世家</a:t>
            </a:r>
            <a:r>
              <a:rPr lang="en-US" altLang="zh-CN" sz="2400" smtClean="0"/>
              <a:t>》</a:t>
            </a:r>
            <a:r>
              <a:rPr lang="zh-CN" altLang="en-US" sz="2400" smtClean="0"/>
              <a:t>：“子路愠见曰：‘君子亦有穷乎？’孔子曰：‘君子固穷，小人穷斯滥矣。’”</a:t>
            </a:r>
            <a:r>
              <a:rPr lang="en-US" altLang="zh-CN" sz="2400" smtClean="0"/>
              <a:t>《</a:t>
            </a:r>
            <a:r>
              <a:rPr lang="zh-CN" altLang="en-US" sz="2400" smtClean="0"/>
              <a:t>史记</a:t>
            </a:r>
            <a:r>
              <a:rPr lang="en-US" altLang="zh-CN" sz="2400" smtClean="0"/>
              <a:t>·</a:t>
            </a:r>
            <a:r>
              <a:rPr lang="zh-CN" altLang="en-US" sz="2400" smtClean="0"/>
              <a:t>李将军列传</a:t>
            </a:r>
            <a:r>
              <a:rPr lang="en-US" altLang="zh-CN" sz="2400" smtClean="0"/>
              <a:t>》</a:t>
            </a:r>
            <a:r>
              <a:rPr lang="zh-CN" altLang="en-US" sz="2400" smtClean="0"/>
              <a:t>：“广不谢大将军而起行，意甚愠怒而就部。”“愤”的程度重，比“愠”表现出的情绪更强烈，常常要将心中的怨恨倾诉或发泄出来。例如，</a:t>
            </a:r>
            <a:r>
              <a:rPr lang="en-US" altLang="zh-CN" sz="2400" smtClean="0"/>
              <a:t>《</a:t>
            </a:r>
            <a:r>
              <a:rPr lang="zh-CN" altLang="en-US" sz="2400" smtClean="0"/>
              <a:t>汉书</a:t>
            </a:r>
            <a:r>
              <a:rPr lang="en-US" altLang="zh-CN" sz="2400" smtClean="0"/>
              <a:t>·</a:t>
            </a:r>
            <a:r>
              <a:rPr lang="zh-CN" altLang="en-US" sz="2400" smtClean="0"/>
              <a:t>司马迁传</a:t>
            </a:r>
            <a:r>
              <a:rPr lang="en-US" altLang="zh-CN" sz="2400" smtClean="0"/>
              <a:t>》</a:t>
            </a:r>
            <a:r>
              <a:rPr lang="zh-CN" altLang="en-US" sz="2400" smtClean="0"/>
              <a:t>：“恐卒然不可为讳，是仆终已不得舒愤懑以晓左右。” </a:t>
            </a:r>
            <a:r>
              <a:rPr lang="en-US" altLang="zh-CN" sz="2400" smtClean="0"/>
              <a:t>《</a:t>
            </a:r>
            <a:r>
              <a:rPr lang="zh-CN" altLang="en-US" sz="2400" smtClean="0"/>
              <a:t>淮南子</a:t>
            </a:r>
            <a:r>
              <a:rPr lang="en-US" altLang="zh-CN" sz="2400" smtClean="0"/>
              <a:t>·</a:t>
            </a:r>
            <a:r>
              <a:rPr lang="zh-CN" altLang="en-US" sz="2400" smtClean="0"/>
              <a:t>本经训</a:t>
            </a:r>
            <a:r>
              <a:rPr lang="en-US" altLang="zh-CN" sz="2400" smtClean="0"/>
              <a:t>》</a:t>
            </a:r>
            <a:r>
              <a:rPr lang="zh-CN" altLang="en-US" sz="2400" smtClean="0"/>
              <a:t>：“人之性，心有忧丧则悲，悲则哀，哀斯愤，愤斯怒，怒斯动，动则手足不静。” </a:t>
            </a:r>
            <a:r>
              <a:rPr lang="en-US" altLang="zh-CN" sz="2400" smtClean="0"/>
              <a:t>《</a:t>
            </a:r>
            <a:r>
              <a:rPr lang="zh-CN" altLang="en-US" sz="2400" smtClean="0"/>
              <a:t>史记</a:t>
            </a:r>
            <a:r>
              <a:rPr lang="en-US" altLang="zh-CN" sz="2400" smtClean="0"/>
              <a:t>·</a:t>
            </a:r>
            <a:r>
              <a:rPr lang="zh-CN" altLang="en-US" sz="2400" smtClean="0"/>
              <a:t>汲黯传</a:t>
            </a:r>
            <a:r>
              <a:rPr lang="en-US" altLang="zh-CN" sz="2400" smtClean="0"/>
              <a:t>》</a:t>
            </a:r>
            <a:r>
              <a:rPr lang="zh-CN" altLang="en-US" sz="2400" smtClean="0"/>
              <a:t>：“黯时与汤论议，汤辩常在文深小苛，黯愤发，骂曰：‘天下谓刀笔吏不可为公卿，果然。’”和“愠”相关的复音词有“忧愠、愤愠、愠怒、愠恚、愠怼”等，“和“愤”相关的复音词有“气愤、激愤、泄愤、抗愤、怨愤、民愤、愤怒、愤恨”等，后者的程度亦均高于前者。 </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457200" y="274638"/>
            <a:ext cx="8229600" cy="487362"/>
          </a:xfrm>
        </p:spPr>
        <p:txBody>
          <a:bodyPr/>
          <a:lstStyle/>
          <a:p>
            <a:pPr eaLnBrk="1" hangingPunct="1"/>
            <a:r>
              <a:rPr lang="en-US" altLang="zh-CN" sz="4000" smtClean="0"/>
              <a:t>4</a:t>
            </a:r>
            <a:r>
              <a:rPr lang="zh-CN" altLang="en-US" sz="4000" smtClean="0"/>
              <a:t>、来源的差异</a:t>
            </a:r>
            <a:endParaRPr lang="zh-CN" altLang="en-US" sz="4000" b="1" smtClean="0"/>
          </a:p>
        </p:txBody>
      </p:sp>
      <p:sp>
        <p:nvSpPr>
          <p:cNvPr id="109571" name="Rectangle 3"/>
          <p:cNvSpPr>
            <a:spLocks noGrp="1" noChangeArrowheads="1"/>
          </p:cNvSpPr>
          <p:nvPr>
            <p:ph type="body" idx="1"/>
          </p:nvPr>
        </p:nvSpPr>
        <p:spPr>
          <a:xfrm>
            <a:off x="381000" y="1219200"/>
            <a:ext cx="8458200" cy="5257800"/>
          </a:xfrm>
        </p:spPr>
        <p:txBody>
          <a:bodyPr/>
          <a:lstStyle/>
          <a:p>
            <a:pPr eaLnBrk="1" hangingPunct="1">
              <a:lnSpc>
                <a:spcPct val="80000"/>
              </a:lnSpc>
              <a:buFontTx/>
              <a:buNone/>
            </a:pPr>
            <a:r>
              <a:rPr lang="en-US" altLang="zh-CN" sz="2800" smtClean="0"/>
              <a:t>         </a:t>
            </a:r>
            <a:r>
              <a:rPr lang="zh-CN" altLang="en-US" sz="2800" smtClean="0"/>
              <a:t>有些同义词的差异表现在来源的不同上。例如： </a:t>
            </a:r>
          </a:p>
          <a:p>
            <a:pPr eaLnBrk="1" hangingPunct="1">
              <a:lnSpc>
                <a:spcPct val="80000"/>
              </a:lnSpc>
            </a:pPr>
            <a:r>
              <a:rPr lang="zh-CN" altLang="en-US" sz="2800" smtClean="0"/>
              <a:t>岁</a:t>
            </a:r>
            <a:r>
              <a:rPr lang="en-US" altLang="zh-CN" sz="2800" smtClean="0"/>
              <a:t>—</a:t>
            </a:r>
            <a:r>
              <a:rPr lang="zh-CN" altLang="en-US" sz="2800" smtClean="0"/>
              <a:t>年  此二词在表示时段上是同义的，均指地球绕太阳一周的时间。二者的区别是来源不同。“岁”本指岁星，即今天所说的木星。岁星围绕太阳旋转，约十二年转一圈。古人把岁星运行的一周天划分成十二等分，叫做十二星次。岁星每年运行一个星次，古人借此来纪年，叫做岁星纪年法，岁星移动一个星次就是一岁，凡遇大事记作“岁在某某”，例如</a:t>
            </a:r>
            <a:r>
              <a:rPr lang="en-US" altLang="zh-CN" sz="2800" smtClean="0"/>
              <a:t>《</a:t>
            </a:r>
            <a:r>
              <a:rPr lang="zh-CN" altLang="en-US" sz="2800" smtClean="0"/>
              <a:t>国语</a:t>
            </a:r>
            <a:r>
              <a:rPr lang="en-US" altLang="zh-CN" sz="2800" smtClean="0"/>
              <a:t>·</a:t>
            </a:r>
            <a:r>
              <a:rPr lang="zh-CN" altLang="en-US" sz="2800" smtClean="0"/>
              <a:t>晋语四</a:t>
            </a:r>
            <a:r>
              <a:rPr lang="en-US" altLang="zh-CN" sz="2800" smtClean="0"/>
              <a:t>》</a:t>
            </a:r>
            <a:r>
              <a:rPr lang="zh-CN" altLang="en-US" sz="2800" smtClean="0"/>
              <a:t>：“吾闻晋之始封也，岁在大火（大火：十二星次的名称之一）。”后来“岁”便产生了表时段的“年”义。“年”的本义是“</a:t>
            </a:r>
            <a:r>
              <a:rPr lang="zh-TW" altLang="en-US" sz="2800" smtClean="0"/>
              <a:t>穀</a:t>
            </a:r>
            <a:r>
              <a:rPr lang="zh-CN" altLang="en-US" sz="2800" smtClean="0"/>
              <a:t>熟”。</a:t>
            </a:r>
            <a:r>
              <a:rPr lang="en-US" altLang="zh-CN" sz="2800" smtClean="0"/>
              <a:t>《</a:t>
            </a:r>
            <a:r>
              <a:rPr lang="zh-CN" altLang="en-US" sz="2800" smtClean="0"/>
              <a:t>说文</a:t>
            </a:r>
            <a:r>
              <a:rPr lang="en-US" altLang="zh-CN" sz="2800" smtClean="0"/>
              <a:t>》</a:t>
            </a:r>
            <a:r>
              <a:rPr lang="zh-CN" altLang="en-US" sz="2800" smtClean="0"/>
              <a:t>：“年，穀熟也。”古代气候冷，黄河流域</a:t>
            </a:r>
            <a:r>
              <a:rPr lang="zh-TW" altLang="en-US" sz="2800" smtClean="0"/>
              <a:t>穀</a:t>
            </a:r>
            <a:r>
              <a:rPr lang="zh-CN" altLang="en-US" sz="2800" smtClean="0"/>
              <a:t>物一年一熟，“年”遂由“谷熟”义引申出了表时段的“年”义。</a:t>
            </a:r>
          </a:p>
        </p:txBody>
      </p:sp>
      <p:pic>
        <p:nvPicPr>
          <p:cNvPr id="10957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type="body" idx="1"/>
          </p:nvPr>
        </p:nvSpPr>
        <p:spPr>
          <a:xfrm>
            <a:off x="304800" y="533400"/>
            <a:ext cx="8382000" cy="5592763"/>
          </a:xfrm>
        </p:spPr>
        <p:txBody>
          <a:bodyPr/>
          <a:lstStyle/>
          <a:p>
            <a:pPr eaLnBrk="1" hangingPunct="1">
              <a:lnSpc>
                <a:spcPct val="90000"/>
              </a:lnSpc>
            </a:pPr>
            <a:r>
              <a:rPr lang="zh-CN" altLang="en-US" sz="2400" smtClean="0"/>
              <a:t>世</a:t>
            </a:r>
            <a:r>
              <a:rPr lang="en-US" altLang="zh-CN" sz="2400" smtClean="0"/>
              <a:t>—</a:t>
            </a:r>
            <a:r>
              <a:rPr lang="zh-CN" altLang="en-US" sz="2400" smtClean="0"/>
              <a:t>代  此二词都有“世代”义。例如，</a:t>
            </a:r>
            <a:r>
              <a:rPr lang="en-US" altLang="zh-CN" sz="2400" smtClean="0"/>
              <a:t>《</a:t>
            </a:r>
            <a:r>
              <a:rPr lang="zh-CN" altLang="en-US" sz="2400" smtClean="0"/>
              <a:t>庄子</a:t>
            </a:r>
            <a:r>
              <a:rPr lang="en-US" altLang="zh-CN" sz="2400" smtClean="0"/>
              <a:t>·</a:t>
            </a:r>
            <a:r>
              <a:rPr lang="zh-CN" altLang="en-US" sz="2400" smtClean="0"/>
              <a:t>外篇</a:t>
            </a:r>
            <a:r>
              <a:rPr lang="en-US" altLang="zh-CN" sz="2400" smtClean="0"/>
              <a:t>·</a:t>
            </a:r>
            <a:r>
              <a:rPr lang="zh-CN" altLang="en-US" sz="2400" smtClean="0"/>
              <a:t>天地</a:t>
            </a:r>
            <a:r>
              <a:rPr lang="en-US" altLang="zh-CN" sz="2400" smtClean="0"/>
              <a:t>》</a:t>
            </a:r>
            <a:r>
              <a:rPr lang="zh-CN" altLang="en-US" sz="2400" smtClean="0"/>
              <a:t>：“不荣通，不丑穷，不拘一世之利以为己私分，不以王天下为已处显。” </a:t>
            </a:r>
            <a:r>
              <a:rPr lang="en-US" altLang="zh-CN" sz="2400" smtClean="0"/>
              <a:t>《</a:t>
            </a:r>
            <a:r>
              <a:rPr lang="zh-CN" altLang="en-US" sz="2400" smtClean="0"/>
              <a:t>庄子</a:t>
            </a:r>
            <a:r>
              <a:rPr lang="en-US" altLang="zh-CN" sz="2400" smtClean="0"/>
              <a:t>·</a:t>
            </a:r>
            <a:r>
              <a:rPr lang="zh-CN" altLang="en-US" sz="2400" smtClean="0"/>
              <a:t>大宗师</a:t>
            </a:r>
            <a:r>
              <a:rPr lang="en-US" altLang="zh-CN" sz="2400" smtClean="0"/>
              <a:t>》</a:t>
            </a:r>
            <a:r>
              <a:rPr lang="zh-CN" altLang="en-US" sz="2400" smtClean="0"/>
              <a:t>：“故圣人之用兵也，亡国而不失人心；利泽施乎万世，不为爱人。” </a:t>
            </a:r>
            <a:r>
              <a:rPr lang="en-US" altLang="zh-CN" sz="2400" smtClean="0"/>
              <a:t>《</a:t>
            </a:r>
            <a:r>
              <a:rPr lang="zh-CN" altLang="en-US" sz="2400" smtClean="0"/>
              <a:t>左传</a:t>
            </a:r>
            <a:r>
              <a:rPr lang="en-US" altLang="zh-CN" sz="2400" smtClean="0"/>
              <a:t>·</a:t>
            </a:r>
            <a:r>
              <a:rPr lang="zh-CN" altLang="en-US" sz="2400" smtClean="0"/>
              <a:t>僖公十三年</a:t>
            </a:r>
            <a:r>
              <a:rPr lang="en-US" altLang="zh-CN" sz="2400" smtClean="0"/>
              <a:t>》</a:t>
            </a:r>
            <a:r>
              <a:rPr lang="zh-CN" altLang="en-US" sz="2400" smtClean="0"/>
              <a:t>：“天灾流行，国家代有，救灾恤邻，道也。” </a:t>
            </a:r>
            <a:r>
              <a:rPr lang="en-US" altLang="zh-CN" sz="2400" smtClean="0"/>
              <a:t>《</a:t>
            </a:r>
            <a:r>
              <a:rPr lang="zh-CN" altLang="en-US" sz="2400" smtClean="0"/>
              <a:t>管子</a:t>
            </a:r>
            <a:r>
              <a:rPr lang="en-US" altLang="zh-CN" sz="2400" smtClean="0"/>
              <a:t>·</a:t>
            </a:r>
            <a:r>
              <a:rPr lang="zh-CN" altLang="en-US" sz="2400" smtClean="0"/>
              <a:t>参患</a:t>
            </a:r>
            <a:r>
              <a:rPr lang="en-US" altLang="zh-CN" sz="2400" smtClean="0"/>
              <a:t>》</a:t>
            </a:r>
            <a:r>
              <a:rPr lang="zh-CN" altLang="en-US" sz="2400" smtClean="0"/>
              <a:t>：“故一期之师，十年之蓄积殚；一战之费，累代之功尽。”二者的区别在于，“世”的本义是“三十年。”</a:t>
            </a:r>
            <a:r>
              <a:rPr lang="en-US" altLang="zh-CN" sz="2400" smtClean="0"/>
              <a:t>《</a:t>
            </a:r>
            <a:r>
              <a:rPr lang="zh-CN" altLang="en-US" sz="2400" smtClean="0"/>
              <a:t>说文</a:t>
            </a:r>
            <a:r>
              <a:rPr lang="en-US" altLang="zh-CN" sz="2400" smtClean="0"/>
              <a:t>》</a:t>
            </a:r>
            <a:r>
              <a:rPr lang="zh-CN" altLang="en-US" sz="2400" smtClean="0"/>
              <a:t>：“三十年为一世。”</a:t>
            </a:r>
            <a:r>
              <a:rPr lang="en-US" altLang="zh-CN" sz="2400" smtClean="0"/>
              <a:t>《</a:t>
            </a:r>
            <a:r>
              <a:rPr lang="zh-CN" altLang="en-US" sz="2400" smtClean="0"/>
              <a:t>论语</a:t>
            </a:r>
            <a:r>
              <a:rPr lang="en-US" altLang="zh-CN" sz="2400" smtClean="0"/>
              <a:t>·</a:t>
            </a:r>
            <a:r>
              <a:rPr lang="zh-CN" altLang="en-US" sz="2400" smtClean="0"/>
              <a:t>子路</a:t>
            </a:r>
            <a:r>
              <a:rPr lang="en-US" altLang="zh-CN" sz="2400" smtClean="0"/>
              <a:t>》</a:t>
            </a:r>
            <a:r>
              <a:rPr lang="zh-CN" altLang="en-US" sz="2400" smtClean="0"/>
              <a:t>：“如有王者，必世而後仁。” 何晏</a:t>
            </a:r>
            <a:r>
              <a:rPr lang="en-US" altLang="zh-CN" sz="2400" smtClean="0"/>
              <a:t>《</a:t>
            </a:r>
            <a:r>
              <a:rPr lang="zh-CN" altLang="en-US" sz="2400" smtClean="0"/>
              <a:t>集解</a:t>
            </a:r>
            <a:r>
              <a:rPr lang="en-US" altLang="zh-CN" sz="2400" smtClean="0"/>
              <a:t>》</a:t>
            </a:r>
            <a:r>
              <a:rPr lang="zh-CN" altLang="en-US" sz="2400" smtClean="0"/>
              <a:t>引孔安国之说：“三十年曰世。”“代”的本义是“更替”。</a:t>
            </a:r>
            <a:r>
              <a:rPr lang="en-US" altLang="zh-CN" sz="2400" smtClean="0"/>
              <a:t>《</a:t>
            </a:r>
            <a:r>
              <a:rPr lang="zh-CN" altLang="en-US" sz="2400" smtClean="0"/>
              <a:t>说文</a:t>
            </a:r>
            <a:r>
              <a:rPr lang="en-US" altLang="zh-CN" sz="2400" smtClean="0"/>
              <a:t>》</a:t>
            </a:r>
            <a:r>
              <a:rPr lang="zh-CN" altLang="en-US" sz="2400" smtClean="0"/>
              <a:t>：“代，更也。” 由王朝的更替引申出“一朝一代”义。在先秦，“代”在多数情况下都不当“世代”讲，而是常和“三”构成“三代”一词指夏、商、周三代，例如</a:t>
            </a:r>
            <a:r>
              <a:rPr lang="en-US" altLang="zh-CN" sz="2400" smtClean="0"/>
              <a:t>《</a:t>
            </a:r>
            <a:r>
              <a:rPr lang="zh-CN" altLang="en-US" sz="2400" smtClean="0"/>
              <a:t>荀子</a:t>
            </a:r>
            <a:r>
              <a:rPr lang="en-US" altLang="zh-CN" sz="2400" smtClean="0"/>
              <a:t>·</a:t>
            </a:r>
            <a:r>
              <a:rPr lang="zh-CN" altLang="en-US" sz="2400" smtClean="0"/>
              <a:t>王制</a:t>
            </a:r>
            <a:r>
              <a:rPr lang="en-US" altLang="zh-CN" sz="2400" smtClean="0"/>
              <a:t>》</a:t>
            </a:r>
            <a:r>
              <a:rPr lang="zh-CN" altLang="en-US" sz="2400" smtClean="0"/>
              <a:t>：“王者之制：道不过三代，法不二后王。” 唐代时由于避李世民之讳，将“世”换成了“代”，此后“世”与“代”的时段义才混同了。 </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457200" y="274638"/>
            <a:ext cx="8229600" cy="563562"/>
          </a:xfrm>
        </p:spPr>
        <p:txBody>
          <a:bodyPr/>
          <a:lstStyle/>
          <a:p>
            <a:pPr eaLnBrk="1" hangingPunct="1"/>
            <a:r>
              <a:rPr lang="en-US" altLang="zh-CN" sz="3600" smtClean="0"/>
              <a:t>5</a:t>
            </a:r>
            <a:r>
              <a:rPr lang="zh-CN" altLang="en-US" sz="3600" smtClean="0"/>
              <a:t>、使用对象的差异</a:t>
            </a:r>
          </a:p>
        </p:txBody>
      </p:sp>
      <p:sp>
        <p:nvSpPr>
          <p:cNvPr id="111619" name="Rectangle 3"/>
          <p:cNvSpPr>
            <a:spLocks noGrp="1" noChangeArrowheads="1"/>
          </p:cNvSpPr>
          <p:nvPr>
            <p:ph type="body" idx="1"/>
          </p:nvPr>
        </p:nvSpPr>
        <p:spPr>
          <a:xfrm>
            <a:off x="457200" y="1066800"/>
            <a:ext cx="8305800" cy="5486400"/>
          </a:xfrm>
        </p:spPr>
        <p:txBody>
          <a:bodyPr/>
          <a:lstStyle/>
          <a:p>
            <a:pPr eaLnBrk="1" hangingPunct="1">
              <a:lnSpc>
                <a:spcPct val="80000"/>
              </a:lnSpc>
              <a:buFontTx/>
              <a:buNone/>
            </a:pPr>
            <a:r>
              <a:rPr lang="en-US" altLang="zh-CN" sz="2800" smtClean="0"/>
              <a:t>          </a:t>
            </a:r>
            <a:r>
              <a:rPr lang="zh-CN" altLang="en-US" sz="2800" smtClean="0"/>
              <a:t>有些同义词的差异表现在使用对象的不同方面。例如：</a:t>
            </a:r>
          </a:p>
          <a:p>
            <a:pPr eaLnBrk="1" hangingPunct="1">
              <a:lnSpc>
                <a:spcPct val="80000"/>
              </a:lnSpc>
            </a:pPr>
            <a:r>
              <a:rPr lang="zh-CN" altLang="en-US" sz="2800" smtClean="0"/>
              <a:t>赐</a:t>
            </a:r>
            <a:r>
              <a:rPr lang="en-US" altLang="zh-CN" sz="2800" smtClean="0"/>
              <a:t>—</a:t>
            </a:r>
            <a:r>
              <a:rPr lang="zh-CN" altLang="en-US" sz="2800" smtClean="0"/>
              <a:t>畀   此二词都有“给予”义。所不同的是，“赐”用于在上位者对在下位者、年长者对年幼者、尊者对卑者， 且一般是所宠爱或所喜欢的对象，多限于人；“畀”则不限于在上位者对在下位者、年长者对年幼者、尊者对卑者，也不限于所宠爱、喜欢的对象，甚或不限于人。例如，</a:t>
            </a:r>
            <a:r>
              <a:rPr lang="en-US" altLang="zh-CN" sz="2800" smtClean="0"/>
              <a:t>《</a:t>
            </a:r>
            <a:r>
              <a:rPr lang="zh-CN" altLang="en-US" sz="2800" smtClean="0"/>
              <a:t>韩非子</a:t>
            </a:r>
            <a:r>
              <a:rPr lang="en-US" altLang="zh-CN" sz="2800" smtClean="0"/>
              <a:t>·</a:t>
            </a:r>
            <a:r>
              <a:rPr lang="zh-CN" altLang="en-US" sz="2800" smtClean="0"/>
              <a:t>内储说上</a:t>
            </a:r>
            <a:r>
              <a:rPr lang="en-US" altLang="zh-CN" sz="2800" smtClean="0"/>
              <a:t>·</a:t>
            </a:r>
            <a:r>
              <a:rPr lang="zh-CN" altLang="en-US" sz="2800" smtClean="0"/>
              <a:t>七术</a:t>
            </a:r>
            <a:r>
              <a:rPr lang="en-US" altLang="zh-CN" sz="2800" smtClean="0"/>
              <a:t>》</a:t>
            </a:r>
            <a:r>
              <a:rPr lang="zh-CN" altLang="en-US" sz="2800" smtClean="0"/>
              <a:t>：“鲁君赐之玉环，壬拜受之而不敢佩。”</a:t>
            </a:r>
            <a:r>
              <a:rPr lang="en-US" altLang="zh-CN" sz="2800" smtClean="0"/>
              <a:t>《</a:t>
            </a:r>
            <a:r>
              <a:rPr lang="zh-CN" altLang="en-US" sz="2800" smtClean="0"/>
              <a:t>史记</a:t>
            </a:r>
            <a:r>
              <a:rPr lang="en-US" altLang="zh-CN" sz="2800" smtClean="0"/>
              <a:t>》</a:t>
            </a:r>
            <a:r>
              <a:rPr lang="zh-CN" altLang="en-US" sz="2800" smtClean="0"/>
              <a:t>：“汉王赐良金百溢。”</a:t>
            </a:r>
            <a:r>
              <a:rPr lang="en-US" altLang="zh-CN" sz="2800" smtClean="0"/>
              <a:t>《</a:t>
            </a:r>
            <a:r>
              <a:rPr lang="zh-CN" altLang="en-US" sz="2800" smtClean="0"/>
              <a:t>左传</a:t>
            </a:r>
            <a:r>
              <a:rPr lang="en-US" altLang="zh-CN" sz="2800" smtClean="0"/>
              <a:t>·</a:t>
            </a:r>
            <a:r>
              <a:rPr lang="zh-CN" altLang="en-US" sz="2800" smtClean="0"/>
              <a:t>隐公三年</a:t>
            </a:r>
            <a:r>
              <a:rPr lang="en-US" altLang="zh-CN" sz="2800" smtClean="0"/>
              <a:t>》</a:t>
            </a:r>
            <a:r>
              <a:rPr lang="zh-CN" altLang="en-US" sz="2800" smtClean="0"/>
              <a:t>：“王崩，周人将畀虢公政。”</a:t>
            </a:r>
            <a:r>
              <a:rPr lang="en-US" altLang="zh-CN" sz="2800" smtClean="0"/>
              <a:t>《</a:t>
            </a:r>
            <a:r>
              <a:rPr lang="zh-CN" altLang="en-US" sz="2800" smtClean="0"/>
              <a:t>公羊传</a:t>
            </a:r>
            <a:r>
              <a:rPr lang="en-US" altLang="zh-CN" sz="2800" smtClean="0"/>
              <a:t>·</a:t>
            </a:r>
            <a:r>
              <a:rPr lang="zh-CN" altLang="en-US" sz="2800" smtClean="0"/>
              <a:t>僖公二十八年</a:t>
            </a:r>
            <a:r>
              <a:rPr lang="en-US" altLang="zh-CN" sz="2800" smtClean="0"/>
              <a:t>》</a:t>
            </a:r>
            <a:r>
              <a:rPr lang="zh-CN" altLang="en-US" sz="2800" smtClean="0"/>
              <a:t>：“晋侯入曹，执曹伯，畀宋人。”</a:t>
            </a:r>
            <a:r>
              <a:rPr lang="en-US" altLang="zh-CN" sz="2800" smtClean="0"/>
              <a:t>《</a:t>
            </a:r>
            <a:r>
              <a:rPr lang="zh-CN" altLang="en-US" sz="2800" smtClean="0"/>
              <a:t>诗</a:t>
            </a:r>
            <a:r>
              <a:rPr lang="en-US" altLang="zh-CN" sz="2800" smtClean="0"/>
              <a:t>·</a:t>
            </a:r>
            <a:r>
              <a:rPr lang="zh-CN" altLang="en-US" sz="2800" smtClean="0"/>
              <a:t>小雅</a:t>
            </a:r>
            <a:r>
              <a:rPr lang="en-US" altLang="zh-CN" sz="2800" smtClean="0"/>
              <a:t>·</a:t>
            </a:r>
            <a:r>
              <a:rPr lang="zh-CN" altLang="en-US" sz="2800" smtClean="0"/>
              <a:t>巷伯</a:t>
            </a:r>
            <a:r>
              <a:rPr lang="en-US" altLang="zh-CN" sz="2800" smtClean="0"/>
              <a:t>》</a:t>
            </a:r>
            <a:r>
              <a:rPr lang="zh-CN" altLang="en-US" sz="2800" smtClean="0"/>
              <a:t>：“取彼譖人，投畀豺虎。” </a:t>
            </a:r>
            <a:r>
              <a:rPr lang="en-US" altLang="zh-CN" sz="2800" smtClean="0"/>
              <a:t>《</a:t>
            </a:r>
            <a:r>
              <a:rPr lang="zh-CN" altLang="en-US" sz="2800" smtClean="0"/>
              <a:t>诗</a:t>
            </a:r>
            <a:r>
              <a:rPr lang="en-US" altLang="zh-CN" sz="2800" smtClean="0"/>
              <a:t>·</a:t>
            </a:r>
            <a:r>
              <a:rPr lang="zh-CN" altLang="en-US" sz="2800" smtClean="0"/>
              <a:t>周颂</a:t>
            </a:r>
            <a:r>
              <a:rPr lang="en-US" altLang="zh-CN" sz="2800" smtClean="0"/>
              <a:t>·</a:t>
            </a:r>
            <a:r>
              <a:rPr lang="zh-CN" altLang="en-US" sz="2800" smtClean="0"/>
              <a:t>丰年</a:t>
            </a:r>
            <a:r>
              <a:rPr lang="en-US" altLang="zh-CN" sz="2800" smtClean="0"/>
              <a:t>》</a:t>
            </a:r>
            <a:r>
              <a:rPr lang="zh-CN" altLang="en-US" sz="2800" smtClean="0"/>
              <a:t>：“为酒为醴，烝畀祖妣，以洽百礼，降福孔偕。”</a:t>
            </a:r>
          </a:p>
        </p:txBody>
      </p:sp>
      <p:pic>
        <p:nvPicPr>
          <p:cNvPr id="111620"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type="body" idx="1"/>
          </p:nvPr>
        </p:nvSpPr>
        <p:spPr>
          <a:xfrm>
            <a:off x="304800" y="381000"/>
            <a:ext cx="8382000" cy="5745163"/>
          </a:xfrm>
        </p:spPr>
        <p:txBody>
          <a:bodyPr/>
          <a:lstStyle/>
          <a:p>
            <a:pPr eaLnBrk="1" hangingPunct="1">
              <a:lnSpc>
                <a:spcPct val="90000"/>
              </a:lnSpc>
            </a:pPr>
            <a:r>
              <a:rPr lang="zh-CN" altLang="en-US" sz="2800" smtClean="0"/>
              <a:t>唯</a:t>
            </a:r>
            <a:r>
              <a:rPr lang="en-US" altLang="zh-CN" sz="2800" smtClean="0"/>
              <a:t>—</a:t>
            </a:r>
            <a:r>
              <a:rPr lang="zh-CN" altLang="en-US" sz="2800" smtClean="0"/>
              <a:t>诺  此二词都表示应答声。所不同的是，“唯”一般用于应答地位或辈分高的人，例如，</a:t>
            </a:r>
            <a:r>
              <a:rPr lang="en-US" altLang="zh-CN" sz="2800" smtClean="0"/>
              <a:t>《</a:t>
            </a:r>
            <a:r>
              <a:rPr lang="zh-CN" altLang="en-US" sz="2800" smtClean="0"/>
              <a:t>论语</a:t>
            </a:r>
            <a:r>
              <a:rPr lang="en-US" altLang="zh-CN" sz="2800" smtClean="0"/>
              <a:t>·</a:t>
            </a:r>
            <a:r>
              <a:rPr lang="zh-CN" altLang="en-US" sz="2800" smtClean="0"/>
              <a:t>里仁</a:t>
            </a:r>
            <a:r>
              <a:rPr lang="en-US" altLang="zh-CN" sz="2800" smtClean="0"/>
              <a:t>》</a:t>
            </a:r>
            <a:r>
              <a:rPr lang="zh-CN" altLang="en-US" sz="2800" smtClean="0"/>
              <a:t>：“子曰：‘参乎！吾道一以贯之。’曾子曰：‘唯。’”  宋玉 </a:t>
            </a:r>
            <a:r>
              <a:rPr lang="en-US" altLang="zh-CN" sz="2800" smtClean="0"/>
              <a:t>《</a:t>
            </a:r>
            <a:r>
              <a:rPr lang="zh-CN" altLang="en-US" sz="2800" smtClean="0"/>
              <a:t>对楚王问</a:t>
            </a:r>
            <a:r>
              <a:rPr lang="en-US" altLang="zh-CN" sz="2800" smtClean="0"/>
              <a:t>》</a:t>
            </a:r>
            <a:r>
              <a:rPr lang="zh-CN" altLang="en-US" sz="2800" smtClean="0"/>
              <a:t>：“ 楚襄王問於宋玉曰：‘先生其有遺行與？何士民衆庶不譽之甚也？’ 宋玉對曰：‘唯，然，有之。’” “诺”则用于应答地位、辈分与自己相同或较低的人，例如</a:t>
            </a:r>
            <a:r>
              <a:rPr lang="en-US" altLang="zh-CN" sz="2800" smtClean="0"/>
              <a:t>《</a:t>
            </a:r>
            <a:r>
              <a:rPr lang="zh-CN" altLang="en-US" sz="2800" smtClean="0"/>
              <a:t>战国策</a:t>
            </a:r>
            <a:r>
              <a:rPr lang="en-US" altLang="zh-CN" sz="2800" smtClean="0"/>
              <a:t>·</a:t>
            </a:r>
            <a:r>
              <a:rPr lang="zh-CN" altLang="en-US" sz="2800" smtClean="0"/>
              <a:t>齐策四</a:t>
            </a:r>
            <a:r>
              <a:rPr lang="en-US" altLang="zh-CN" sz="2800" smtClean="0"/>
              <a:t>·</a:t>
            </a:r>
            <a:r>
              <a:rPr lang="zh-CN" altLang="en-US" sz="2800" smtClean="0"/>
              <a:t>冯谖客孟尝君</a:t>
            </a:r>
            <a:r>
              <a:rPr lang="en-US" altLang="zh-CN" sz="2800" smtClean="0"/>
              <a:t>》</a:t>
            </a:r>
            <a:r>
              <a:rPr lang="zh-CN" altLang="en-US" sz="2800" smtClean="0"/>
              <a:t>：“孟尝君不说，曰：‘诺，先生休矣！’”</a:t>
            </a:r>
            <a:r>
              <a:rPr lang="en-US" altLang="zh-CN" sz="2800" smtClean="0"/>
              <a:t>《</a:t>
            </a:r>
            <a:r>
              <a:rPr lang="zh-CN" altLang="en-US" sz="2800" smtClean="0"/>
              <a:t>礼记</a:t>
            </a:r>
            <a:r>
              <a:rPr lang="en-US" altLang="zh-CN" sz="2800" smtClean="0"/>
              <a:t>·</a:t>
            </a:r>
            <a:r>
              <a:rPr lang="zh-CN" altLang="en-US" sz="2800" smtClean="0"/>
              <a:t>玉藻</a:t>
            </a:r>
            <a:r>
              <a:rPr lang="en-US" altLang="zh-CN" sz="2800" smtClean="0"/>
              <a:t>》</a:t>
            </a:r>
            <a:r>
              <a:rPr lang="zh-CN" altLang="en-US" sz="2800" smtClean="0"/>
              <a:t>：“父命呼，唯而不诺。”孔颖达疏：“唯而不诺者，应之以‘唯’而不称‘诺’，‘唯’恭于‘诺’也。” </a:t>
            </a:r>
            <a:r>
              <a:rPr lang="en-US" altLang="zh-CN" sz="2800" smtClean="0"/>
              <a:t>《</a:t>
            </a:r>
            <a:r>
              <a:rPr lang="zh-CN" altLang="en-US" sz="2800" smtClean="0"/>
              <a:t>史记</a:t>
            </a:r>
            <a:r>
              <a:rPr lang="en-US" altLang="zh-CN" sz="2800" smtClean="0"/>
              <a:t>·</a:t>
            </a:r>
            <a:r>
              <a:rPr lang="zh-CN" altLang="en-US" sz="2800" smtClean="0"/>
              <a:t>孔子世家</a:t>
            </a:r>
            <a:r>
              <a:rPr lang="en-US" altLang="zh-CN" sz="2800" smtClean="0"/>
              <a:t>》</a:t>
            </a:r>
            <a:r>
              <a:rPr lang="zh-CN" altLang="en-US" sz="2800" smtClean="0"/>
              <a:t>：“孔子摄相事，曰：‘臣闻有文事者必有武备，有武事者必有文备。古者诸侯出疆，必具官以从。请具左右司马。’定公曰：‘诺。’” </a:t>
            </a:r>
          </a:p>
          <a:p>
            <a:pPr eaLnBrk="1" hangingPunct="1">
              <a:lnSpc>
                <a:spcPct val="90000"/>
              </a:lnSpc>
            </a:pPr>
            <a:endParaRPr lang="en-US" altLang="zh-CN" sz="28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Grp="1" noChangeArrowheads="1"/>
          </p:cNvSpPr>
          <p:nvPr>
            <p:ph type="body" idx="1"/>
          </p:nvPr>
        </p:nvSpPr>
        <p:spPr>
          <a:xfrm>
            <a:off x="228600" y="609600"/>
            <a:ext cx="8458200" cy="5943600"/>
          </a:xfrm>
        </p:spPr>
        <p:txBody>
          <a:bodyPr/>
          <a:lstStyle/>
          <a:p>
            <a:pPr eaLnBrk="1" hangingPunct="1">
              <a:lnSpc>
                <a:spcPct val="90000"/>
              </a:lnSpc>
              <a:buFontTx/>
              <a:buNone/>
            </a:pPr>
            <a:r>
              <a:rPr lang="en-US" altLang="zh-CN" sz="2800" smtClean="0"/>
              <a:t>          </a:t>
            </a:r>
            <a:r>
              <a:rPr lang="zh-CN" altLang="en-US" sz="2800" smtClean="0"/>
              <a:t>第三是构词能力强。单音词义项多，每一个义项都有可能与其他相关的单音词组成复音词，故其构词能力显得很强。以“中”字为例，其义项多达数十个，常见者如“中等”、“中间”、“里面”、“符合”、“考取”等。仅由这几个义项与其他单音词构成的复音词即有数十个之多，例如“中士”、“中人”、“中品”、“中才”、“中主”、“中足”、“中君”、“中女”、“中户”、“中子”、“中正”、“中古”、“中甲”、“中庸”、“中道”、“中年”、“中行”、“中界”、“中心”、“中央”、“中流”、“中宵”、“中野”、“中肠”、“中程”、“中式”、“中元”、“内中”、“区中”、“域中”、“夜中”、“坐中”、“国中”、“梦中”、“客中”、“居中”、“寰中”、“胸中”、“洞中”、“心中”、“意中”、“杯中”、“柔中”、“桑中”、“闺中”、“眼中”、“考中”、“正中”、“命中”、“高中”等。 </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274638"/>
            <a:ext cx="8229600" cy="487362"/>
          </a:xfrm>
        </p:spPr>
        <p:txBody>
          <a:bodyPr/>
          <a:lstStyle/>
          <a:p>
            <a:pPr eaLnBrk="1" hangingPunct="1"/>
            <a:r>
              <a:rPr lang="en-US" altLang="zh-CN" sz="4000" smtClean="0"/>
              <a:t>6</a:t>
            </a:r>
            <a:r>
              <a:rPr lang="zh-CN" altLang="en-US" sz="4000" smtClean="0"/>
              <a:t>、感情色彩的差异</a:t>
            </a:r>
            <a:endParaRPr lang="zh-CN" altLang="en-US" sz="4000" b="1" smtClean="0"/>
          </a:p>
        </p:txBody>
      </p:sp>
      <p:sp>
        <p:nvSpPr>
          <p:cNvPr id="113667" name="Rectangle 3"/>
          <p:cNvSpPr>
            <a:spLocks noGrp="1" noChangeArrowheads="1"/>
          </p:cNvSpPr>
          <p:nvPr>
            <p:ph type="body" idx="1"/>
          </p:nvPr>
        </p:nvSpPr>
        <p:spPr>
          <a:xfrm>
            <a:off x="381000" y="1066800"/>
            <a:ext cx="8305800" cy="5486400"/>
          </a:xfrm>
        </p:spPr>
        <p:txBody>
          <a:bodyPr/>
          <a:lstStyle/>
          <a:p>
            <a:pPr eaLnBrk="1" hangingPunct="1">
              <a:lnSpc>
                <a:spcPct val="90000"/>
              </a:lnSpc>
              <a:buFontTx/>
              <a:buNone/>
            </a:pPr>
            <a:r>
              <a:rPr lang="en-US" altLang="zh-CN" sz="2400" smtClean="0"/>
              <a:t>          </a:t>
            </a:r>
            <a:r>
              <a:rPr lang="zh-CN" altLang="en-US" sz="2400" smtClean="0"/>
              <a:t>有些同义词的差别表现在爱憎、好恶、褒贬、尊卑等感情色彩方面。例如：</a:t>
            </a:r>
          </a:p>
          <a:p>
            <a:pPr eaLnBrk="1" hangingPunct="1">
              <a:lnSpc>
                <a:spcPct val="90000"/>
              </a:lnSpc>
            </a:pPr>
            <a:r>
              <a:rPr lang="zh-CN" altLang="en-US" sz="2400" smtClean="0"/>
              <a:t>人</a:t>
            </a:r>
            <a:r>
              <a:rPr lang="en-US" altLang="zh-CN" sz="2400" smtClean="0"/>
              <a:t>—</a:t>
            </a:r>
            <a:r>
              <a:rPr lang="zh-CN" altLang="en-US" sz="2400" smtClean="0"/>
              <a:t>民  此二词都有“人民”义，可以互换，也可以连用。例如</a:t>
            </a:r>
            <a:r>
              <a:rPr lang="en-US" altLang="zh-CN" sz="2400" smtClean="0"/>
              <a:t>《</a:t>
            </a:r>
            <a:r>
              <a:rPr lang="zh-CN" altLang="en-US" sz="2400" smtClean="0"/>
              <a:t>左传</a:t>
            </a:r>
            <a:r>
              <a:rPr lang="en-US" altLang="zh-CN" sz="2400" smtClean="0"/>
              <a:t>·</a:t>
            </a:r>
            <a:r>
              <a:rPr lang="zh-CN" altLang="en-US" sz="2400" smtClean="0"/>
              <a:t>襄公三十一年</a:t>
            </a:r>
            <a:r>
              <a:rPr lang="en-US" altLang="zh-CN" sz="2400" smtClean="0"/>
              <a:t>》</a:t>
            </a:r>
            <a:r>
              <a:rPr lang="zh-CN" altLang="en-US" sz="2400" smtClean="0"/>
              <a:t>：“ 孝伯曰：‘人生几何？谁能无偷？’”</a:t>
            </a:r>
            <a:r>
              <a:rPr lang="en-US" altLang="zh-CN" sz="2400" smtClean="0"/>
              <a:t>《</a:t>
            </a:r>
            <a:r>
              <a:rPr lang="zh-CN" altLang="en-US" sz="2400" smtClean="0"/>
              <a:t>汉书</a:t>
            </a:r>
            <a:r>
              <a:rPr lang="en-US" altLang="zh-CN" sz="2400" smtClean="0"/>
              <a:t>·</a:t>
            </a:r>
            <a:r>
              <a:rPr lang="zh-CN" altLang="en-US" sz="2400" smtClean="0"/>
              <a:t>五行志中之上</a:t>
            </a:r>
            <a:r>
              <a:rPr lang="en-US" altLang="zh-CN" sz="2400" smtClean="0"/>
              <a:t>》</a:t>
            </a:r>
            <a:r>
              <a:rPr lang="zh-CN" altLang="en-US" sz="2400" smtClean="0"/>
              <a:t>引作“民生几何，谁能毋偷？”</a:t>
            </a:r>
            <a:r>
              <a:rPr lang="en-US" altLang="zh-CN" sz="2400" smtClean="0"/>
              <a:t>《</a:t>
            </a:r>
            <a:r>
              <a:rPr lang="zh-CN" altLang="en-US" sz="2400" smtClean="0"/>
              <a:t>孟子</a:t>
            </a:r>
            <a:r>
              <a:rPr lang="en-US" altLang="zh-CN" sz="2400" smtClean="0"/>
              <a:t>·</a:t>
            </a:r>
            <a:r>
              <a:rPr lang="zh-CN" altLang="en-US" sz="2400" smtClean="0"/>
              <a:t>滕文公上</a:t>
            </a:r>
            <a:r>
              <a:rPr lang="en-US" altLang="zh-CN" sz="2400" smtClean="0"/>
              <a:t>》</a:t>
            </a:r>
            <a:r>
              <a:rPr lang="zh-CN" altLang="en-US" sz="2400" smtClean="0"/>
              <a:t>：“五穀熟而民人育。”二者的区别主要在于，“人”是一个中性词，外延大，无论尊卑智愚都可以用，“民”则含有贬义，多指愚昧无知的被统治者。徐锴</a:t>
            </a:r>
            <a:r>
              <a:rPr lang="en-US" altLang="zh-CN" sz="2400" smtClean="0"/>
              <a:t>《</a:t>
            </a:r>
            <a:r>
              <a:rPr lang="zh-CN" altLang="en-US" sz="2400" smtClean="0"/>
              <a:t>说文系传</a:t>
            </a:r>
            <a:r>
              <a:rPr lang="en-US" altLang="zh-CN" sz="2400" smtClean="0"/>
              <a:t>·</a:t>
            </a:r>
            <a:r>
              <a:rPr lang="zh-CN" altLang="en-US" sz="2400" smtClean="0"/>
              <a:t>通论</a:t>
            </a:r>
            <a:r>
              <a:rPr lang="en-US" altLang="zh-CN" sz="2400" smtClean="0"/>
              <a:t>》</a:t>
            </a:r>
            <a:r>
              <a:rPr lang="zh-CN" altLang="en-US" sz="2400" smtClean="0"/>
              <a:t>：“民者，氓也，萌而无识也。”例如，</a:t>
            </a:r>
            <a:r>
              <a:rPr lang="en-US" altLang="zh-CN" sz="2400" smtClean="0"/>
              <a:t>《</a:t>
            </a:r>
            <a:r>
              <a:rPr lang="zh-CN" altLang="en-US" sz="2400" smtClean="0"/>
              <a:t>孟子</a:t>
            </a:r>
            <a:r>
              <a:rPr lang="en-US" altLang="zh-CN" sz="2400" smtClean="0"/>
              <a:t>·</a:t>
            </a:r>
            <a:r>
              <a:rPr lang="zh-CN" altLang="en-US" sz="2400" smtClean="0"/>
              <a:t>滕文公上</a:t>
            </a:r>
            <a:r>
              <a:rPr lang="en-US" altLang="zh-CN" sz="2400" smtClean="0"/>
              <a:t>》</a:t>
            </a:r>
            <a:r>
              <a:rPr lang="zh-CN" altLang="en-US" sz="2400" smtClean="0"/>
              <a:t>：“劳心者治人，劳力者治於人；治於人者食人，治人者食於人，天下之通义也。”</a:t>
            </a:r>
            <a:r>
              <a:rPr lang="en-US" altLang="zh-CN" sz="2400" smtClean="0"/>
              <a:t>《</a:t>
            </a:r>
            <a:r>
              <a:rPr lang="zh-CN" altLang="en-US" sz="2400" smtClean="0"/>
              <a:t>史记</a:t>
            </a:r>
            <a:r>
              <a:rPr lang="en-US" altLang="zh-CN" sz="2400" smtClean="0"/>
              <a:t>·</a:t>
            </a:r>
            <a:r>
              <a:rPr lang="zh-CN" altLang="en-US" sz="2400" smtClean="0"/>
              <a:t>孝文本纪</a:t>
            </a:r>
            <a:r>
              <a:rPr lang="en-US" altLang="zh-CN" sz="2400" smtClean="0"/>
              <a:t>》</a:t>
            </a:r>
            <a:r>
              <a:rPr lang="zh-CN" altLang="en-US" sz="2400" smtClean="0"/>
              <a:t>：“天下治乱，在朕一人。”</a:t>
            </a:r>
            <a:r>
              <a:rPr lang="en-US" altLang="zh-CN" sz="2400" smtClean="0"/>
              <a:t>《</a:t>
            </a:r>
            <a:r>
              <a:rPr lang="zh-CN" altLang="en-US" sz="2400" smtClean="0"/>
              <a:t>论语</a:t>
            </a:r>
            <a:r>
              <a:rPr lang="en-US" altLang="zh-CN" sz="2400" smtClean="0"/>
              <a:t>·</a:t>
            </a:r>
            <a:r>
              <a:rPr lang="zh-CN" altLang="en-US" sz="2400" smtClean="0"/>
              <a:t>泰伯</a:t>
            </a:r>
            <a:r>
              <a:rPr lang="en-US" altLang="zh-CN" sz="2400" smtClean="0"/>
              <a:t>》</a:t>
            </a:r>
            <a:r>
              <a:rPr lang="zh-CN" altLang="en-US" sz="2400" smtClean="0"/>
              <a:t>：“子曰：‘民可使由之，不可使知之。’”</a:t>
            </a:r>
            <a:r>
              <a:rPr lang="en-US" altLang="zh-CN" sz="2400" smtClean="0"/>
              <a:t>《</a:t>
            </a:r>
            <a:r>
              <a:rPr lang="zh-CN" altLang="en-US" sz="2400" smtClean="0"/>
              <a:t>商君书</a:t>
            </a:r>
            <a:r>
              <a:rPr lang="en-US" altLang="zh-CN" sz="2400" smtClean="0"/>
              <a:t>·</a:t>
            </a:r>
            <a:r>
              <a:rPr lang="zh-CN" altLang="en-US" sz="2400" smtClean="0"/>
              <a:t>更法</a:t>
            </a:r>
            <a:r>
              <a:rPr lang="en-US" altLang="zh-CN" sz="2400" smtClean="0"/>
              <a:t>》</a:t>
            </a:r>
            <a:r>
              <a:rPr lang="zh-CN" altLang="en-US" sz="2400" smtClean="0"/>
              <a:t>：“语曰：‘愚者暗于成事，知者见于未萌。民不可与虑始，而可与乐成。’”</a:t>
            </a:r>
          </a:p>
        </p:txBody>
      </p:sp>
      <p:pic>
        <p:nvPicPr>
          <p:cNvPr id="11366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3"/>
          <p:cNvSpPr>
            <a:spLocks noGrp="1" noChangeArrowheads="1"/>
          </p:cNvSpPr>
          <p:nvPr>
            <p:ph type="body" idx="1"/>
          </p:nvPr>
        </p:nvSpPr>
        <p:spPr>
          <a:xfrm>
            <a:off x="533400" y="381000"/>
            <a:ext cx="8153400" cy="5745163"/>
          </a:xfrm>
        </p:spPr>
        <p:txBody>
          <a:bodyPr/>
          <a:lstStyle/>
          <a:p>
            <a:pPr eaLnBrk="1" hangingPunct="1">
              <a:lnSpc>
                <a:spcPct val="90000"/>
              </a:lnSpc>
            </a:pPr>
            <a:r>
              <a:rPr lang="zh-CN" altLang="en-US" sz="2400" smtClean="0"/>
              <a:t>布衣</a:t>
            </a:r>
            <a:r>
              <a:rPr lang="en-US" altLang="zh-CN" sz="2400" smtClean="0"/>
              <a:t>—</a:t>
            </a:r>
            <a:r>
              <a:rPr lang="zh-CN" altLang="en-US" sz="2400" smtClean="0"/>
              <a:t>匹夫   此二词都指普通老百姓。例如，</a:t>
            </a:r>
            <a:r>
              <a:rPr lang="en-US" altLang="zh-CN" sz="2400" smtClean="0"/>
              <a:t>《</a:t>
            </a:r>
            <a:r>
              <a:rPr lang="zh-CN" altLang="en-US" sz="2400" smtClean="0"/>
              <a:t>荀子</a:t>
            </a:r>
            <a:r>
              <a:rPr lang="en-US" altLang="zh-CN" sz="2400" smtClean="0"/>
              <a:t>·</a:t>
            </a:r>
            <a:r>
              <a:rPr lang="zh-CN" altLang="en-US" sz="2400" smtClean="0"/>
              <a:t>大略</a:t>
            </a:r>
            <a:r>
              <a:rPr lang="en-US" altLang="zh-CN" sz="2400" smtClean="0"/>
              <a:t>》</a:t>
            </a:r>
            <a:r>
              <a:rPr lang="zh-CN" altLang="en-US" sz="2400" smtClean="0"/>
              <a:t>：“古之贤人，贱为布衣，贫为匹夫，食则饘粥不足，衣则竖褐不完，然而非礼不进，非义不受。”</a:t>
            </a:r>
            <a:r>
              <a:rPr lang="en-US" altLang="zh-CN" sz="2400" smtClean="0"/>
              <a:t>《</a:t>
            </a:r>
            <a:r>
              <a:rPr lang="zh-CN" altLang="en-US" sz="2400" smtClean="0"/>
              <a:t>史记</a:t>
            </a:r>
            <a:r>
              <a:rPr lang="en-US" altLang="zh-CN" sz="2400" smtClean="0"/>
              <a:t>·</a:t>
            </a:r>
            <a:r>
              <a:rPr lang="zh-CN" altLang="en-US" sz="2400" smtClean="0"/>
              <a:t>三代世表第一</a:t>
            </a:r>
            <a:r>
              <a:rPr lang="en-US" altLang="zh-CN" sz="2400" smtClean="0"/>
              <a:t>》</a:t>
            </a:r>
            <a:r>
              <a:rPr lang="zh-CN" altLang="en-US" sz="2400" smtClean="0"/>
              <a:t>：“夫布衣匹夫安能无故而起王天下乎？其有天命然。” 二者的不同之处主要在于，“布衣”是中性的，多指没有做官的百姓或尚未做官的百姓。“匹夫”则略含贬义，指社会地位低贱的百姓，有时候只表单数。例如，</a:t>
            </a:r>
            <a:r>
              <a:rPr lang="en-US" altLang="zh-CN" sz="2400" smtClean="0"/>
              <a:t>《</a:t>
            </a:r>
            <a:r>
              <a:rPr lang="zh-CN" altLang="en-US" sz="2400" smtClean="0"/>
              <a:t>史记</a:t>
            </a:r>
            <a:r>
              <a:rPr lang="en-US" altLang="zh-CN" sz="2400" smtClean="0"/>
              <a:t>·</a:t>
            </a:r>
            <a:r>
              <a:rPr lang="zh-CN" altLang="en-US" sz="2400" smtClean="0"/>
              <a:t>孔子世家</a:t>
            </a:r>
            <a:r>
              <a:rPr lang="en-US" altLang="zh-CN" sz="2400" smtClean="0"/>
              <a:t>》</a:t>
            </a:r>
            <a:r>
              <a:rPr lang="zh-CN" altLang="en-US" sz="2400" smtClean="0"/>
              <a:t>：“孔子布衣，传十馀世，学者宗之。” </a:t>
            </a:r>
            <a:r>
              <a:rPr lang="en-US" altLang="zh-CN" sz="2400" smtClean="0"/>
              <a:t>《</a:t>
            </a:r>
            <a:r>
              <a:rPr lang="zh-CN" altLang="en-US" sz="2400" smtClean="0"/>
              <a:t>汉书</a:t>
            </a:r>
            <a:r>
              <a:rPr lang="en-US" altLang="zh-CN" sz="2400" smtClean="0"/>
              <a:t>·</a:t>
            </a:r>
            <a:r>
              <a:rPr lang="zh-CN" altLang="en-US" sz="2400" smtClean="0"/>
              <a:t>高祖纪</a:t>
            </a:r>
            <a:r>
              <a:rPr lang="en-US" altLang="zh-CN" sz="2400" smtClean="0"/>
              <a:t>》</a:t>
            </a:r>
            <a:r>
              <a:rPr lang="zh-CN" altLang="en-US" sz="2400" smtClean="0"/>
              <a:t>：“吾以布衣提三尺取天下，此非天命乎？命乃在天，虽扁鹊何益？” </a:t>
            </a:r>
            <a:r>
              <a:rPr lang="en-US" altLang="zh-CN" sz="2400" smtClean="0"/>
              <a:t>《</a:t>
            </a:r>
            <a:r>
              <a:rPr lang="zh-CN" altLang="en-US" sz="2400" smtClean="0"/>
              <a:t>史记</a:t>
            </a:r>
            <a:r>
              <a:rPr lang="en-US" altLang="zh-CN" sz="2400" smtClean="0"/>
              <a:t>·</a:t>
            </a:r>
            <a:r>
              <a:rPr lang="zh-CN" altLang="en-US" sz="2400" smtClean="0"/>
              <a:t>淮阴侯列传</a:t>
            </a:r>
            <a:r>
              <a:rPr lang="en-US" altLang="zh-CN" sz="2400" smtClean="0"/>
              <a:t>》</a:t>
            </a:r>
            <a:r>
              <a:rPr lang="zh-CN" altLang="en-US" sz="2400" smtClean="0"/>
              <a:t>：“淮阴侯韩信者，淮阴人也。始为布衣时，贫无行，不得推择为吏。”</a:t>
            </a:r>
            <a:r>
              <a:rPr lang="en-US" altLang="zh-CN" sz="2400" smtClean="0"/>
              <a:t>《</a:t>
            </a:r>
            <a:r>
              <a:rPr lang="zh-CN" altLang="en-US" sz="2400" smtClean="0"/>
              <a:t>史记</a:t>
            </a:r>
            <a:r>
              <a:rPr lang="en-US" altLang="zh-CN" sz="2400" smtClean="0"/>
              <a:t>·</a:t>
            </a:r>
            <a:r>
              <a:rPr lang="zh-CN" altLang="en-US" sz="2400" smtClean="0"/>
              <a:t>秦始皇本纪</a:t>
            </a:r>
            <a:r>
              <a:rPr lang="en-US" altLang="zh-CN" sz="2400" smtClean="0"/>
              <a:t>》</a:t>
            </a:r>
            <a:r>
              <a:rPr lang="zh-CN" altLang="en-US" sz="2400" smtClean="0"/>
              <a:t>：“今陛下有海内，而子弟为匹夫，卒有田常、六卿之臣，无辅拂，何以相救哉？” </a:t>
            </a:r>
            <a:r>
              <a:rPr lang="en-US" altLang="zh-CN" sz="2400" smtClean="0"/>
              <a:t>《</a:t>
            </a:r>
            <a:r>
              <a:rPr lang="zh-CN" altLang="en-US" sz="2400" smtClean="0"/>
              <a:t>史记</a:t>
            </a:r>
            <a:r>
              <a:rPr lang="en-US" altLang="zh-CN" sz="2400" smtClean="0"/>
              <a:t>·</a:t>
            </a:r>
            <a:r>
              <a:rPr lang="zh-CN" altLang="en-US" sz="2400" smtClean="0"/>
              <a:t>淮阴侯列传</a:t>
            </a:r>
            <a:r>
              <a:rPr lang="en-US" altLang="zh-CN" sz="2400" smtClean="0"/>
              <a:t>》</a:t>
            </a:r>
            <a:r>
              <a:rPr lang="zh-CN" altLang="en-US" sz="2400" smtClean="0"/>
              <a:t>：“项王喑噁叱咤，千人皆废，然不能任属贤将，此特匹夫之勇耳。” </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a:xfrm>
            <a:off x="457200" y="228600"/>
            <a:ext cx="8229600" cy="533400"/>
          </a:xfrm>
        </p:spPr>
        <p:txBody>
          <a:bodyPr/>
          <a:lstStyle/>
          <a:p>
            <a:pPr eaLnBrk="1" hangingPunct="1"/>
            <a:r>
              <a:rPr lang="en-US" altLang="zh-CN" sz="4000" smtClean="0"/>
              <a:t>7</a:t>
            </a:r>
            <a:r>
              <a:rPr lang="zh-CN" altLang="en-US" sz="4000" smtClean="0"/>
              <a:t>、语法功能的差异</a:t>
            </a:r>
            <a:endParaRPr lang="zh-CN" altLang="en-US" sz="4000" b="1" smtClean="0"/>
          </a:p>
        </p:txBody>
      </p:sp>
      <p:sp>
        <p:nvSpPr>
          <p:cNvPr id="115715" name="Rectangle 3"/>
          <p:cNvSpPr>
            <a:spLocks noGrp="1" noChangeArrowheads="1"/>
          </p:cNvSpPr>
          <p:nvPr>
            <p:ph type="body" idx="1"/>
          </p:nvPr>
        </p:nvSpPr>
        <p:spPr>
          <a:xfrm>
            <a:off x="457200" y="1143000"/>
            <a:ext cx="8229600" cy="4983163"/>
          </a:xfrm>
        </p:spPr>
        <p:txBody>
          <a:bodyPr/>
          <a:lstStyle/>
          <a:p>
            <a:pPr eaLnBrk="1" hangingPunct="1">
              <a:lnSpc>
                <a:spcPct val="80000"/>
              </a:lnSpc>
              <a:buFontTx/>
              <a:buNone/>
            </a:pPr>
            <a:r>
              <a:rPr lang="en-US" altLang="zh-CN" sz="2800" smtClean="0"/>
              <a:t>         </a:t>
            </a:r>
            <a:r>
              <a:rPr lang="zh-CN" altLang="en-US" sz="2800" smtClean="0"/>
              <a:t>有些同义词的差异主要表现在语法功能上。例如：</a:t>
            </a:r>
          </a:p>
          <a:p>
            <a:pPr eaLnBrk="1" hangingPunct="1">
              <a:lnSpc>
                <a:spcPct val="80000"/>
              </a:lnSpc>
            </a:pPr>
            <a:r>
              <a:rPr lang="zh-CN" altLang="en-US" sz="2800" smtClean="0"/>
              <a:t>畏</a:t>
            </a:r>
            <a:r>
              <a:rPr lang="en-US" altLang="zh-CN" sz="2800" smtClean="0"/>
              <a:t>—</a:t>
            </a:r>
            <a:r>
              <a:rPr lang="zh-CN" altLang="en-US" sz="2800" smtClean="0"/>
              <a:t>惧   此二词的共同点是都有“惧怕”义。不同之处在于，“畏”可以带宾语，例如，</a:t>
            </a:r>
            <a:r>
              <a:rPr lang="en-US" altLang="zh-CN" sz="2800" smtClean="0"/>
              <a:t>《</a:t>
            </a:r>
            <a:r>
              <a:rPr lang="zh-CN" altLang="en-US" sz="2800" smtClean="0"/>
              <a:t>孟子</a:t>
            </a:r>
            <a:r>
              <a:rPr lang="en-US" altLang="zh-CN" sz="2800" smtClean="0"/>
              <a:t>·</a:t>
            </a:r>
            <a:r>
              <a:rPr lang="zh-CN" altLang="en-US" sz="2800" smtClean="0"/>
              <a:t>梁惠王</a:t>
            </a:r>
            <a:r>
              <a:rPr lang="en-US" altLang="zh-CN" sz="2800" smtClean="0"/>
              <a:t>》</a:t>
            </a:r>
            <a:r>
              <a:rPr lang="zh-CN" altLang="en-US" sz="2800" smtClean="0"/>
              <a:t>：“天下固畏齐之强也。”“惧”一般不带宾语，例如，</a:t>
            </a:r>
            <a:r>
              <a:rPr lang="en-US" altLang="zh-CN" sz="2800" smtClean="0"/>
              <a:t>《</a:t>
            </a:r>
            <a:r>
              <a:rPr lang="zh-CN" altLang="en-US" sz="2800" smtClean="0"/>
              <a:t>左传</a:t>
            </a:r>
            <a:r>
              <a:rPr lang="en-US" altLang="zh-CN" sz="2800" smtClean="0"/>
              <a:t>·</a:t>
            </a:r>
            <a:r>
              <a:rPr lang="zh-CN" altLang="en-US" sz="2800" smtClean="0"/>
              <a:t>桓公二年</a:t>
            </a:r>
            <a:r>
              <a:rPr lang="en-US" altLang="zh-CN" sz="2800" smtClean="0"/>
              <a:t>》</a:t>
            </a:r>
            <a:r>
              <a:rPr lang="zh-CN" altLang="en-US" sz="2800" smtClean="0"/>
              <a:t>：“二年春，宋督攻孔氏，杀孔父而取其妻。公怒，督惧，遂弑殇公。”</a:t>
            </a:r>
            <a:r>
              <a:rPr lang="en-US" altLang="zh-CN" sz="2800" smtClean="0"/>
              <a:t>《</a:t>
            </a:r>
            <a:r>
              <a:rPr lang="zh-CN" altLang="en-US" sz="2800" smtClean="0"/>
              <a:t>孟子</a:t>
            </a:r>
            <a:r>
              <a:rPr lang="en-US" altLang="zh-CN" sz="2800" smtClean="0"/>
              <a:t>·</a:t>
            </a:r>
            <a:r>
              <a:rPr lang="zh-CN" altLang="en-US" sz="2800" smtClean="0"/>
              <a:t>滕文公下</a:t>
            </a:r>
            <a:r>
              <a:rPr lang="en-US" altLang="zh-CN" sz="2800" smtClean="0"/>
              <a:t>》</a:t>
            </a:r>
            <a:r>
              <a:rPr lang="zh-CN" altLang="en-US" sz="2800" smtClean="0"/>
              <a:t>：“孔子成</a:t>
            </a:r>
            <a:r>
              <a:rPr lang="en-US" altLang="zh-CN" sz="2800" smtClean="0"/>
              <a:t>《</a:t>
            </a:r>
            <a:r>
              <a:rPr lang="zh-CN" altLang="en-US" sz="2800" smtClean="0"/>
              <a:t>春秋</a:t>
            </a:r>
            <a:r>
              <a:rPr lang="en-US" altLang="zh-CN" sz="2800" smtClean="0"/>
              <a:t>》</a:t>
            </a:r>
            <a:r>
              <a:rPr lang="zh-CN" altLang="en-US" sz="2800" smtClean="0"/>
              <a:t>而乱臣贼子惧。”“惧”有时也可以带宾语，但属于使动用法，例如，</a:t>
            </a:r>
            <a:r>
              <a:rPr lang="en-US" altLang="zh-CN" sz="2800" smtClean="0"/>
              <a:t>《</a:t>
            </a:r>
            <a:r>
              <a:rPr lang="zh-CN" altLang="en-US" sz="2800" smtClean="0"/>
              <a:t>老子</a:t>
            </a:r>
            <a:r>
              <a:rPr lang="en-US" altLang="zh-CN" sz="2800" smtClean="0"/>
              <a:t>·</a:t>
            </a:r>
            <a:r>
              <a:rPr lang="zh-CN" altLang="en-US" sz="2800" smtClean="0"/>
              <a:t>德经</a:t>
            </a:r>
            <a:r>
              <a:rPr lang="en-US" altLang="zh-CN" sz="2800" smtClean="0"/>
              <a:t>》</a:t>
            </a:r>
            <a:r>
              <a:rPr lang="zh-CN" altLang="en-US" sz="2800" smtClean="0"/>
              <a:t>七十四章：“民不畏死，奈何以死惧之？”这句话中“畏”与其宾语属于一般的动宾关系，“惧”与其宾语属于使动关系，两个词不能互换。</a:t>
            </a:r>
          </a:p>
        </p:txBody>
      </p:sp>
      <p:pic>
        <p:nvPicPr>
          <p:cNvPr id="11571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3"/>
          <p:cNvSpPr>
            <a:spLocks noGrp="1" noChangeArrowheads="1"/>
          </p:cNvSpPr>
          <p:nvPr>
            <p:ph type="body" idx="1"/>
          </p:nvPr>
        </p:nvSpPr>
        <p:spPr>
          <a:xfrm>
            <a:off x="381000" y="381000"/>
            <a:ext cx="8305800" cy="6096000"/>
          </a:xfrm>
        </p:spPr>
        <p:txBody>
          <a:bodyPr/>
          <a:lstStyle/>
          <a:p>
            <a:pPr eaLnBrk="1" hangingPunct="1">
              <a:lnSpc>
                <a:spcPct val="90000"/>
              </a:lnSpc>
            </a:pPr>
            <a:r>
              <a:rPr lang="zh-CN" altLang="en-US" sz="2800" smtClean="0"/>
              <a:t>之</a:t>
            </a:r>
            <a:r>
              <a:rPr lang="en-US" altLang="zh-CN" sz="2800" smtClean="0"/>
              <a:t>—</a:t>
            </a:r>
            <a:r>
              <a:rPr lang="zh-CN" altLang="en-US" sz="2800" smtClean="0"/>
              <a:t>往   此二词都有“前去”义。不同之处在于，“之”一般带处所宾语，少数情况下也可以不带，义为“到</a:t>
            </a:r>
            <a:r>
              <a:rPr lang="en-US" altLang="zh-CN" sz="2800" smtClean="0"/>
              <a:t>……</a:t>
            </a:r>
            <a:r>
              <a:rPr lang="zh-CN" altLang="en-US" sz="2800" smtClean="0"/>
              <a:t>去”，例如，</a:t>
            </a:r>
            <a:r>
              <a:rPr lang="en-US" altLang="zh-CN" sz="2800" smtClean="0"/>
              <a:t>《</a:t>
            </a:r>
            <a:r>
              <a:rPr lang="zh-CN" altLang="en-US" sz="2800" smtClean="0"/>
              <a:t>孟子</a:t>
            </a:r>
            <a:r>
              <a:rPr lang="en-US" altLang="zh-CN" sz="2800" smtClean="0"/>
              <a:t>·</a:t>
            </a:r>
            <a:r>
              <a:rPr lang="zh-CN" altLang="en-US" sz="2800" smtClean="0"/>
              <a:t>滕文公上</a:t>
            </a:r>
            <a:r>
              <a:rPr lang="en-US" altLang="zh-CN" sz="2800" smtClean="0"/>
              <a:t>》</a:t>
            </a:r>
            <a:r>
              <a:rPr lang="zh-CN" altLang="en-US" sz="2800" smtClean="0"/>
              <a:t>：“有为神农之言者许行，自楚之滕。” </a:t>
            </a:r>
            <a:r>
              <a:rPr lang="en-US" altLang="zh-CN" sz="2800" smtClean="0"/>
              <a:t>《</a:t>
            </a:r>
            <a:r>
              <a:rPr lang="zh-CN" altLang="en-US" sz="2800" smtClean="0"/>
              <a:t>吕氏春秋</a:t>
            </a:r>
            <a:r>
              <a:rPr lang="en-US" altLang="zh-CN" sz="2800" smtClean="0"/>
              <a:t>·</a:t>
            </a:r>
            <a:r>
              <a:rPr lang="zh-CN" altLang="en-US" sz="2800" smtClean="0"/>
              <a:t>察今</a:t>
            </a:r>
            <a:r>
              <a:rPr lang="en-US" altLang="zh-CN" sz="2800" smtClean="0"/>
              <a:t>》</a:t>
            </a:r>
            <a:r>
              <a:rPr lang="zh-CN" altLang="en-US" sz="2800" smtClean="0"/>
              <a:t>：“子夏之晋过卫。”</a:t>
            </a:r>
            <a:r>
              <a:rPr lang="en-US" altLang="zh-CN" sz="2800" smtClean="0"/>
              <a:t>《</a:t>
            </a:r>
            <a:r>
              <a:rPr lang="zh-CN" altLang="en-US" sz="2800" smtClean="0"/>
              <a:t>战国策</a:t>
            </a:r>
            <a:r>
              <a:rPr lang="en-US" altLang="zh-CN" sz="2800" smtClean="0"/>
              <a:t>·</a:t>
            </a:r>
            <a:r>
              <a:rPr lang="zh-CN" altLang="en-US" sz="2800" smtClean="0"/>
              <a:t>齐策四</a:t>
            </a:r>
            <a:r>
              <a:rPr lang="en-US" altLang="zh-CN" sz="2800" smtClean="0"/>
              <a:t>》</a:t>
            </a:r>
            <a:r>
              <a:rPr lang="zh-CN" altLang="en-US" sz="2800" smtClean="0"/>
              <a:t>：“驅而之薛。”</a:t>
            </a:r>
            <a:r>
              <a:rPr lang="en-US" altLang="zh-CN" sz="2800" smtClean="0"/>
              <a:t>《</a:t>
            </a:r>
            <a:r>
              <a:rPr lang="zh-CN" altLang="en-US" sz="2800" smtClean="0"/>
              <a:t>孟子</a:t>
            </a:r>
            <a:r>
              <a:rPr lang="en-US" altLang="zh-CN" sz="2800" smtClean="0"/>
              <a:t>·</a:t>
            </a:r>
            <a:r>
              <a:rPr lang="zh-CN" altLang="en-US" sz="2800" smtClean="0"/>
              <a:t>梁惠王上</a:t>
            </a:r>
            <a:r>
              <a:rPr lang="en-US" altLang="zh-CN" sz="2800" smtClean="0"/>
              <a:t>》</a:t>
            </a:r>
            <a:r>
              <a:rPr lang="zh-CN" altLang="en-US" sz="2800" smtClean="0"/>
              <a:t>：“王坐於堂上，有牵牛而过堂下者，王见之，曰：‘牛何之？’”“往”在上古一般都不带宾语，例如，</a:t>
            </a:r>
            <a:r>
              <a:rPr lang="en-US" altLang="zh-CN" sz="2800" smtClean="0"/>
              <a:t>《</a:t>
            </a:r>
            <a:r>
              <a:rPr lang="zh-CN" altLang="en-US" sz="2800" smtClean="0"/>
              <a:t>诗</a:t>
            </a:r>
            <a:r>
              <a:rPr lang="en-US" altLang="zh-CN" sz="2800" smtClean="0"/>
              <a:t>·</a:t>
            </a:r>
            <a:r>
              <a:rPr lang="zh-CN" altLang="en-US" sz="2800" smtClean="0"/>
              <a:t>小雅</a:t>
            </a:r>
            <a:r>
              <a:rPr lang="en-US" altLang="zh-CN" sz="2800" smtClean="0"/>
              <a:t>·</a:t>
            </a:r>
            <a:r>
              <a:rPr lang="zh-CN" altLang="en-US" sz="2800" smtClean="0"/>
              <a:t>采薇</a:t>
            </a:r>
            <a:r>
              <a:rPr lang="en-US" altLang="zh-CN" sz="2800" smtClean="0"/>
              <a:t>》</a:t>
            </a:r>
            <a:r>
              <a:rPr lang="zh-CN" altLang="en-US" sz="2800" smtClean="0"/>
              <a:t>：“昔我往矣，杨柳依依。”</a:t>
            </a:r>
            <a:r>
              <a:rPr lang="en-US" altLang="zh-CN" sz="2800" smtClean="0"/>
              <a:t>《</a:t>
            </a:r>
            <a:r>
              <a:rPr lang="zh-CN" altLang="en-US" sz="2800" smtClean="0"/>
              <a:t>左传</a:t>
            </a:r>
            <a:r>
              <a:rPr lang="en-US" altLang="zh-CN" sz="2800" smtClean="0"/>
              <a:t>·</a:t>
            </a:r>
            <a:r>
              <a:rPr lang="zh-CN" altLang="en-US" sz="2800" smtClean="0"/>
              <a:t>宣公二年</a:t>
            </a:r>
            <a:r>
              <a:rPr lang="en-US" altLang="zh-CN" sz="2800" smtClean="0"/>
              <a:t>》</a:t>
            </a:r>
            <a:r>
              <a:rPr lang="zh-CN" altLang="en-US" sz="2800" smtClean="0"/>
              <a:t>：“晨往，寝门辟矣。”</a:t>
            </a:r>
            <a:r>
              <a:rPr lang="en-US" altLang="zh-CN" sz="2800" smtClean="0"/>
              <a:t>《</a:t>
            </a:r>
            <a:r>
              <a:rPr lang="zh-CN" altLang="en-US" sz="2800" smtClean="0"/>
              <a:t>孟子</a:t>
            </a:r>
            <a:r>
              <a:rPr lang="en-US" altLang="zh-CN" sz="2800" smtClean="0"/>
              <a:t>·</a:t>
            </a:r>
            <a:r>
              <a:rPr lang="zh-CN" altLang="en-US" sz="2800" smtClean="0"/>
              <a:t>梁惠王上</a:t>
            </a:r>
            <a:r>
              <a:rPr lang="en-US" altLang="zh-CN" sz="2800" smtClean="0"/>
              <a:t>》</a:t>
            </a:r>
            <a:r>
              <a:rPr lang="zh-CN" altLang="en-US" sz="2800" smtClean="0"/>
              <a:t>：“彼陷溺其民，王往而征之，夫孰与王敌？” </a:t>
            </a:r>
            <a:r>
              <a:rPr lang="en-US" altLang="zh-CN" sz="2800" smtClean="0"/>
              <a:t>《</a:t>
            </a:r>
            <a:r>
              <a:rPr lang="zh-CN" altLang="en-US" sz="2800" smtClean="0"/>
              <a:t>史记</a:t>
            </a:r>
            <a:r>
              <a:rPr lang="en-US" altLang="zh-CN" sz="2800" smtClean="0"/>
              <a:t>·</a:t>
            </a:r>
            <a:r>
              <a:rPr lang="zh-CN" altLang="en-US" sz="2800" smtClean="0"/>
              <a:t>高祖本纪</a:t>
            </a:r>
            <a:r>
              <a:rPr lang="en-US" altLang="zh-CN" sz="2800" smtClean="0"/>
              <a:t>》</a:t>
            </a:r>
            <a:r>
              <a:rPr lang="zh-CN" altLang="en-US" sz="2800" smtClean="0"/>
              <a:t>：“沛中豪桀吏闻令有重客，皆往贺。”到了南北朝时期，“往”才逐渐带上了宾语，例如</a:t>
            </a:r>
            <a:r>
              <a:rPr lang="en-US" altLang="zh-CN" sz="2800" smtClean="0"/>
              <a:t>《</a:t>
            </a:r>
            <a:r>
              <a:rPr lang="zh-CN" altLang="en-US" sz="2800" smtClean="0"/>
              <a:t>南齐书</a:t>
            </a:r>
            <a:r>
              <a:rPr lang="en-US" altLang="zh-CN" sz="2800" smtClean="0"/>
              <a:t>·</a:t>
            </a:r>
            <a:r>
              <a:rPr lang="zh-CN" altLang="en-US" sz="2800" smtClean="0"/>
              <a:t>王玄载传</a:t>
            </a:r>
            <a:r>
              <a:rPr lang="en-US" altLang="zh-CN" sz="2800" smtClean="0"/>
              <a:t>》</a:t>
            </a:r>
            <a:r>
              <a:rPr lang="zh-CN" altLang="en-US" sz="2800" smtClean="0"/>
              <a:t>：“高宗使玄邈往江州杀晋安王子懋，玄邈苦辞不行。” </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eaLnBrk="1" hangingPunct="1"/>
            <a:r>
              <a:rPr lang="zh-CN" altLang="en-US" b="1" smtClean="0"/>
              <a:t>古汉语词义辨析举例</a:t>
            </a:r>
          </a:p>
        </p:txBody>
      </p:sp>
      <p:sp>
        <p:nvSpPr>
          <p:cNvPr id="117763" name="Rectangle 3"/>
          <p:cNvSpPr>
            <a:spLocks noGrp="1" noChangeArrowheads="1"/>
          </p:cNvSpPr>
          <p:nvPr>
            <p:ph type="body" idx="1"/>
          </p:nvPr>
        </p:nvSpPr>
        <p:spPr/>
        <p:txBody>
          <a:bodyPr/>
          <a:lstStyle/>
          <a:p>
            <a:pPr eaLnBrk="1" hangingPunct="1">
              <a:lnSpc>
                <a:spcPct val="90000"/>
              </a:lnSpc>
              <a:buFontTx/>
              <a:buNone/>
            </a:pPr>
            <a:r>
              <a:rPr lang="zh-TW" altLang="en-US" sz="2800" smtClean="0">
                <a:latin typeface="宋体" pitchFamily="2" charset="-122"/>
              </a:rPr>
              <a:t>哀、慟、悲  </a:t>
            </a:r>
            <a:endParaRPr lang="zh-TW" altLang="zh-CN" sz="2800" smtClean="0">
              <a:latin typeface="宋体" pitchFamily="2" charset="-122"/>
            </a:endParaRPr>
          </a:p>
          <a:p>
            <a:pPr eaLnBrk="1" hangingPunct="1">
              <a:lnSpc>
                <a:spcPct val="9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此三詞都有“悲傷”義。“哀”是放聲大哭時發出的聲音，常用來表示失去親人的巨大悲痛。</a:t>
            </a:r>
            <a:r>
              <a:rPr lang="en-US" altLang="zh-TW" sz="2800" smtClean="0">
                <a:latin typeface="宋体" pitchFamily="2" charset="-122"/>
              </a:rPr>
              <a:t>《</a:t>
            </a:r>
            <a:r>
              <a:rPr lang="zh-TW" altLang="en-US" sz="2800" smtClean="0">
                <a:latin typeface="宋体" pitchFamily="2" charset="-122"/>
              </a:rPr>
              <a:t>禮記</a:t>
            </a:r>
            <a:r>
              <a:rPr lang="en-US" altLang="zh-TW" sz="2800" smtClean="0">
                <a:latin typeface="宋体" pitchFamily="2" charset="-122"/>
              </a:rPr>
              <a:t>·</a:t>
            </a:r>
            <a:r>
              <a:rPr lang="zh-TW" altLang="en-US" sz="2800" smtClean="0">
                <a:latin typeface="宋体" pitchFamily="2" charset="-122"/>
              </a:rPr>
              <a:t>檀弓</a:t>
            </a:r>
            <a:r>
              <a:rPr lang="en-US" altLang="zh-TW" sz="2800" smtClean="0">
                <a:latin typeface="宋体" pitchFamily="2" charset="-122"/>
              </a:rPr>
              <a:t>》</a:t>
            </a:r>
            <a:r>
              <a:rPr lang="zh-TW" altLang="en-US" sz="2800" smtClean="0">
                <a:latin typeface="宋体" pitchFamily="2" charset="-122"/>
              </a:rPr>
              <a:t>：“有婦人哭於墓而哀。”</a:t>
            </a:r>
            <a:r>
              <a:rPr lang="en-US" altLang="zh-TW" sz="2800" smtClean="0">
                <a:latin typeface="宋体" pitchFamily="2" charset="-122"/>
              </a:rPr>
              <a:t>《</a:t>
            </a:r>
            <a:r>
              <a:rPr lang="zh-TW" altLang="en-US" sz="2800" smtClean="0">
                <a:latin typeface="宋体" pitchFamily="2" charset="-122"/>
              </a:rPr>
              <a:t>楚辭</a:t>
            </a:r>
            <a:r>
              <a:rPr lang="en-US" altLang="zh-TW" sz="2800" smtClean="0">
                <a:latin typeface="宋体" pitchFamily="2" charset="-122"/>
              </a:rPr>
              <a:t>·</a:t>
            </a:r>
            <a:r>
              <a:rPr lang="zh-TW" altLang="en-US" sz="2800" smtClean="0">
                <a:latin typeface="宋体" pitchFamily="2" charset="-122"/>
              </a:rPr>
              <a:t>九歎</a:t>
            </a:r>
            <a:r>
              <a:rPr lang="en-US" altLang="zh-TW" sz="2800" smtClean="0">
                <a:latin typeface="宋体" pitchFamily="2" charset="-122"/>
              </a:rPr>
              <a:t>·</a:t>
            </a:r>
            <a:r>
              <a:rPr lang="zh-TW" altLang="en-US" sz="2800" smtClean="0">
                <a:latin typeface="宋体" pitchFamily="2" charset="-122"/>
              </a:rPr>
              <a:t>逢紛</a:t>
            </a:r>
            <a:r>
              <a:rPr lang="en-US" altLang="zh-TW" sz="2800" smtClean="0">
                <a:latin typeface="宋体" pitchFamily="2" charset="-122"/>
              </a:rPr>
              <a:t>》</a:t>
            </a:r>
            <a:r>
              <a:rPr lang="zh-TW" altLang="en-US" sz="2800" smtClean="0">
                <a:latin typeface="宋体" pitchFamily="2" charset="-122"/>
              </a:rPr>
              <a:t>：“聲哀哀而懷高丘兮，心愁愁而思舊邦。”“慟”的悲痛程度還要大於“哀”，是極度的悲哀。</a:t>
            </a:r>
            <a:r>
              <a:rPr lang="en-US" altLang="zh-TW" sz="2800" smtClean="0">
                <a:latin typeface="宋体" pitchFamily="2" charset="-122"/>
              </a:rPr>
              <a:t>《</a:t>
            </a:r>
            <a:r>
              <a:rPr lang="zh-TW" altLang="en-US" sz="2800" smtClean="0">
                <a:latin typeface="宋体" pitchFamily="2" charset="-122"/>
              </a:rPr>
              <a:t>論語</a:t>
            </a:r>
            <a:r>
              <a:rPr lang="en-US" altLang="zh-TW" sz="2800" smtClean="0">
                <a:latin typeface="宋体" pitchFamily="2" charset="-122"/>
              </a:rPr>
              <a:t>·</a:t>
            </a:r>
            <a:r>
              <a:rPr lang="zh-TW" altLang="en-US" sz="2800" smtClean="0">
                <a:latin typeface="宋体" pitchFamily="2" charset="-122"/>
              </a:rPr>
              <a:t>先進</a:t>
            </a:r>
            <a:r>
              <a:rPr lang="en-US" altLang="zh-TW" sz="2800" smtClean="0">
                <a:latin typeface="宋体" pitchFamily="2" charset="-122"/>
              </a:rPr>
              <a:t>》</a:t>
            </a:r>
            <a:r>
              <a:rPr lang="zh-TW" altLang="en-US" sz="2800" smtClean="0">
                <a:latin typeface="宋体" pitchFamily="2" charset="-122"/>
              </a:rPr>
              <a:t>：“顏淵死，子哭之慟。”“悲”所表示的傷感多因外物引起。</a:t>
            </a:r>
            <a:r>
              <a:rPr lang="en-US" altLang="zh-TW" sz="2800" smtClean="0">
                <a:latin typeface="宋体" pitchFamily="2" charset="-122"/>
              </a:rPr>
              <a:t>《</a:t>
            </a:r>
            <a:r>
              <a:rPr lang="zh-TW" altLang="en-US" sz="2800" smtClean="0">
                <a:latin typeface="宋体" pitchFamily="2" charset="-122"/>
              </a:rPr>
              <a:t>荀子</a:t>
            </a:r>
            <a:r>
              <a:rPr lang="en-US" altLang="zh-TW" sz="2800" smtClean="0">
                <a:latin typeface="宋体" pitchFamily="2" charset="-122"/>
              </a:rPr>
              <a:t>·</a:t>
            </a:r>
            <a:r>
              <a:rPr lang="zh-TW" altLang="en-US" sz="2800" smtClean="0">
                <a:latin typeface="宋体" pitchFamily="2" charset="-122"/>
              </a:rPr>
              <a:t>樂論</a:t>
            </a:r>
            <a:r>
              <a:rPr lang="en-US" altLang="zh-TW" sz="2800" smtClean="0">
                <a:latin typeface="宋体" pitchFamily="2" charset="-122"/>
              </a:rPr>
              <a:t>》</a:t>
            </a:r>
            <a:r>
              <a:rPr lang="zh-TW" altLang="en-US" sz="2800" smtClean="0">
                <a:latin typeface="宋体" pitchFamily="2" charset="-122"/>
              </a:rPr>
              <a:t>：“哭泣之聲，使人心悲。”</a:t>
            </a:r>
            <a:r>
              <a:rPr lang="en-US" altLang="zh-TW" sz="2800" smtClean="0">
                <a:latin typeface="宋体" pitchFamily="2" charset="-122"/>
              </a:rPr>
              <a:t>《</a:t>
            </a:r>
            <a:r>
              <a:rPr lang="zh-TW" altLang="en-US" sz="2800" smtClean="0">
                <a:latin typeface="宋体" pitchFamily="2" charset="-122"/>
              </a:rPr>
              <a:t>莊子</a:t>
            </a:r>
            <a:r>
              <a:rPr lang="en-US" altLang="zh-TW" sz="2800" smtClean="0">
                <a:latin typeface="宋体" pitchFamily="2" charset="-122"/>
              </a:rPr>
              <a:t>·</a:t>
            </a:r>
            <a:r>
              <a:rPr lang="zh-TW" altLang="en-US" sz="2800" smtClean="0">
                <a:latin typeface="宋体" pitchFamily="2" charset="-122"/>
              </a:rPr>
              <a:t>逍遙遊</a:t>
            </a:r>
            <a:r>
              <a:rPr lang="en-US" altLang="zh-TW" sz="2800" smtClean="0">
                <a:latin typeface="宋体" pitchFamily="2" charset="-122"/>
              </a:rPr>
              <a:t>》</a:t>
            </a:r>
            <a:r>
              <a:rPr lang="zh-TW" altLang="en-US" sz="2800" smtClean="0">
                <a:latin typeface="宋体" pitchFamily="2" charset="-122"/>
              </a:rPr>
              <a:t>：“而彭祖乃今以久特聞，眾人匹之，不亦悲乎！”</a:t>
            </a:r>
            <a:endParaRPr lang="zh-CN" altLang="en-US" sz="2800" smtClean="0">
              <a:latin typeface="宋体" pitchFamily="2" charset="-122"/>
            </a:endParaRPr>
          </a:p>
        </p:txBody>
      </p:sp>
      <p:pic>
        <p:nvPicPr>
          <p:cNvPr id="117764"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3"/>
          <p:cNvSpPr>
            <a:spLocks noGrp="1" noChangeArrowheads="1"/>
          </p:cNvSpPr>
          <p:nvPr>
            <p:ph type="body" idx="1"/>
          </p:nvPr>
        </p:nvSpPr>
        <p:spPr>
          <a:xfrm>
            <a:off x="457200" y="457200"/>
            <a:ext cx="8229600" cy="5668963"/>
          </a:xfrm>
        </p:spPr>
        <p:txBody>
          <a:bodyPr/>
          <a:lstStyle/>
          <a:p>
            <a:pPr eaLnBrk="1" hangingPunct="1">
              <a:lnSpc>
                <a:spcPct val="80000"/>
              </a:lnSpc>
              <a:buFontTx/>
              <a:buNone/>
            </a:pPr>
            <a:r>
              <a:rPr lang="zh-TW" altLang="en-US" sz="2800" smtClean="0">
                <a:latin typeface="宋体" pitchFamily="2" charset="-122"/>
              </a:rPr>
              <a:t>擢、拔、揠  </a:t>
            </a:r>
            <a:endParaRPr lang="zh-TW" altLang="zh-CN" sz="2800" smtClean="0">
              <a:latin typeface="宋体" pitchFamily="2" charset="-122"/>
            </a:endParaRPr>
          </a:p>
          <a:p>
            <a:pPr eaLnBrk="1" hangingPunct="1">
              <a:lnSpc>
                <a:spcPct val="8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此三詞都有“往外拉”或“往上拉”義。“擢”表示用力向外或向上拉，“拔”則側重拔出，比“擢”的程度高。枚乘</a:t>
            </a:r>
            <a:r>
              <a:rPr lang="en-US" altLang="zh-TW" sz="2800" smtClean="0">
                <a:latin typeface="宋体" pitchFamily="2" charset="-122"/>
              </a:rPr>
              <a:t>《</a:t>
            </a:r>
            <a:r>
              <a:rPr lang="zh-TW" altLang="en-US" sz="2800" smtClean="0">
                <a:latin typeface="宋体" pitchFamily="2" charset="-122"/>
              </a:rPr>
              <a:t>上書諫吳王</a:t>
            </a:r>
            <a:r>
              <a:rPr lang="en-US" altLang="zh-TW" sz="2800" smtClean="0">
                <a:latin typeface="宋体" pitchFamily="2" charset="-122"/>
              </a:rPr>
              <a:t>》</a:t>
            </a:r>
            <a:r>
              <a:rPr lang="zh-TW" altLang="en-US" sz="2800" smtClean="0">
                <a:latin typeface="宋体" pitchFamily="2" charset="-122"/>
              </a:rPr>
              <a:t>：“夫十圍之木，始生而蘖，足可以搔而絶，手可擢而抓。” </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隱公十一年</a:t>
            </a:r>
            <a:r>
              <a:rPr lang="en-US" altLang="zh-TW" sz="2800" smtClean="0">
                <a:latin typeface="宋体" pitchFamily="2" charset="-122"/>
              </a:rPr>
              <a:t>》</a:t>
            </a:r>
            <a:r>
              <a:rPr lang="zh-TW" altLang="en-US" sz="2800" smtClean="0">
                <a:latin typeface="宋体" pitchFamily="2" charset="-122"/>
              </a:rPr>
              <a:t>：“ 公孫閼與潁考叔爭車， 潁考叔挾輈以走，子都拔棘以逐之。”在表示提拔意義上，“拔”往往指提拔本來沒有官職的人，“擢”是指在原有的職務上的提升。</a:t>
            </a:r>
            <a:r>
              <a:rPr lang="en-US" altLang="zh-TW" sz="2800" smtClean="0">
                <a:latin typeface="宋体" pitchFamily="2" charset="-122"/>
              </a:rPr>
              <a:t>《</a:t>
            </a:r>
            <a:r>
              <a:rPr lang="zh-TW" altLang="en-US" sz="2800" smtClean="0">
                <a:latin typeface="宋体" pitchFamily="2" charset="-122"/>
              </a:rPr>
              <a:t>三國志</a:t>
            </a:r>
            <a:r>
              <a:rPr lang="en-US" altLang="zh-TW" sz="2800" smtClean="0">
                <a:latin typeface="宋体" pitchFamily="2" charset="-122"/>
              </a:rPr>
              <a:t>·</a:t>
            </a:r>
            <a:r>
              <a:rPr lang="zh-TW" altLang="en-US" sz="2800" smtClean="0">
                <a:latin typeface="宋体" pitchFamily="2" charset="-122"/>
              </a:rPr>
              <a:t>蜀書</a:t>
            </a:r>
            <a:r>
              <a:rPr lang="en-US" altLang="zh-TW" sz="2800" smtClean="0">
                <a:latin typeface="宋体" pitchFamily="2" charset="-122"/>
              </a:rPr>
              <a:t>·</a:t>
            </a:r>
            <a:r>
              <a:rPr lang="zh-TW" altLang="en-US" sz="2800" smtClean="0">
                <a:latin typeface="宋体" pitchFamily="2" charset="-122"/>
              </a:rPr>
              <a:t>諸葛亮傳</a:t>
            </a:r>
            <a:r>
              <a:rPr lang="en-US" altLang="zh-TW" sz="2800" smtClean="0">
                <a:latin typeface="宋体" pitchFamily="2" charset="-122"/>
              </a:rPr>
              <a:t>》</a:t>
            </a:r>
            <a:r>
              <a:rPr lang="zh-TW" altLang="en-US" sz="2800" smtClean="0">
                <a:latin typeface="宋体" pitchFamily="2" charset="-122"/>
              </a:rPr>
              <a:t>：“此皆良實，志慮忠純，是以先帝簡拔以遺陛下。”</a:t>
            </a:r>
            <a:r>
              <a:rPr lang="en-US" altLang="zh-TW" sz="2800" smtClean="0">
                <a:latin typeface="宋体" pitchFamily="2" charset="-122"/>
              </a:rPr>
              <a:t>《</a:t>
            </a:r>
            <a:r>
              <a:rPr lang="zh-TW" altLang="en-US" sz="2800" smtClean="0">
                <a:latin typeface="宋体" pitchFamily="2" charset="-122"/>
              </a:rPr>
              <a:t>晉書</a:t>
            </a:r>
            <a:r>
              <a:rPr lang="en-US" altLang="zh-TW" sz="2800" smtClean="0">
                <a:latin typeface="宋体" pitchFamily="2" charset="-122"/>
              </a:rPr>
              <a:t>·</a:t>
            </a:r>
            <a:r>
              <a:rPr lang="zh-TW" altLang="en-US" sz="2800" smtClean="0">
                <a:latin typeface="宋体" pitchFamily="2" charset="-122"/>
              </a:rPr>
              <a:t>左思傳</a:t>
            </a:r>
            <a:r>
              <a:rPr lang="en-US" altLang="zh-TW" sz="2800" smtClean="0">
                <a:latin typeface="宋体" pitchFamily="2" charset="-122"/>
              </a:rPr>
              <a:t>》</a:t>
            </a:r>
            <a:r>
              <a:rPr lang="zh-TW" altLang="en-US" sz="2800" smtClean="0">
                <a:latin typeface="宋体" pitchFamily="2" charset="-122"/>
              </a:rPr>
              <a:t>：“以能擢授殿中侍御史。”“揠”側重於拔起。</a:t>
            </a:r>
            <a:r>
              <a:rPr lang="en-US" altLang="zh-TW" sz="2800" smtClean="0">
                <a:latin typeface="宋体" pitchFamily="2" charset="-122"/>
              </a:rPr>
              <a:t>《</a:t>
            </a:r>
            <a:r>
              <a:rPr lang="zh-TW" altLang="en-US" sz="2800" smtClean="0">
                <a:latin typeface="宋体" pitchFamily="2" charset="-122"/>
              </a:rPr>
              <a:t>孟子</a:t>
            </a:r>
            <a:r>
              <a:rPr lang="en-US" altLang="zh-TW" sz="2800" smtClean="0">
                <a:latin typeface="宋体" pitchFamily="2" charset="-122"/>
              </a:rPr>
              <a:t>·</a:t>
            </a:r>
            <a:r>
              <a:rPr lang="zh-TW" altLang="en-US" sz="2800" smtClean="0">
                <a:latin typeface="宋体" pitchFamily="2" charset="-122"/>
              </a:rPr>
              <a:t>公孫醜上</a:t>
            </a:r>
            <a:r>
              <a:rPr lang="en-US" altLang="zh-TW" sz="2800" smtClean="0">
                <a:latin typeface="宋体" pitchFamily="2" charset="-122"/>
              </a:rPr>
              <a:t>》</a:t>
            </a:r>
            <a:r>
              <a:rPr lang="zh-TW" altLang="en-US" sz="2800" smtClean="0">
                <a:latin typeface="宋体" pitchFamily="2" charset="-122"/>
              </a:rPr>
              <a:t>：“ 宋人有閔其苗之不長而揠之者。”</a:t>
            </a:r>
            <a:r>
              <a:rPr lang="zh-CN" altLang="en-US" sz="2800" smtClean="0">
                <a:latin typeface="宋体" pitchFamily="2" charset="-122"/>
              </a:rPr>
              <a:t> </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3"/>
          <p:cNvSpPr>
            <a:spLocks noGrp="1" noChangeArrowheads="1"/>
          </p:cNvSpPr>
          <p:nvPr>
            <p:ph type="body" idx="1"/>
          </p:nvPr>
        </p:nvSpPr>
        <p:spPr>
          <a:xfrm>
            <a:off x="304800" y="381000"/>
            <a:ext cx="8458200" cy="6324600"/>
          </a:xfrm>
        </p:spPr>
        <p:txBody>
          <a:bodyPr/>
          <a:lstStyle/>
          <a:p>
            <a:pPr eaLnBrk="1" hangingPunct="1">
              <a:lnSpc>
                <a:spcPct val="80000"/>
              </a:lnSpc>
            </a:pPr>
            <a:r>
              <a:rPr lang="zh-TW" altLang="en-US" sz="2800" smtClean="0">
                <a:latin typeface="宋体" pitchFamily="2" charset="-122"/>
              </a:rPr>
              <a:t>謗、誹、譏  </a:t>
            </a:r>
            <a:endParaRPr lang="zh-TW" altLang="zh-CN" sz="2800" smtClean="0">
              <a:latin typeface="宋体" pitchFamily="2" charset="-122"/>
            </a:endParaRPr>
          </a:p>
          <a:p>
            <a:pPr eaLnBrk="1" hangingPunct="1">
              <a:lnSpc>
                <a:spcPct val="80000"/>
              </a:lnSpc>
              <a:buFontTx/>
              <a:buNone/>
            </a:pP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此三詞都有“指責”義。“謗”是公開地譴責，抨擊。</a:t>
            </a:r>
            <a:r>
              <a:rPr lang="en-US" altLang="zh-TW" sz="2800" smtClean="0">
                <a:latin typeface="宋体" pitchFamily="2" charset="-122"/>
              </a:rPr>
              <a:t>《</a:t>
            </a:r>
            <a:r>
              <a:rPr lang="zh-TW" altLang="en-US" sz="2800" smtClean="0">
                <a:latin typeface="宋体" pitchFamily="2" charset="-122"/>
              </a:rPr>
              <a:t>國語</a:t>
            </a:r>
            <a:r>
              <a:rPr lang="en-US" altLang="zh-TW" sz="2800" smtClean="0">
                <a:latin typeface="宋体" pitchFamily="2" charset="-122"/>
              </a:rPr>
              <a:t>·</a:t>
            </a:r>
            <a:r>
              <a:rPr lang="zh-TW" altLang="en-US" sz="2800" smtClean="0">
                <a:latin typeface="宋体" pitchFamily="2" charset="-122"/>
              </a:rPr>
              <a:t>周語上</a:t>
            </a:r>
            <a:r>
              <a:rPr lang="en-US" altLang="zh-TW" sz="2800" smtClean="0">
                <a:latin typeface="宋体" pitchFamily="2" charset="-122"/>
              </a:rPr>
              <a:t>》</a:t>
            </a:r>
            <a:r>
              <a:rPr lang="zh-TW" altLang="en-US" sz="2800" smtClean="0">
                <a:latin typeface="宋体" pitchFamily="2" charset="-122"/>
              </a:rPr>
              <a:t>：“厲王虐，國人謗王。”“誹”是在背後議論。</a:t>
            </a:r>
            <a:r>
              <a:rPr lang="en-US" altLang="zh-TW" sz="2800" smtClean="0">
                <a:latin typeface="宋体" pitchFamily="2" charset="-122"/>
              </a:rPr>
              <a:t>《</a:t>
            </a:r>
            <a:r>
              <a:rPr lang="zh-TW" altLang="en-US" sz="2800" smtClean="0">
                <a:latin typeface="宋体" pitchFamily="2" charset="-122"/>
              </a:rPr>
              <a:t>墨子</a:t>
            </a:r>
            <a:r>
              <a:rPr lang="en-US" altLang="zh-TW" sz="2800" smtClean="0">
                <a:latin typeface="宋体" pitchFamily="2" charset="-122"/>
              </a:rPr>
              <a:t>·</a:t>
            </a:r>
            <a:r>
              <a:rPr lang="zh-TW" altLang="en-US" sz="2800" smtClean="0">
                <a:latin typeface="宋体" pitchFamily="2" charset="-122"/>
              </a:rPr>
              <a:t>經上</a:t>
            </a:r>
            <a:r>
              <a:rPr lang="en-US" altLang="zh-TW" sz="2800" smtClean="0">
                <a:latin typeface="宋体" pitchFamily="2" charset="-122"/>
              </a:rPr>
              <a:t>》</a:t>
            </a:r>
            <a:r>
              <a:rPr lang="zh-TW" altLang="en-US" sz="2800" smtClean="0">
                <a:latin typeface="宋体" pitchFamily="2" charset="-122"/>
              </a:rPr>
              <a:t>：“誹，明惡也。”“誹”、“謗”在上古代也都有譭謗義。</a:t>
            </a:r>
            <a:r>
              <a:rPr lang="en-US" altLang="zh-TW" sz="2800" smtClean="0">
                <a:latin typeface="宋体" pitchFamily="2" charset="-122"/>
              </a:rPr>
              <a:t>《</a:t>
            </a:r>
            <a:r>
              <a:rPr lang="zh-TW" altLang="en-US" sz="2800" smtClean="0">
                <a:latin typeface="宋体" pitchFamily="2" charset="-122"/>
              </a:rPr>
              <a:t>淮南子</a:t>
            </a:r>
            <a:r>
              <a:rPr lang="en-US" altLang="zh-TW" sz="2800" smtClean="0">
                <a:latin typeface="宋体" pitchFamily="2" charset="-122"/>
              </a:rPr>
              <a:t>·</a:t>
            </a:r>
            <a:r>
              <a:rPr lang="zh-TW" altLang="en-US" sz="2800" smtClean="0">
                <a:latin typeface="宋体" pitchFamily="2" charset="-122"/>
              </a:rPr>
              <a:t>繆稱訓</a:t>
            </a:r>
            <a:r>
              <a:rPr lang="en-US" altLang="zh-TW" sz="2800" smtClean="0">
                <a:latin typeface="宋体" pitchFamily="2" charset="-122"/>
              </a:rPr>
              <a:t>》</a:t>
            </a:r>
            <a:r>
              <a:rPr lang="zh-TW" altLang="en-US" sz="2800" smtClean="0">
                <a:latin typeface="宋体" pitchFamily="2" charset="-122"/>
              </a:rPr>
              <a:t>：“聖人不求譽，不辟誹，正身直行，衆邪自息。”</a:t>
            </a:r>
            <a:r>
              <a:rPr lang="en-US" altLang="zh-TW" sz="2800" smtClean="0">
                <a:latin typeface="宋体" pitchFamily="2" charset="-122"/>
              </a:rPr>
              <a:t>《</a:t>
            </a:r>
            <a:r>
              <a:rPr lang="zh-TW" altLang="en-US" sz="2800" smtClean="0">
                <a:latin typeface="宋体" pitchFamily="2" charset="-122"/>
              </a:rPr>
              <a:t>論語</a:t>
            </a:r>
            <a:r>
              <a:rPr lang="en-US" altLang="zh-TW" sz="2800" smtClean="0">
                <a:latin typeface="宋体" pitchFamily="2" charset="-122"/>
              </a:rPr>
              <a:t>·</a:t>
            </a:r>
            <a:r>
              <a:rPr lang="zh-TW" altLang="en-US" sz="2800" smtClean="0">
                <a:latin typeface="宋体" pitchFamily="2" charset="-122"/>
              </a:rPr>
              <a:t>子張</a:t>
            </a:r>
            <a:r>
              <a:rPr lang="en-US" altLang="zh-TW" sz="2800" smtClean="0">
                <a:latin typeface="宋体" pitchFamily="2" charset="-122"/>
              </a:rPr>
              <a:t>》</a:t>
            </a:r>
            <a:r>
              <a:rPr lang="zh-TW" altLang="en-US" sz="2800" smtClean="0">
                <a:latin typeface="宋体" pitchFamily="2" charset="-122"/>
              </a:rPr>
              <a:t>：“信而後諫；未信，則以爲謗己也。”“譏”是微言諷刺。</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隱公元年</a:t>
            </a:r>
            <a:r>
              <a:rPr lang="en-US" altLang="zh-TW" sz="2800" smtClean="0">
                <a:latin typeface="宋体" pitchFamily="2" charset="-122"/>
              </a:rPr>
              <a:t>》</a:t>
            </a:r>
            <a:r>
              <a:rPr lang="zh-TW" altLang="en-US" sz="2800" smtClean="0">
                <a:latin typeface="宋体" pitchFamily="2" charset="-122"/>
              </a:rPr>
              <a:t>：“段不弟，故不言弟；如二君，故曰克；稱鄭伯 ，譏失教也。”</a:t>
            </a:r>
          </a:p>
          <a:p>
            <a:pPr eaLnBrk="1" hangingPunct="1">
              <a:lnSpc>
                <a:spcPct val="80000"/>
              </a:lnSpc>
            </a:pPr>
            <a:r>
              <a:rPr lang="zh-TW" altLang="en-US" sz="2800" smtClean="0">
                <a:latin typeface="宋体" pitchFamily="2" charset="-122"/>
              </a:rPr>
              <a:t>崩、薨、卒、死、沒（歿）</a:t>
            </a:r>
            <a:endParaRPr lang="zh-TW" altLang="zh-CN" sz="2800" smtClean="0">
              <a:latin typeface="宋体" pitchFamily="2" charset="-122"/>
            </a:endParaRPr>
          </a:p>
          <a:p>
            <a:pPr eaLnBrk="1" hangingPunct="1">
              <a:lnSpc>
                <a:spcPct val="80000"/>
              </a:lnSpc>
              <a:buFontTx/>
              <a:buNone/>
            </a:pPr>
            <a:r>
              <a:rPr lang="zh-TW" altLang="en-US" sz="2800" smtClean="0">
                <a:latin typeface="宋体" pitchFamily="2" charset="-122"/>
              </a:rPr>
              <a:t>  這五個詞都有“死亡”義，但使用</a:t>
            </a:r>
            <a:r>
              <a:rPr lang="zh-CN" altLang="en-US" sz="2800" smtClean="0">
                <a:latin typeface="宋体" pitchFamily="2" charset="-122"/>
              </a:rPr>
              <a:t>对象</a:t>
            </a:r>
            <a:r>
              <a:rPr lang="zh-TW" altLang="en-US" sz="2800" smtClean="0">
                <a:latin typeface="宋体" pitchFamily="2" charset="-122"/>
              </a:rPr>
              <a:t>各不相同。</a:t>
            </a:r>
            <a:r>
              <a:rPr lang="en-US" altLang="zh-TW" sz="2800" smtClean="0">
                <a:latin typeface="宋体" pitchFamily="2" charset="-122"/>
              </a:rPr>
              <a:t>《</a:t>
            </a:r>
            <a:r>
              <a:rPr lang="zh-TW" altLang="en-US" sz="2800" smtClean="0">
                <a:latin typeface="宋体" pitchFamily="2" charset="-122"/>
              </a:rPr>
              <a:t>禮記</a:t>
            </a:r>
            <a:r>
              <a:rPr lang="en-US" altLang="zh-TW" sz="2800" smtClean="0">
                <a:latin typeface="宋体" pitchFamily="2" charset="-122"/>
              </a:rPr>
              <a:t>·</a:t>
            </a:r>
            <a:r>
              <a:rPr lang="zh-TW" altLang="en-US" sz="2800" smtClean="0">
                <a:latin typeface="宋体" pitchFamily="2" charset="-122"/>
              </a:rPr>
              <a:t>曲禮下</a:t>
            </a:r>
            <a:r>
              <a:rPr lang="en-US" altLang="zh-TW" sz="2800" smtClean="0">
                <a:latin typeface="宋体" pitchFamily="2" charset="-122"/>
              </a:rPr>
              <a:t>》</a:t>
            </a:r>
            <a:r>
              <a:rPr lang="zh-TW" altLang="en-US" sz="2800" smtClean="0">
                <a:latin typeface="宋体" pitchFamily="2" charset="-122"/>
              </a:rPr>
              <a:t>：“天子死曰崩，諸侯死曰薨，大夫死曰卒，士曰不祿，庶人曰死。”“沒”原義為“水淹沒”，後比喻人在世上的消逝，或寫作“歿”。</a:t>
            </a:r>
            <a:r>
              <a:rPr lang="zh-CN" altLang="en-US" sz="2800" smtClean="0">
                <a:latin typeface="宋体" pitchFamily="2" charset="-122"/>
              </a:rPr>
              <a:t> </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3"/>
          <p:cNvSpPr>
            <a:spLocks noGrp="1" noChangeArrowheads="1"/>
          </p:cNvSpPr>
          <p:nvPr>
            <p:ph type="body" idx="1"/>
          </p:nvPr>
        </p:nvSpPr>
        <p:spPr>
          <a:xfrm>
            <a:off x="304800" y="533400"/>
            <a:ext cx="8382000" cy="5592763"/>
          </a:xfrm>
        </p:spPr>
        <p:txBody>
          <a:bodyPr/>
          <a:lstStyle/>
          <a:p>
            <a:pPr eaLnBrk="1" hangingPunct="1"/>
            <a:r>
              <a:rPr lang="zh-TW" altLang="en-US" smtClean="0">
                <a:latin typeface="宋体" pitchFamily="2" charset="-122"/>
              </a:rPr>
              <a:t>賓、客   </a:t>
            </a:r>
            <a:endParaRPr lang="zh-TW" altLang="zh-CN" smtClean="0">
              <a:latin typeface="宋体" pitchFamily="2" charset="-122"/>
            </a:endParaRPr>
          </a:p>
          <a:p>
            <a:pPr eaLnBrk="1" hangingPunct="1">
              <a:buFontTx/>
              <a:buNone/>
            </a:pPr>
            <a:r>
              <a:rPr lang="zh-TW" altLang="zh-CN" smtClean="0">
                <a:latin typeface="宋体" pitchFamily="2" charset="-122"/>
              </a:rPr>
              <a:t> </a:t>
            </a:r>
            <a:r>
              <a:rPr lang="zh-TW" altLang="en-US" smtClean="0">
                <a:latin typeface="宋体" pitchFamily="2" charset="-122"/>
              </a:rPr>
              <a:t> </a:t>
            </a:r>
            <a:r>
              <a:rPr lang="zh-TW" altLang="zh-CN" smtClean="0">
                <a:latin typeface="宋体" pitchFamily="2" charset="-122"/>
              </a:rPr>
              <a:t> </a:t>
            </a:r>
            <a:r>
              <a:rPr lang="zh-TW" altLang="en-US" smtClean="0">
                <a:latin typeface="宋体" pitchFamily="2" charset="-122"/>
              </a:rPr>
              <a:t> </a:t>
            </a:r>
            <a:r>
              <a:rPr lang="zh-TW" altLang="zh-CN" smtClean="0">
                <a:latin typeface="宋体" pitchFamily="2" charset="-122"/>
              </a:rPr>
              <a:t> </a:t>
            </a:r>
            <a:r>
              <a:rPr lang="zh-TW" altLang="en-US" smtClean="0">
                <a:latin typeface="宋体" pitchFamily="2" charset="-122"/>
              </a:rPr>
              <a:t>此二詞都指“客人”，常常連用。</a:t>
            </a:r>
            <a:r>
              <a:rPr lang="en-US" altLang="zh-TW" smtClean="0">
                <a:latin typeface="宋体" pitchFamily="2" charset="-122"/>
              </a:rPr>
              <a:t>《</a:t>
            </a:r>
            <a:r>
              <a:rPr lang="zh-TW" altLang="en-US" smtClean="0">
                <a:latin typeface="宋体" pitchFamily="2" charset="-122"/>
              </a:rPr>
              <a:t>史記</a:t>
            </a:r>
            <a:r>
              <a:rPr lang="en-US" altLang="zh-TW" smtClean="0">
                <a:latin typeface="宋体" pitchFamily="2" charset="-122"/>
              </a:rPr>
              <a:t>·</a:t>
            </a:r>
            <a:r>
              <a:rPr lang="zh-TW" altLang="en-US" smtClean="0">
                <a:latin typeface="宋体" pitchFamily="2" charset="-122"/>
              </a:rPr>
              <a:t>屈原列傳</a:t>
            </a:r>
            <a:r>
              <a:rPr lang="en-US" altLang="zh-TW" smtClean="0">
                <a:latin typeface="宋体" pitchFamily="2" charset="-122"/>
              </a:rPr>
              <a:t>》</a:t>
            </a:r>
            <a:r>
              <a:rPr lang="zh-TW" altLang="en-US" smtClean="0">
                <a:latin typeface="宋体" pitchFamily="2" charset="-122"/>
              </a:rPr>
              <a:t>：“出則接遇賓客，應對諸侯。”二者的區別是，“賓”指地位尊貴、受到敬重的客人，“客”指外來的人或旅居他鄉的人，地位不一定尊貴。</a:t>
            </a:r>
            <a:r>
              <a:rPr lang="en-US" altLang="zh-TW" smtClean="0">
                <a:latin typeface="宋体" pitchFamily="2" charset="-122"/>
              </a:rPr>
              <a:t>《</a:t>
            </a:r>
            <a:r>
              <a:rPr lang="zh-TW" altLang="en-US" smtClean="0">
                <a:latin typeface="宋体" pitchFamily="2" charset="-122"/>
              </a:rPr>
              <a:t>詩</a:t>
            </a:r>
            <a:r>
              <a:rPr lang="en-US" altLang="zh-TW" smtClean="0">
                <a:latin typeface="宋体" pitchFamily="2" charset="-122"/>
              </a:rPr>
              <a:t>·</a:t>
            </a:r>
            <a:r>
              <a:rPr lang="zh-TW" altLang="en-US" smtClean="0">
                <a:latin typeface="宋体" pitchFamily="2" charset="-122"/>
              </a:rPr>
              <a:t>小雅</a:t>
            </a:r>
            <a:r>
              <a:rPr lang="en-US" altLang="zh-TW" smtClean="0">
                <a:latin typeface="宋体" pitchFamily="2" charset="-122"/>
              </a:rPr>
              <a:t>·</a:t>
            </a:r>
            <a:r>
              <a:rPr lang="zh-TW" altLang="en-US" smtClean="0">
                <a:latin typeface="宋体" pitchFamily="2" charset="-122"/>
              </a:rPr>
              <a:t>鹿鳴</a:t>
            </a:r>
            <a:r>
              <a:rPr lang="en-US" altLang="zh-TW" smtClean="0">
                <a:latin typeface="宋体" pitchFamily="2" charset="-122"/>
              </a:rPr>
              <a:t>》</a:t>
            </a:r>
            <a:r>
              <a:rPr lang="zh-TW" altLang="en-US" smtClean="0">
                <a:latin typeface="宋体" pitchFamily="2" charset="-122"/>
              </a:rPr>
              <a:t>：“我有嘉賓，鼓瑟吹笙。”</a:t>
            </a:r>
            <a:r>
              <a:rPr lang="en-US" altLang="zh-TW" smtClean="0">
                <a:latin typeface="宋体" pitchFamily="2" charset="-122"/>
              </a:rPr>
              <a:t>《</a:t>
            </a:r>
            <a:r>
              <a:rPr lang="zh-TW" altLang="en-US" smtClean="0">
                <a:latin typeface="宋体" pitchFamily="2" charset="-122"/>
              </a:rPr>
              <a:t>荀子</a:t>
            </a:r>
            <a:r>
              <a:rPr lang="en-US" altLang="zh-TW" smtClean="0">
                <a:latin typeface="宋体" pitchFamily="2" charset="-122"/>
              </a:rPr>
              <a:t>·</a:t>
            </a:r>
            <a:r>
              <a:rPr lang="zh-TW" altLang="en-US" smtClean="0">
                <a:latin typeface="宋体" pitchFamily="2" charset="-122"/>
              </a:rPr>
              <a:t>禮論</a:t>
            </a:r>
            <a:r>
              <a:rPr lang="en-US" altLang="zh-TW" smtClean="0">
                <a:latin typeface="宋体" pitchFamily="2" charset="-122"/>
              </a:rPr>
              <a:t>》</a:t>
            </a:r>
            <a:r>
              <a:rPr lang="zh-TW" altLang="en-US" smtClean="0">
                <a:latin typeface="宋体" pitchFamily="2" charset="-122"/>
              </a:rPr>
              <a:t>：“賓出，主人拜送。”</a:t>
            </a:r>
            <a:r>
              <a:rPr lang="en-US" altLang="zh-TW" smtClean="0">
                <a:latin typeface="宋体" pitchFamily="2" charset="-122"/>
              </a:rPr>
              <a:t>《</a:t>
            </a:r>
            <a:r>
              <a:rPr lang="zh-TW" altLang="en-US" smtClean="0">
                <a:latin typeface="宋体" pitchFamily="2" charset="-122"/>
              </a:rPr>
              <a:t>易</a:t>
            </a:r>
            <a:r>
              <a:rPr lang="en-US" altLang="zh-TW" smtClean="0">
                <a:latin typeface="宋体" pitchFamily="2" charset="-122"/>
              </a:rPr>
              <a:t>·</a:t>
            </a:r>
            <a:r>
              <a:rPr lang="zh-TW" altLang="en-US" smtClean="0">
                <a:latin typeface="宋体" pitchFamily="2" charset="-122"/>
              </a:rPr>
              <a:t>需</a:t>
            </a:r>
            <a:r>
              <a:rPr lang="en-US" altLang="zh-TW" smtClean="0">
                <a:latin typeface="宋体" pitchFamily="2" charset="-122"/>
              </a:rPr>
              <a:t>》</a:t>
            </a:r>
            <a:r>
              <a:rPr lang="zh-TW" altLang="en-US" smtClean="0">
                <a:latin typeface="宋体" pitchFamily="2" charset="-122"/>
              </a:rPr>
              <a:t>：“有不速之客三人來，敬之終吉。”此二例中的“賓”、“客”不可以互換。</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3"/>
          <p:cNvSpPr>
            <a:spLocks noGrp="1" noChangeArrowheads="1"/>
          </p:cNvSpPr>
          <p:nvPr>
            <p:ph type="body" idx="1"/>
          </p:nvPr>
        </p:nvSpPr>
        <p:spPr>
          <a:xfrm>
            <a:off x="304800" y="304800"/>
            <a:ext cx="8534400" cy="6324600"/>
          </a:xfrm>
        </p:spPr>
        <p:txBody>
          <a:bodyPr/>
          <a:lstStyle/>
          <a:p>
            <a:pPr eaLnBrk="1" hangingPunct="1">
              <a:lnSpc>
                <a:spcPct val="90000"/>
              </a:lnSpc>
            </a:pPr>
            <a:r>
              <a:rPr lang="zh-TW" altLang="en-US" sz="2800" smtClean="0">
                <a:latin typeface="宋体" pitchFamily="2" charset="-122"/>
              </a:rPr>
              <a:t>兵、卒、士  </a:t>
            </a:r>
            <a:endParaRPr lang="zh-TW" altLang="zh-CN" sz="2800" smtClean="0">
              <a:latin typeface="宋体" pitchFamily="2" charset="-122"/>
            </a:endParaRPr>
          </a:p>
          <a:p>
            <a:pPr eaLnBrk="1" hangingPunct="1">
              <a:lnSpc>
                <a:spcPct val="9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此三詞都有“士兵”義。“兵”在上古本指兵器，引申指步兵。</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襄公元年</a:t>
            </a:r>
            <a:r>
              <a:rPr lang="en-US" altLang="zh-TW" sz="2800" smtClean="0">
                <a:latin typeface="宋体" pitchFamily="2" charset="-122"/>
              </a:rPr>
              <a:t>》</a:t>
            </a:r>
            <a:r>
              <a:rPr lang="zh-TW" altLang="en-US" sz="2800" smtClean="0">
                <a:latin typeface="宋体" pitchFamily="2" charset="-122"/>
              </a:rPr>
              <a:t>：“敗其徒兵於洧上。” 杜預注：“徒步，步兵。”又進而泛指軍隊或者戰爭。“卒”本指在官府中服勞役的隸人，戰時編入部隊，充當步兵，即“步卒”。與“兵”相比，“卒”的外延小，使用面較窄。</a:t>
            </a:r>
            <a:r>
              <a:rPr lang="en-US" altLang="zh-TW" sz="2800" smtClean="0">
                <a:latin typeface="宋体" pitchFamily="2" charset="-122"/>
              </a:rPr>
              <a:t>《</a:t>
            </a:r>
            <a:r>
              <a:rPr lang="zh-TW" altLang="en-US" sz="2800" smtClean="0">
                <a:latin typeface="宋体" pitchFamily="2" charset="-122"/>
              </a:rPr>
              <a:t>史記</a:t>
            </a:r>
            <a:r>
              <a:rPr lang="en-US" altLang="zh-TW" sz="2800" smtClean="0">
                <a:latin typeface="宋体" pitchFamily="2" charset="-122"/>
              </a:rPr>
              <a:t>·</a:t>
            </a:r>
            <a:r>
              <a:rPr lang="zh-TW" altLang="en-US" sz="2800" smtClean="0">
                <a:latin typeface="宋体" pitchFamily="2" charset="-122"/>
              </a:rPr>
              <a:t>高祖本紀</a:t>
            </a:r>
            <a:r>
              <a:rPr lang="en-US" altLang="zh-TW" sz="2800" smtClean="0">
                <a:latin typeface="宋体" pitchFamily="2" charset="-122"/>
              </a:rPr>
              <a:t>》</a:t>
            </a:r>
            <a:r>
              <a:rPr lang="zh-TW" altLang="en-US" sz="2800" smtClean="0">
                <a:latin typeface="宋体" pitchFamily="2" charset="-122"/>
              </a:rPr>
              <a:t>：“以故漢王得與數十騎出西門遁</a:t>
            </a:r>
            <a:r>
              <a:rPr lang="en-US" altLang="zh-TW" sz="2800" smtClean="0">
                <a:latin typeface="宋体" pitchFamily="2" charset="-122"/>
              </a:rPr>
              <a:t>……</a:t>
            </a:r>
            <a:r>
              <a:rPr lang="zh-TW" altLang="en-US" sz="2800" smtClean="0">
                <a:latin typeface="宋体" pitchFamily="2" charset="-122"/>
              </a:rPr>
              <a:t>諸將卒不能從者，盡在城中。”“士”本是男子的美稱，後引申指戰車上的甲士。</a:t>
            </a:r>
            <a:r>
              <a:rPr lang="en-US" altLang="zh-TW" sz="2800" smtClean="0">
                <a:latin typeface="宋体" pitchFamily="2" charset="-122"/>
              </a:rPr>
              <a:t>《</a:t>
            </a:r>
            <a:r>
              <a:rPr lang="zh-TW" altLang="en-US" sz="2800" smtClean="0">
                <a:latin typeface="宋体" pitchFamily="2" charset="-122"/>
              </a:rPr>
              <a:t>詩</a:t>
            </a:r>
            <a:r>
              <a:rPr lang="en-US" altLang="zh-TW" sz="2800" smtClean="0">
                <a:latin typeface="宋体" pitchFamily="2" charset="-122"/>
              </a:rPr>
              <a:t>·</a:t>
            </a:r>
            <a:r>
              <a:rPr lang="zh-TW" altLang="en-US" sz="2800" smtClean="0">
                <a:latin typeface="宋体" pitchFamily="2" charset="-122"/>
              </a:rPr>
              <a:t>鄭風</a:t>
            </a:r>
            <a:r>
              <a:rPr lang="en-US" altLang="zh-TW" sz="2800" smtClean="0">
                <a:latin typeface="宋体" pitchFamily="2" charset="-122"/>
              </a:rPr>
              <a:t>·</a:t>
            </a:r>
            <a:r>
              <a:rPr lang="zh-TW" altLang="en-US" sz="2800" smtClean="0">
                <a:latin typeface="宋体" pitchFamily="2" charset="-122"/>
              </a:rPr>
              <a:t>女曰雞鳴</a:t>
            </a:r>
            <a:r>
              <a:rPr lang="en-US" altLang="zh-TW" sz="2800" smtClean="0">
                <a:latin typeface="宋体" pitchFamily="2" charset="-122"/>
              </a:rPr>
              <a:t>》</a:t>
            </a:r>
            <a:r>
              <a:rPr lang="zh-TW" altLang="en-US" sz="2800" smtClean="0">
                <a:latin typeface="宋体" pitchFamily="2" charset="-122"/>
              </a:rPr>
              <a:t>：“女曰‘鷄鳴’，士曰‘昧旦’。” 孔穎達疏：“士者，男子之大號。” </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隱公元年</a:t>
            </a:r>
            <a:r>
              <a:rPr lang="en-US" altLang="zh-TW" sz="2800" smtClean="0">
                <a:latin typeface="宋体" pitchFamily="2" charset="-122"/>
              </a:rPr>
              <a:t>》</a:t>
            </a:r>
            <a:r>
              <a:rPr lang="zh-TW" altLang="en-US" sz="2800" smtClean="0">
                <a:latin typeface="宋体" pitchFamily="2" charset="-122"/>
              </a:rPr>
              <a:t>：“ 公聞其期，曰：‘可矣！’命子封帥車二百乘以伐京。”杜預注：“古者兵車一乘，甲士三人，步卒七十二人。”</a:t>
            </a:r>
            <a:r>
              <a:rPr lang="zh-CN" altLang="en-US" sz="2800" smtClean="0">
                <a:latin typeface="宋体" pitchFamily="2" charset="-122"/>
              </a:rPr>
              <a:t> </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3"/>
          <p:cNvSpPr>
            <a:spLocks noGrp="1" noChangeArrowheads="1"/>
          </p:cNvSpPr>
          <p:nvPr>
            <p:ph type="body" idx="1"/>
          </p:nvPr>
        </p:nvSpPr>
        <p:spPr>
          <a:xfrm>
            <a:off x="381000" y="457200"/>
            <a:ext cx="8458200" cy="6172200"/>
          </a:xfrm>
        </p:spPr>
        <p:txBody>
          <a:bodyPr/>
          <a:lstStyle/>
          <a:p>
            <a:pPr eaLnBrk="1" hangingPunct="1">
              <a:lnSpc>
                <a:spcPct val="90000"/>
              </a:lnSpc>
            </a:pPr>
            <a:r>
              <a:rPr lang="zh-TW" altLang="en-US" sz="2800" smtClean="0">
                <a:latin typeface="宋体" pitchFamily="2" charset="-122"/>
              </a:rPr>
              <a:t>卜、筮   </a:t>
            </a:r>
            <a:endParaRPr lang="zh-TW" altLang="zh-CN" sz="2800" smtClean="0">
              <a:latin typeface="宋体" pitchFamily="2" charset="-122"/>
            </a:endParaRPr>
          </a:p>
          <a:p>
            <a:pPr eaLnBrk="1" hangingPunct="1">
              <a:lnSpc>
                <a:spcPct val="9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此二詞都有“占算吉凶”義。燒灼龜甲觀察裂紋以預測吉凶的活動叫做“卜”。</a:t>
            </a:r>
            <a:r>
              <a:rPr lang="en-US" altLang="zh-TW" sz="2800" smtClean="0">
                <a:latin typeface="宋体" pitchFamily="2" charset="-122"/>
              </a:rPr>
              <a:t>《</a:t>
            </a:r>
            <a:r>
              <a:rPr lang="zh-TW" altLang="en-US" sz="2800" smtClean="0">
                <a:latin typeface="宋体" pitchFamily="2" charset="-122"/>
              </a:rPr>
              <a:t>戰國策</a:t>
            </a:r>
            <a:r>
              <a:rPr lang="en-US" altLang="zh-TW" sz="2800" smtClean="0">
                <a:latin typeface="宋体" pitchFamily="2" charset="-122"/>
              </a:rPr>
              <a:t>·</a:t>
            </a:r>
            <a:r>
              <a:rPr lang="zh-TW" altLang="en-US" sz="2800" smtClean="0">
                <a:latin typeface="宋体" pitchFamily="2" charset="-122"/>
              </a:rPr>
              <a:t>秦策</a:t>
            </a:r>
            <a:r>
              <a:rPr lang="en-US" altLang="zh-TW" sz="2800" smtClean="0">
                <a:latin typeface="宋体" pitchFamily="2" charset="-122"/>
              </a:rPr>
              <a:t>》</a:t>
            </a:r>
            <a:r>
              <a:rPr lang="zh-TW" altLang="en-US" sz="2800" smtClean="0">
                <a:latin typeface="宋体" pitchFamily="2" charset="-122"/>
              </a:rPr>
              <a:t>：“襄主錯龜數策占兆，以視利害。” 排列蓍草推算吉凶的活動叫做“筮”。</a:t>
            </a:r>
            <a:r>
              <a:rPr lang="en-US" altLang="zh-TW" sz="2800" smtClean="0">
                <a:latin typeface="宋体" pitchFamily="2" charset="-122"/>
              </a:rPr>
              <a:t>《</a:t>
            </a:r>
            <a:r>
              <a:rPr lang="zh-TW" altLang="en-US" sz="2800" smtClean="0">
                <a:latin typeface="宋体" pitchFamily="2" charset="-122"/>
              </a:rPr>
              <a:t>詩經</a:t>
            </a:r>
            <a:r>
              <a:rPr lang="en-US" altLang="zh-TW" sz="2800" smtClean="0">
                <a:latin typeface="宋体" pitchFamily="2" charset="-122"/>
              </a:rPr>
              <a:t>·</a:t>
            </a:r>
            <a:r>
              <a:rPr lang="zh-TW" altLang="en-US" sz="2800" smtClean="0">
                <a:latin typeface="宋体" pitchFamily="2" charset="-122"/>
              </a:rPr>
              <a:t>衛風</a:t>
            </a:r>
            <a:r>
              <a:rPr lang="en-US" altLang="zh-TW" sz="2800" smtClean="0">
                <a:latin typeface="宋体" pitchFamily="2" charset="-122"/>
              </a:rPr>
              <a:t>·</a:t>
            </a:r>
            <a:r>
              <a:rPr lang="zh-TW" altLang="en-US" sz="2800" smtClean="0">
                <a:latin typeface="宋体" pitchFamily="2" charset="-122"/>
              </a:rPr>
              <a:t>氓</a:t>
            </a:r>
            <a:r>
              <a:rPr lang="en-US" altLang="zh-TW" sz="2800" smtClean="0">
                <a:latin typeface="宋体" pitchFamily="2" charset="-122"/>
              </a:rPr>
              <a:t>》</a:t>
            </a:r>
            <a:r>
              <a:rPr lang="zh-TW" altLang="en-US" sz="2800" smtClean="0">
                <a:latin typeface="宋体" pitchFamily="2" charset="-122"/>
              </a:rPr>
              <a:t>：“爾卜爾筮，體無咎言。”注：“龜曰卜，蓍曰筮。”古人認為“卜”的準確性高於“筮”。</a:t>
            </a:r>
          </a:p>
          <a:p>
            <a:pPr eaLnBrk="1" hangingPunct="1">
              <a:lnSpc>
                <a:spcPct val="90000"/>
              </a:lnSpc>
            </a:pPr>
            <a:r>
              <a:rPr lang="zh-TW" altLang="en-US" sz="2800" smtClean="0">
                <a:latin typeface="宋体" pitchFamily="2" charset="-122"/>
              </a:rPr>
              <a:t>捕、逮、捉 </a:t>
            </a:r>
            <a:endParaRPr lang="zh-TW" altLang="zh-CN" sz="2800" smtClean="0">
              <a:latin typeface="宋体" pitchFamily="2" charset="-122"/>
            </a:endParaRPr>
          </a:p>
          <a:p>
            <a:pPr eaLnBrk="1" hangingPunct="1">
              <a:lnSpc>
                <a:spcPct val="9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此三詞都有“捕捉”義。“捕”的對象本是禽獸，如</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襄公十四年</a:t>
            </a:r>
            <a:r>
              <a:rPr lang="en-US" altLang="zh-TW" sz="2800" smtClean="0">
                <a:latin typeface="宋体" pitchFamily="2" charset="-122"/>
              </a:rPr>
              <a:t>》</a:t>
            </a:r>
            <a:r>
              <a:rPr lang="zh-TW" altLang="en-US" sz="2800" smtClean="0">
                <a:latin typeface="宋体" pitchFamily="2" charset="-122"/>
              </a:rPr>
              <a:t>：“譬如捕鹿， 晉人角之，諸戎掎之。”捕人是比喻用法。“逮”原義是追趕上，用於拘捕罪人是引申義。“捉”的本義是“握”，引申出捕捉義，</a:t>
            </a:r>
            <a:r>
              <a:rPr lang="en-US" altLang="zh-TW" sz="2800" smtClean="0">
                <a:latin typeface="宋体" pitchFamily="2" charset="-122"/>
              </a:rPr>
              <a:t>《</a:t>
            </a:r>
            <a:r>
              <a:rPr lang="zh-TW" altLang="en-US" sz="2800" smtClean="0">
                <a:latin typeface="宋体" pitchFamily="2" charset="-122"/>
              </a:rPr>
              <a:t>三國志</a:t>
            </a:r>
            <a:r>
              <a:rPr lang="en-US" altLang="zh-TW" sz="2800" smtClean="0">
                <a:latin typeface="宋体" pitchFamily="2" charset="-122"/>
              </a:rPr>
              <a:t>·</a:t>
            </a:r>
            <a:r>
              <a:rPr lang="zh-TW" altLang="en-US" sz="2800" smtClean="0">
                <a:latin typeface="宋体" pitchFamily="2" charset="-122"/>
              </a:rPr>
              <a:t>魏書</a:t>
            </a:r>
            <a:r>
              <a:rPr lang="en-US" altLang="zh-TW" sz="2800" smtClean="0">
                <a:latin typeface="宋体" pitchFamily="2" charset="-122"/>
              </a:rPr>
              <a:t>·</a:t>
            </a:r>
            <a:r>
              <a:rPr lang="zh-TW" altLang="en-US" sz="2800" smtClean="0">
                <a:latin typeface="宋体" pitchFamily="2" charset="-122"/>
              </a:rPr>
              <a:t>方技傳</a:t>
            </a:r>
            <a:r>
              <a:rPr lang="en-US" altLang="zh-TW" sz="2800" smtClean="0">
                <a:latin typeface="宋体" pitchFamily="2" charset="-122"/>
              </a:rPr>
              <a:t>》</a:t>
            </a:r>
            <a:r>
              <a:rPr lang="zh-TW" altLang="en-US" sz="2800" smtClean="0">
                <a:latin typeface="宋体" pitchFamily="2" charset="-122"/>
              </a:rPr>
              <a:t>：“郡守果大怒，令人追捉殺佗。”</a:t>
            </a:r>
            <a:r>
              <a:rPr lang="zh-CN" altLang="en-US" sz="2800" smtClean="0">
                <a:latin typeface="宋体" pitchFamily="2" charset="-122"/>
              </a:rPr>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74638"/>
            <a:ext cx="2590800" cy="411162"/>
          </a:xfrm>
        </p:spPr>
        <p:txBody>
          <a:bodyPr/>
          <a:lstStyle/>
          <a:p>
            <a:pPr eaLnBrk="1" hangingPunct="1"/>
            <a:r>
              <a:rPr lang="en-US" altLang="zh-CN" sz="3400" b="1" smtClean="0">
                <a:latin typeface="宋体" pitchFamily="2" charset="-122"/>
              </a:rPr>
              <a:t>2</a:t>
            </a:r>
            <a:r>
              <a:rPr lang="zh-CN" altLang="en-US" sz="3400" b="1" smtClean="0">
                <a:latin typeface="宋体" pitchFamily="2" charset="-122"/>
              </a:rPr>
              <a:t>、多音词</a:t>
            </a:r>
            <a:r>
              <a:rPr lang="zh-CN" altLang="en-US" sz="4000" smtClean="0"/>
              <a:t>  </a:t>
            </a:r>
          </a:p>
        </p:txBody>
      </p:sp>
      <p:sp>
        <p:nvSpPr>
          <p:cNvPr id="13315" name="Rectangle 3"/>
          <p:cNvSpPr>
            <a:spLocks noGrp="1" noChangeArrowheads="1"/>
          </p:cNvSpPr>
          <p:nvPr>
            <p:ph type="body" idx="1"/>
          </p:nvPr>
        </p:nvSpPr>
        <p:spPr>
          <a:xfrm>
            <a:off x="457200" y="990600"/>
            <a:ext cx="8229600" cy="5562600"/>
          </a:xfrm>
        </p:spPr>
        <p:txBody>
          <a:bodyPr/>
          <a:lstStyle/>
          <a:p>
            <a:pPr eaLnBrk="1" hangingPunct="1">
              <a:buFontTx/>
              <a:buNone/>
            </a:pPr>
            <a:r>
              <a:rPr lang="en-US" altLang="zh-CN" sz="2800" smtClean="0"/>
              <a:t>         </a:t>
            </a:r>
            <a:r>
              <a:rPr lang="zh-CN" altLang="en-US" sz="2800" smtClean="0"/>
              <a:t>单纯词中的多音词主要有叠音词、联绵字和多音节的外来词三类。</a:t>
            </a:r>
          </a:p>
          <a:p>
            <a:pPr eaLnBrk="1" hangingPunct="1">
              <a:buFontTx/>
              <a:buNone/>
            </a:pPr>
            <a:r>
              <a:rPr lang="zh-CN" altLang="en-US" sz="2800" smtClean="0"/>
              <a:t>（</a:t>
            </a:r>
            <a:r>
              <a:rPr lang="en-US" altLang="zh-CN" sz="2800" smtClean="0"/>
              <a:t>1</a:t>
            </a:r>
            <a:r>
              <a:rPr lang="zh-CN" altLang="en-US" sz="2800" smtClean="0"/>
              <a:t>）叠音词 ： 叠音词是重叠两个相同音节而成的双音节词。叠音词声韵优美，节奏感强，读起来朗朗上口，因此在古代文学作品中被广泛运用。</a:t>
            </a:r>
            <a:r>
              <a:rPr lang="en-US" altLang="zh-CN" sz="2800" smtClean="0"/>
              <a:t>《</a:t>
            </a:r>
            <a:r>
              <a:rPr lang="zh-CN" altLang="en-US" sz="2800" smtClean="0"/>
              <a:t>文心雕龙</a:t>
            </a:r>
            <a:r>
              <a:rPr lang="en-US" altLang="zh-CN" sz="2800" smtClean="0"/>
              <a:t>·</a:t>
            </a:r>
            <a:r>
              <a:rPr lang="zh-CN" altLang="en-US" sz="2800" smtClean="0"/>
              <a:t>物色</a:t>
            </a:r>
            <a:r>
              <a:rPr lang="en-US" altLang="zh-CN" sz="2800" smtClean="0"/>
              <a:t>》</a:t>
            </a:r>
            <a:r>
              <a:rPr lang="zh-CN" altLang="en-US" sz="2800" smtClean="0"/>
              <a:t>对叠音词的特点和作用作了这样的评价：“灼灼状桃花之鲜，依依尽杨柳之貌，杲杲为日出之容，瀌瀌拟雨雪之状，喈喈逐黄鸟之声，喓喓学草虫之韵。皎日嘒星，一言穷理；参差沃若，两字穷形。并以少总多，情貌无遗矣。虽复思经千载，将何易夺。”叠音词的用法主要有二种： </a:t>
            </a:r>
          </a:p>
        </p:txBody>
      </p:sp>
      <p:pic>
        <p:nvPicPr>
          <p:cNvPr id="1331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762000"/>
            <a:ext cx="2895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3"/>
          <p:cNvSpPr>
            <a:spLocks noGrp="1" noChangeArrowheads="1"/>
          </p:cNvSpPr>
          <p:nvPr>
            <p:ph type="body" idx="1"/>
          </p:nvPr>
        </p:nvSpPr>
        <p:spPr>
          <a:xfrm>
            <a:off x="457200" y="457200"/>
            <a:ext cx="8229600" cy="5943600"/>
          </a:xfrm>
        </p:spPr>
        <p:txBody>
          <a:bodyPr/>
          <a:lstStyle/>
          <a:p>
            <a:pPr eaLnBrk="1" hangingPunct="1">
              <a:lnSpc>
                <a:spcPct val="80000"/>
              </a:lnSpc>
            </a:pPr>
            <a:r>
              <a:rPr lang="zh-TW" altLang="en-US" sz="2800" smtClean="0">
                <a:latin typeface="宋体" pitchFamily="2" charset="-122"/>
              </a:rPr>
              <a:t>車、輦、輿 </a:t>
            </a:r>
            <a:endParaRPr lang="zh-TW" altLang="zh-CN" sz="2800" smtClean="0">
              <a:latin typeface="宋体" pitchFamily="2" charset="-122"/>
            </a:endParaRPr>
          </a:p>
          <a:p>
            <a:pPr eaLnBrk="1" hangingPunct="1">
              <a:lnSpc>
                <a:spcPct val="8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此三詞都有“車子”義。“車”是統稱，一般用牛、馬來拉，常特指兵車。</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隱公元年</a:t>
            </a:r>
            <a:r>
              <a:rPr lang="en-US" altLang="zh-TW" sz="2800" smtClean="0">
                <a:latin typeface="宋体" pitchFamily="2" charset="-122"/>
              </a:rPr>
              <a:t>》</a:t>
            </a:r>
            <a:r>
              <a:rPr lang="zh-TW" altLang="en-US" sz="2800" smtClean="0">
                <a:latin typeface="宋体" pitchFamily="2" charset="-122"/>
              </a:rPr>
              <a:t>：“命子封帥車二百乘以伐京 。”“輦”原指人力拉的車，先秦時乘輦者多是老年體弱的人。</a:t>
            </a:r>
            <a:r>
              <a:rPr lang="en-US" altLang="zh-TW" sz="2800" smtClean="0">
                <a:latin typeface="宋体" pitchFamily="2" charset="-122"/>
              </a:rPr>
              <a:t>《</a:t>
            </a:r>
            <a:r>
              <a:rPr lang="zh-TW" altLang="en-US" sz="2800" smtClean="0">
                <a:latin typeface="宋体" pitchFamily="2" charset="-122"/>
              </a:rPr>
              <a:t>戰國策</a:t>
            </a:r>
            <a:r>
              <a:rPr lang="en-US" altLang="zh-TW" sz="2800" smtClean="0">
                <a:latin typeface="宋体" pitchFamily="2" charset="-122"/>
              </a:rPr>
              <a:t>·</a:t>
            </a:r>
            <a:r>
              <a:rPr lang="zh-TW" altLang="en-US" sz="2800" smtClean="0">
                <a:latin typeface="宋体" pitchFamily="2" charset="-122"/>
              </a:rPr>
              <a:t>趙策四</a:t>
            </a:r>
            <a:r>
              <a:rPr lang="en-US" altLang="zh-TW" sz="2800" smtClean="0">
                <a:latin typeface="宋体" pitchFamily="2" charset="-122"/>
              </a:rPr>
              <a:t>》</a:t>
            </a:r>
            <a:r>
              <a:rPr lang="zh-TW" altLang="en-US" sz="2800" smtClean="0">
                <a:latin typeface="宋体" pitchFamily="2" charset="-122"/>
              </a:rPr>
              <a:t>：“老婦恃輦而行。”秦漢以後專稱君主乘坐的車。“輿”原指車廂，後泛指車子，也指轎子。</a:t>
            </a:r>
            <a:r>
              <a:rPr lang="en-US" altLang="zh-TW" sz="2800" smtClean="0">
                <a:latin typeface="宋体" pitchFamily="2" charset="-122"/>
              </a:rPr>
              <a:t>《</a:t>
            </a:r>
            <a:r>
              <a:rPr lang="zh-TW" altLang="en-US" sz="2800" smtClean="0">
                <a:latin typeface="宋体" pitchFamily="2" charset="-122"/>
              </a:rPr>
              <a:t>史記</a:t>
            </a:r>
            <a:r>
              <a:rPr lang="en-US" altLang="zh-TW" sz="2800" smtClean="0">
                <a:latin typeface="宋体" pitchFamily="2" charset="-122"/>
              </a:rPr>
              <a:t>·</a:t>
            </a:r>
            <a:r>
              <a:rPr lang="zh-TW" altLang="en-US" sz="2800" smtClean="0">
                <a:latin typeface="宋体" pitchFamily="2" charset="-122"/>
              </a:rPr>
              <a:t>樂書第二</a:t>
            </a:r>
            <a:r>
              <a:rPr lang="en-US" altLang="zh-TW" sz="2800" smtClean="0">
                <a:latin typeface="宋体" pitchFamily="2" charset="-122"/>
              </a:rPr>
              <a:t>》</a:t>
            </a:r>
            <a:r>
              <a:rPr lang="zh-TW" altLang="en-US" sz="2800" smtClean="0">
                <a:latin typeface="宋体" pitchFamily="2" charset="-122"/>
              </a:rPr>
              <a:t>：“所謂大路者，天子之輿也。” </a:t>
            </a:r>
          </a:p>
          <a:p>
            <a:pPr eaLnBrk="1" hangingPunct="1">
              <a:lnSpc>
                <a:spcPct val="80000"/>
              </a:lnSpc>
            </a:pPr>
            <a:r>
              <a:rPr lang="zh-TW" altLang="en-US" sz="2800" smtClean="0">
                <a:latin typeface="宋体" pitchFamily="2" charset="-122"/>
              </a:rPr>
              <a:t>城、郭  </a:t>
            </a:r>
            <a:endParaRPr lang="zh-TW" altLang="zh-CN" sz="2800" smtClean="0">
              <a:latin typeface="宋体" pitchFamily="2" charset="-122"/>
            </a:endParaRPr>
          </a:p>
          <a:p>
            <a:pPr eaLnBrk="1" hangingPunct="1">
              <a:lnSpc>
                <a:spcPct val="8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此二詞都有“城牆”義。“城”和“郭”並稱時，“城”指內城牆，屬守城的防禦工事，</a:t>
            </a:r>
            <a:r>
              <a:rPr lang="en-US" altLang="zh-TW" sz="2800" smtClean="0">
                <a:latin typeface="宋体" pitchFamily="2" charset="-122"/>
              </a:rPr>
              <a:t>《</a:t>
            </a:r>
            <a:r>
              <a:rPr lang="zh-TW" altLang="en-US" sz="2800" smtClean="0">
                <a:latin typeface="宋体" pitchFamily="2" charset="-122"/>
              </a:rPr>
              <a:t>墨子</a:t>
            </a:r>
            <a:r>
              <a:rPr lang="en-US" altLang="zh-TW" sz="2800" smtClean="0">
                <a:latin typeface="宋体" pitchFamily="2" charset="-122"/>
              </a:rPr>
              <a:t>·</a:t>
            </a:r>
            <a:r>
              <a:rPr lang="zh-TW" altLang="en-US" sz="2800" smtClean="0">
                <a:latin typeface="宋体" pitchFamily="2" charset="-122"/>
              </a:rPr>
              <a:t>七思</a:t>
            </a:r>
            <a:r>
              <a:rPr lang="en-US" altLang="zh-TW" sz="2800" smtClean="0">
                <a:latin typeface="宋体" pitchFamily="2" charset="-122"/>
              </a:rPr>
              <a:t>》</a:t>
            </a:r>
            <a:r>
              <a:rPr lang="zh-TW" altLang="en-US" sz="2800" smtClean="0">
                <a:latin typeface="宋体" pitchFamily="2" charset="-122"/>
              </a:rPr>
              <a:t>：“城者，所以自守也。”“郭”是內城外加築的一道城牆。</a:t>
            </a:r>
            <a:r>
              <a:rPr lang="en-US" altLang="zh-TW" sz="2800" smtClean="0">
                <a:latin typeface="宋体" pitchFamily="2" charset="-122"/>
              </a:rPr>
              <a:t>《</a:t>
            </a:r>
            <a:r>
              <a:rPr lang="zh-TW" altLang="en-US" sz="2800" smtClean="0">
                <a:latin typeface="宋体" pitchFamily="2" charset="-122"/>
              </a:rPr>
              <a:t>管子</a:t>
            </a:r>
            <a:r>
              <a:rPr lang="en-US" altLang="zh-TW" sz="2800" smtClean="0">
                <a:latin typeface="宋体" pitchFamily="2" charset="-122"/>
              </a:rPr>
              <a:t>·</a:t>
            </a:r>
            <a:r>
              <a:rPr lang="zh-TW" altLang="en-US" sz="2800" smtClean="0">
                <a:latin typeface="宋体" pitchFamily="2" charset="-122"/>
              </a:rPr>
              <a:t>度地</a:t>
            </a:r>
            <a:r>
              <a:rPr lang="en-US" altLang="zh-TW" sz="2800" smtClean="0">
                <a:latin typeface="宋体" pitchFamily="2" charset="-122"/>
              </a:rPr>
              <a:t>》</a:t>
            </a:r>
            <a:r>
              <a:rPr lang="zh-TW" altLang="en-US" sz="2800" smtClean="0">
                <a:latin typeface="宋体" pitchFamily="2" charset="-122"/>
              </a:rPr>
              <a:t>：“內為之城，城外為之郭。” </a:t>
            </a:r>
            <a:r>
              <a:rPr lang="en-US" altLang="zh-TW" sz="2800" smtClean="0">
                <a:latin typeface="宋体" pitchFamily="2" charset="-122"/>
              </a:rPr>
              <a:t>《</a:t>
            </a:r>
            <a:r>
              <a:rPr lang="zh-TW" altLang="en-US" sz="2800" smtClean="0">
                <a:latin typeface="宋体" pitchFamily="2" charset="-122"/>
              </a:rPr>
              <a:t>禮記</a:t>
            </a:r>
            <a:r>
              <a:rPr lang="en-US" altLang="zh-TW" sz="2800" smtClean="0">
                <a:latin typeface="宋体" pitchFamily="2" charset="-122"/>
              </a:rPr>
              <a:t>·</a:t>
            </a:r>
            <a:r>
              <a:rPr lang="zh-TW" altLang="en-US" sz="2800" smtClean="0">
                <a:latin typeface="宋体" pitchFamily="2" charset="-122"/>
              </a:rPr>
              <a:t>禮運</a:t>
            </a:r>
            <a:r>
              <a:rPr lang="en-US" altLang="zh-TW" sz="2800" smtClean="0">
                <a:latin typeface="宋体" pitchFamily="2" charset="-122"/>
              </a:rPr>
              <a:t>》</a:t>
            </a:r>
            <a:r>
              <a:rPr lang="zh-TW" altLang="en-US" sz="2800" smtClean="0">
                <a:latin typeface="宋体" pitchFamily="2" charset="-122"/>
              </a:rPr>
              <a:t>：“城郭溝池以爲固。”</a:t>
            </a:r>
            <a:r>
              <a:rPr lang="zh-CN" altLang="en-US" sz="2800" smtClean="0">
                <a:latin typeface="宋体" pitchFamily="2" charset="-122"/>
              </a:rPr>
              <a:t> </a:t>
            </a: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noChangeArrowheads="1"/>
          </p:cNvSpPr>
          <p:nvPr>
            <p:ph type="body" idx="1"/>
          </p:nvPr>
        </p:nvSpPr>
        <p:spPr>
          <a:xfrm>
            <a:off x="304800" y="304800"/>
            <a:ext cx="8458200" cy="6248400"/>
          </a:xfrm>
        </p:spPr>
        <p:txBody>
          <a:bodyPr/>
          <a:lstStyle/>
          <a:p>
            <a:pPr eaLnBrk="1" hangingPunct="1">
              <a:lnSpc>
                <a:spcPct val="80000"/>
              </a:lnSpc>
            </a:pPr>
            <a:r>
              <a:rPr lang="zh-TW" altLang="en-US" sz="2400" smtClean="0">
                <a:latin typeface="宋体" pitchFamily="2" charset="-122"/>
              </a:rPr>
              <a:t>池、溝、壕  </a:t>
            </a:r>
            <a:endParaRPr lang="zh-TW" altLang="zh-CN" sz="2400" smtClean="0">
              <a:latin typeface="宋体" pitchFamily="2" charset="-122"/>
            </a:endParaRPr>
          </a:p>
          <a:p>
            <a:pPr eaLnBrk="1" hangingPunct="1">
              <a:lnSpc>
                <a:spcPct val="80000"/>
              </a:lnSpc>
              <a:buFontTx/>
              <a:buNone/>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此三詞都有“溝池”義。“池”是護城河，多為人工開挖。“溝”本指排水的管道，軍事上也用作護城河。“池”與“城”相依，寬而且深，裏面注水；“溝”不一定與“城”相依，也不一定有水，而且簡易。</a:t>
            </a:r>
            <a:r>
              <a:rPr lang="en-US" altLang="zh-TW" sz="2400" smtClean="0">
                <a:latin typeface="宋体" pitchFamily="2" charset="-122"/>
              </a:rPr>
              <a:t>《</a:t>
            </a:r>
            <a:r>
              <a:rPr lang="zh-TW" altLang="en-US" sz="2400" smtClean="0">
                <a:latin typeface="宋体" pitchFamily="2" charset="-122"/>
              </a:rPr>
              <a:t>韓非子</a:t>
            </a:r>
            <a:r>
              <a:rPr lang="en-US" altLang="zh-TW" sz="2400" smtClean="0">
                <a:latin typeface="宋体" pitchFamily="2" charset="-122"/>
              </a:rPr>
              <a:t>·</a:t>
            </a:r>
            <a:r>
              <a:rPr lang="zh-TW" altLang="en-US" sz="2400" smtClean="0">
                <a:latin typeface="宋体" pitchFamily="2" charset="-122"/>
              </a:rPr>
              <a:t>說林下</a:t>
            </a:r>
            <a:r>
              <a:rPr lang="en-US" altLang="zh-TW" sz="2400" smtClean="0">
                <a:latin typeface="宋体" pitchFamily="2" charset="-122"/>
              </a:rPr>
              <a:t>》</a:t>
            </a:r>
            <a:r>
              <a:rPr lang="zh-TW" altLang="en-US" sz="2400" smtClean="0">
                <a:latin typeface="宋体" pitchFamily="2" charset="-122"/>
              </a:rPr>
              <a:t>：“將軍怒，將深溝高壘；將軍不怒，將懈怠。”“壕”原為護城河邊的路，轉指護城河，與“溝”基本同義，或寫作“濠”。</a:t>
            </a:r>
            <a:r>
              <a:rPr lang="en-US" altLang="zh-TW" sz="2400" smtClean="0">
                <a:latin typeface="宋体" pitchFamily="2" charset="-122"/>
              </a:rPr>
              <a:t>《</a:t>
            </a:r>
            <a:r>
              <a:rPr lang="zh-TW" altLang="en-US" sz="2400" smtClean="0">
                <a:latin typeface="宋体" pitchFamily="2" charset="-122"/>
              </a:rPr>
              <a:t>墨子</a:t>
            </a:r>
            <a:r>
              <a:rPr lang="en-US" altLang="zh-TW" sz="2400" smtClean="0">
                <a:latin typeface="宋体" pitchFamily="2" charset="-122"/>
              </a:rPr>
              <a:t>·</a:t>
            </a:r>
            <a:r>
              <a:rPr lang="zh-TW" altLang="en-US" sz="2400" smtClean="0">
                <a:latin typeface="宋体" pitchFamily="2" charset="-122"/>
              </a:rPr>
              <a:t>備城門</a:t>
            </a:r>
            <a:r>
              <a:rPr lang="en-US" altLang="zh-TW" sz="2400" smtClean="0">
                <a:latin typeface="宋体" pitchFamily="2" charset="-122"/>
              </a:rPr>
              <a:t>》</a:t>
            </a:r>
            <a:r>
              <a:rPr lang="zh-TW" altLang="en-US" sz="2400" smtClean="0">
                <a:latin typeface="宋体" pitchFamily="2" charset="-122"/>
              </a:rPr>
              <a:t>：“凡守圍城之法，城厚以高，壕池深以廣。”</a:t>
            </a:r>
          </a:p>
          <a:p>
            <a:pPr eaLnBrk="1" hangingPunct="1">
              <a:lnSpc>
                <a:spcPct val="80000"/>
              </a:lnSpc>
            </a:pPr>
            <a:r>
              <a:rPr lang="zh-TW" altLang="en-US" sz="2400" smtClean="0">
                <a:latin typeface="宋体" pitchFamily="2" charset="-122"/>
              </a:rPr>
              <a:t>盜、賊  </a:t>
            </a:r>
            <a:endParaRPr lang="zh-TW" altLang="zh-CN" sz="2400" smtClean="0">
              <a:latin typeface="宋体" pitchFamily="2" charset="-122"/>
            </a:endParaRPr>
          </a:p>
          <a:p>
            <a:pPr eaLnBrk="1" hangingPunct="1">
              <a:lnSpc>
                <a:spcPct val="80000"/>
              </a:lnSpc>
              <a:buFontTx/>
              <a:buNone/>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此二詞在古代並不同義。“盜”指小偷，今天叫“賊”。</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TW" altLang="en-US" sz="2400" smtClean="0">
                <a:latin typeface="宋体" pitchFamily="2" charset="-122"/>
              </a:rPr>
              <a:t>僖公二十四年</a:t>
            </a:r>
            <a:r>
              <a:rPr lang="en-US" altLang="zh-TW" sz="2400" smtClean="0">
                <a:latin typeface="宋体" pitchFamily="2" charset="-122"/>
              </a:rPr>
              <a:t>》</a:t>
            </a:r>
            <a:r>
              <a:rPr lang="zh-TW" altLang="en-US" sz="2400" smtClean="0">
                <a:latin typeface="宋体" pitchFamily="2" charset="-122"/>
              </a:rPr>
              <a:t>：“竊人之財猶謂之盜。” </a:t>
            </a:r>
            <a:r>
              <a:rPr lang="en-US" altLang="zh-TW" sz="2400" smtClean="0">
                <a:latin typeface="宋体" pitchFamily="2" charset="-122"/>
              </a:rPr>
              <a:t>《</a:t>
            </a:r>
            <a:r>
              <a:rPr lang="zh-TW" altLang="en-US" sz="2400" smtClean="0">
                <a:latin typeface="宋体" pitchFamily="2" charset="-122"/>
              </a:rPr>
              <a:t>荀子</a:t>
            </a:r>
            <a:r>
              <a:rPr lang="en-US" altLang="zh-TW" sz="2400" smtClean="0">
                <a:latin typeface="宋体" pitchFamily="2" charset="-122"/>
              </a:rPr>
              <a:t>·</a:t>
            </a:r>
            <a:r>
              <a:rPr lang="zh-TW" altLang="en-US" sz="2400" smtClean="0">
                <a:latin typeface="宋体" pitchFamily="2" charset="-122"/>
              </a:rPr>
              <a:t>修身</a:t>
            </a:r>
            <a:r>
              <a:rPr lang="en-US" altLang="zh-TW" sz="2400" smtClean="0">
                <a:latin typeface="宋体" pitchFamily="2" charset="-122"/>
              </a:rPr>
              <a:t>》</a:t>
            </a:r>
            <a:r>
              <a:rPr lang="zh-TW" altLang="en-US" sz="2400" smtClean="0">
                <a:latin typeface="宋体" pitchFamily="2" charset="-122"/>
              </a:rPr>
              <a:t>：“竊貨曰盜”。</a:t>
            </a:r>
            <a:r>
              <a:rPr lang="en-US" altLang="zh-TW" sz="2400" smtClean="0">
                <a:latin typeface="宋体" pitchFamily="2" charset="-122"/>
              </a:rPr>
              <a:t>《</a:t>
            </a:r>
            <a:r>
              <a:rPr lang="zh-TW" altLang="en-US" sz="2400" smtClean="0">
                <a:latin typeface="宋体" pitchFamily="2" charset="-122"/>
              </a:rPr>
              <a:t>史記</a:t>
            </a:r>
            <a:r>
              <a:rPr lang="en-US" altLang="zh-TW" sz="2400" smtClean="0">
                <a:latin typeface="宋体" pitchFamily="2" charset="-122"/>
              </a:rPr>
              <a:t>·</a:t>
            </a:r>
            <a:r>
              <a:rPr lang="zh-TW" altLang="en-US" sz="2400" smtClean="0">
                <a:latin typeface="宋体" pitchFamily="2" charset="-122"/>
              </a:rPr>
              <a:t>高祖本紀</a:t>
            </a:r>
            <a:r>
              <a:rPr lang="en-US" altLang="zh-TW" sz="2400" smtClean="0">
                <a:latin typeface="宋体" pitchFamily="2" charset="-122"/>
              </a:rPr>
              <a:t>》</a:t>
            </a:r>
            <a:r>
              <a:rPr lang="zh-TW" altLang="en-US" sz="2400" smtClean="0">
                <a:latin typeface="宋体" pitchFamily="2" charset="-122"/>
              </a:rPr>
              <a:t>：“殺人者死，傷人及盜抵罪。”“賊”本義為殺害。</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TW" altLang="en-US" sz="2400" smtClean="0">
                <a:latin typeface="宋体" pitchFamily="2" charset="-122"/>
              </a:rPr>
              <a:t>宣公二年</a:t>
            </a:r>
            <a:r>
              <a:rPr lang="en-US" altLang="zh-TW" sz="2400" smtClean="0">
                <a:latin typeface="宋体" pitchFamily="2" charset="-122"/>
              </a:rPr>
              <a:t>》</a:t>
            </a:r>
            <a:r>
              <a:rPr lang="zh-TW" altLang="en-US" sz="2400" smtClean="0">
                <a:latin typeface="宋体" pitchFamily="2" charset="-122"/>
              </a:rPr>
              <a:t>：“宣子驟諫，公患之，使鉏麑賊之。”引申指反上作亂的人或殺人越貨的強盜。</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TW" altLang="en-US" sz="2400" smtClean="0">
                <a:latin typeface="宋体" pitchFamily="2" charset="-122"/>
              </a:rPr>
              <a:t>宣公二年</a:t>
            </a:r>
            <a:r>
              <a:rPr lang="en-US" altLang="zh-TW" sz="2400" smtClean="0">
                <a:latin typeface="宋体" pitchFamily="2" charset="-122"/>
              </a:rPr>
              <a:t>》</a:t>
            </a:r>
            <a:r>
              <a:rPr lang="zh-TW" altLang="en-US" sz="2400" smtClean="0">
                <a:latin typeface="宋体" pitchFamily="2" charset="-122"/>
              </a:rPr>
              <a:t>：“亡不越竟，反不討賊。” </a:t>
            </a:r>
            <a:r>
              <a:rPr lang="en-US" altLang="zh-TW" sz="2400" smtClean="0">
                <a:latin typeface="宋体" pitchFamily="2" charset="-122"/>
              </a:rPr>
              <a:t>《</a:t>
            </a:r>
            <a:r>
              <a:rPr lang="zh-TW" altLang="en-US" sz="2400" smtClean="0">
                <a:latin typeface="宋体" pitchFamily="2" charset="-122"/>
              </a:rPr>
              <a:t>孟子</a:t>
            </a:r>
            <a:r>
              <a:rPr lang="en-US" altLang="zh-TW" sz="2400" smtClean="0">
                <a:latin typeface="宋体" pitchFamily="2" charset="-122"/>
              </a:rPr>
              <a:t>·</a:t>
            </a:r>
            <a:r>
              <a:rPr lang="zh-TW" altLang="en-US" sz="2400" smtClean="0">
                <a:latin typeface="宋体" pitchFamily="2" charset="-122"/>
              </a:rPr>
              <a:t>公孫醜下</a:t>
            </a:r>
            <a:r>
              <a:rPr lang="en-US" altLang="zh-TW" sz="2400" smtClean="0">
                <a:latin typeface="宋体" pitchFamily="2" charset="-122"/>
              </a:rPr>
              <a:t>》</a:t>
            </a:r>
            <a:r>
              <a:rPr lang="zh-TW" altLang="en-US" sz="2400" smtClean="0">
                <a:latin typeface="宋体" pitchFamily="2" charset="-122"/>
              </a:rPr>
              <a:t>：“孔子成</a:t>
            </a:r>
            <a:r>
              <a:rPr lang="en-US" altLang="zh-TW" sz="2400" smtClean="0">
                <a:latin typeface="宋体" pitchFamily="2" charset="-122"/>
              </a:rPr>
              <a:t>《</a:t>
            </a:r>
            <a:r>
              <a:rPr lang="zh-TW" altLang="en-US" sz="2400" smtClean="0">
                <a:latin typeface="宋体" pitchFamily="2" charset="-122"/>
              </a:rPr>
              <a:t>春秋</a:t>
            </a:r>
            <a:r>
              <a:rPr lang="en-US" altLang="zh-TW" sz="2400" smtClean="0">
                <a:latin typeface="宋体" pitchFamily="2" charset="-122"/>
              </a:rPr>
              <a:t>》</a:t>
            </a:r>
            <a:r>
              <a:rPr lang="zh-TW" altLang="en-US" sz="2400" smtClean="0">
                <a:latin typeface="宋体" pitchFamily="2" charset="-122"/>
              </a:rPr>
              <a:t>而亂臣賊子懼。” </a:t>
            </a:r>
            <a:r>
              <a:rPr lang="en-US" altLang="zh-TW" sz="2400" smtClean="0">
                <a:latin typeface="宋体" pitchFamily="2" charset="-122"/>
              </a:rPr>
              <a:t>《</a:t>
            </a:r>
            <a:r>
              <a:rPr lang="zh-TW" altLang="en-US" sz="2400" smtClean="0">
                <a:latin typeface="宋体" pitchFamily="2" charset="-122"/>
              </a:rPr>
              <a:t>三國志</a:t>
            </a:r>
            <a:r>
              <a:rPr lang="en-US" altLang="zh-TW" sz="2400" smtClean="0">
                <a:latin typeface="宋体" pitchFamily="2" charset="-122"/>
              </a:rPr>
              <a:t>·</a:t>
            </a:r>
            <a:r>
              <a:rPr lang="zh-TW" altLang="en-US" sz="2400" smtClean="0">
                <a:latin typeface="宋体" pitchFamily="2" charset="-122"/>
              </a:rPr>
              <a:t>吳書</a:t>
            </a:r>
            <a:r>
              <a:rPr lang="en-US" altLang="zh-TW" sz="2400" smtClean="0">
                <a:latin typeface="宋体" pitchFamily="2" charset="-122"/>
              </a:rPr>
              <a:t>·</a:t>
            </a:r>
            <a:r>
              <a:rPr lang="zh-TW" altLang="en-US" sz="2400" smtClean="0">
                <a:latin typeface="宋体" pitchFamily="2" charset="-122"/>
              </a:rPr>
              <a:t>吳主五子傳</a:t>
            </a:r>
            <a:r>
              <a:rPr lang="en-US" altLang="zh-TW" sz="2400" smtClean="0">
                <a:latin typeface="宋体" pitchFamily="2" charset="-122"/>
              </a:rPr>
              <a:t>》</a:t>
            </a:r>
            <a:r>
              <a:rPr lang="zh-TW" altLang="en-US" sz="2400" smtClean="0">
                <a:latin typeface="宋体" pitchFamily="2" charset="-122"/>
              </a:rPr>
              <a:t>：“時年谷不豐，頗有盜賊。”</a:t>
            </a:r>
            <a:r>
              <a:rPr lang="zh-CN" altLang="en-US" sz="2400" smtClean="0">
                <a:latin typeface="宋体" pitchFamily="2" charset="-122"/>
              </a:rPr>
              <a:t> </a:t>
            </a: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3"/>
          <p:cNvSpPr>
            <a:spLocks noGrp="1" noChangeArrowheads="1"/>
          </p:cNvSpPr>
          <p:nvPr>
            <p:ph type="body" idx="1"/>
          </p:nvPr>
        </p:nvSpPr>
        <p:spPr>
          <a:xfrm>
            <a:off x="228600" y="228600"/>
            <a:ext cx="8534400" cy="6324600"/>
          </a:xfrm>
        </p:spPr>
        <p:txBody>
          <a:bodyPr/>
          <a:lstStyle/>
          <a:p>
            <a:pPr eaLnBrk="1" hangingPunct="1">
              <a:lnSpc>
                <a:spcPct val="80000"/>
              </a:lnSpc>
            </a:pPr>
            <a:r>
              <a:rPr lang="zh-TW" altLang="en-US" sz="2800" smtClean="0">
                <a:latin typeface="宋体" pitchFamily="2" charset="-122"/>
              </a:rPr>
              <a:t>都、京  </a:t>
            </a:r>
            <a:endParaRPr lang="zh-TW" altLang="zh-CN" sz="2800" smtClean="0">
              <a:latin typeface="宋体" pitchFamily="2" charset="-122"/>
            </a:endParaRPr>
          </a:p>
          <a:p>
            <a:pPr eaLnBrk="1" hangingPunct="1">
              <a:lnSpc>
                <a:spcPct val="8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此二詞都有“大城”義。“都”本指有宗廟所在的大城。</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莊公二十八年</a:t>
            </a:r>
            <a:r>
              <a:rPr lang="en-US" altLang="zh-TW" sz="2800" smtClean="0">
                <a:latin typeface="宋体" pitchFamily="2" charset="-122"/>
              </a:rPr>
              <a:t>》</a:t>
            </a:r>
            <a:r>
              <a:rPr lang="zh-TW" altLang="en-US" sz="2800" smtClean="0">
                <a:latin typeface="宋体" pitchFamily="2" charset="-122"/>
              </a:rPr>
              <a:t>：“凡邑有宗廟先君之主曰都，無曰邑。”引申指諸侯國國君所在的都邑。</a:t>
            </a:r>
            <a:r>
              <a:rPr lang="en-US" altLang="zh-TW" sz="2800" smtClean="0">
                <a:latin typeface="宋体" pitchFamily="2" charset="-122"/>
              </a:rPr>
              <a:t>《</a:t>
            </a:r>
            <a:r>
              <a:rPr lang="zh-TW" altLang="en-US" sz="2800" smtClean="0">
                <a:latin typeface="宋体" pitchFamily="2" charset="-122"/>
              </a:rPr>
              <a:t>左傳</a:t>
            </a:r>
            <a:r>
              <a:rPr lang="en-US" altLang="zh-TW" sz="2800" smtClean="0">
                <a:latin typeface="宋体" pitchFamily="2" charset="-122"/>
              </a:rPr>
              <a:t>·</a:t>
            </a:r>
            <a:r>
              <a:rPr lang="zh-TW" altLang="en-US" sz="2800" smtClean="0">
                <a:latin typeface="宋体" pitchFamily="2" charset="-122"/>
              </a:rPr>
              <a:t>隱公元年</a:t>
            </a:r>
            <a:r>
              <a:rPr lang="en-US" altLang="zh-TW" sz="2800" smtClean="0">
                <a:latin typeface="宋体" pitchFamily="2" charset="-122"/>
              </a:rPr>
              <a:t>》</a:t>
            </a:r>
            <a:r>
              <a:rPr lang="zh-TW" altLang="en-US" sz="2800" smtClean="0">
                <a:latin typeface="宋体" pitchFamily="2" charset="-122"/>
              </a:rPr>
              <a:t>：“大都不過三國之一，中五之一，小九之一。” “京”的本義是“高丘”，引申指天子所在的城邑。</a:t>
            </a:r>
            <a:r>
              <a:rPr lang="en-US" altLang="zh-TW" sz="2800" smtClean="0">
                <a:latin typeface="宋体" pitchFamily="2" charset="-122"/>
              </a:rPr>
              <a:t>《</a:t>
            </a:r>
            <a:r>
              <a:rPr lang="zh-TW" altLang="en-US" sz="2800" smtClean="0">
                <a:latin typeface="宋体" pitchFamily="2" charset="-122"/>
              </a:rPr>
              <a:t>詩</a:t>
            </a:r>
            <a:r>
              <a:rPr lang="en-US" altLang="zh-TW" sz="2800" smtClean="0">
                <a:latin typeface="宋体" pitchFamily="2" charset="-122"/>
              </a:rPr>
              <a:t>·</a:t>
            </a:r>
            <a:r>
              <a:rPr lang="zh-TW" altLang="en-US" sz="2800" smtClean="0">
                <a:latin typeface="宋体" pitchFamily="2" charset="-122"/>
              </a:rPr>
              <a:t>大雅</a:t>
            </a:r>
            <a:r>
              <a:rPr lang="en-US" altLang="zh-TW" sz="2800" smtClean="0">
                <a:latin typeface="宋体" pitchFamily="2" charset="-122"/>
              </a:rPr>
              <a:t>·</a:t>
            </a:r>
            <a:r>
              <a:rPr lang="zh-TW" altLang="en-US" sz="2800" smtClean="0">
                <a:latin typeface="宋体" pitchFamily="2" charset="-122"/>
              </a:rPr>
              <a:t>文王</a:t>
            </a:r>
            <a:r>
              <a:rPr lang="en-US" altLang="zh-TW" sz="2800" smtClean="0">
                <a:latin typeface="宋体" pitchFamily="2" charset="-122"/>
              </a:rPr>
              <a:t>》</a:t>
            </a:r>
            <a:r>
              <a:rPr lang="zh-TW" altLang="en-US" sz="2800" smtClean="0">
                <a:latin typeface="宋体" pitchFamily="2" charset="-122"/>
              </a:rPr>
              <a:t>：“ 殷士膚敏，祼將於京。” 朱熹集傳：“京，周之京師也。”</a:t>
            </a:r>
          </a:p>
          <a:p>
            <a:pPr eaLnBrk="1" hangingPunct="1">
              <a:lnSpc>
                <a:spcPct val="80000"/>
              </a:lnSpc>
            </a:pPr>
            <a:r>
              <a:rPr lang="zh-TW" altLang="en-US" sz="2800" smtClean="0">
                <a:latin typeface="宋体" pitchFamily="2" charset="-122"/>
              </a:rPr>
              <a:t>墳、墓 </a:t>
            </a:r>
            <a:endParaRPr lang="zh-TW" altLang="zh-CN" sz="2800" smtClean="0">
              <a:latin typeface="宋体" pitchFamily="2" charset="-122"/>
            </a:endParaRPr>
          </a:p>
          <a:p>
            <a:pPr eaLnBrk="1" hangingPunct="1">
              <a:lnSpc>
                <a:spcPct val="80000"/>
              </a:lnSpc>
              <a:buFontTx/>
              <a:buNone/>
            </a:pP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a:t>
            </a:r>
            <a:r>
              <a:rPr lang="zh-TW" altLang="zh-CN" sz="2800" smtClean="0">
                <a:latin typeface="宋体" pitchFamily="2" charset="-122"/>
              </a:rPr>
              <a:t> </a:t>
            </a:r>
            <a:r>
              <a:rPr lang="zh-TW" altLang="en-US" sz="2800" smtClean="0">
                <a:latin typeface="宋体" pitchFamily="2" charset="-122"/>
              </a:rPr>
              <a:t> 此二詞都有“墳墓”義。“墳”本指高出地面的土堆，後引申指堆土的墳墓。“墓”上本不堆土，</a:t>
            </a:r>
            <a:r>
              <a:rPr lang="en-US" altLang="zh-TW" sz="2800" smtClean="0">
                <a:latin typeface="宋体" pitchFamily="2" charset="-122"/>
              </a:rPr>
              <a:t>《</a:t>
            </a:r>
            <a:r>
              <a:rPr lang="zh-TW" altLang="en-US" sz="2800" smtClean="0">
                <a:latin typeface="宋体" pitchFamily="2" charset="-122"/>
              </a:rPr>
              <a:t>禮記</a:t>
            </a:r>
            <a:r>
              <a:rPr lang="en-US" altLang="zh-TW" sz="2800" smtClean="0">
                <a:latin typeface="宋体" pitchFamily="2" charset="-122"/>
              </a:rPr>
              <a:t>·</a:t>
            </a:r>
            <a:r>
              <a:rPr lang="zh-TW" altLang="en-US" sz="2800" smtClean="0">
                <a:latin typeface="宋体" pitchFamily="2" charset="-122"/>
              </a:rPr>
              <a:t>檀弓上</a:t>
            </a:r>
            <a:r>
              <a:rPr lang="en-US" altLang="zh-TW" sz="2800" smtClean="0">
                <a:latin typeface="宋体" pitchFamily="2" charset="-122"/>
              </a:rPr>
              <a:t>》</a:t>
            </a:r>
            <a:r>
              <a:rPr lang="zh-TW" altLang="en-US" sz="2800" smtClean="0">
                <a:latin typeface="宋体" pitchFamily="2" charset="-122"/>
              </a:rPr>
              <a:t>：“古者墓而不墳。”春秋時，“墓”上也開始堆土，兩詞遂同義，唯“墳”較高而“墓”略平。封土的大小成了死者等級身份的標誌。</a:t>
            </a:r>
            <a:r>
              <a:rPr lang="zh-CN" altLang="en-US" sz="2800" smtClean="0">
                <a:latin typeface="宋体" pitchFamily="2" charset="-122"/>
              </a:rPr>
              <a:t> </a:t>
            </a: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3"/>
          <p:cNvSpPr>
            <a:spLocks noGrp="1" noChangeArrowheads="1"/>
          </p:cNvSpPr>
          <p:nvPr>
            <p:ph type="body" idx="1"/>
          </p:nvPr>
        </p:nvSpPr>
        <p:spPr>
          <a:xfrm>
            <a:off x="228600" y="152400"/>
            <a:ext cx="8610600" cy="6553200"/>
          </a:xfrm>
        </p:spPr>
        <p:txBody>
          <a:bodyPr/>
          <a:lstStyle/>
          <a:p>
            <a:pPr eaLnBrk="1" hangingPunct="1">
              <a:lnSpc>
                <a:spcPct val="80000"/>
              </a:lnSpc>
            </a:pPr>
            <a:r>
              <a:rPr lang="zh-TW" altLang="en-US" sz="2400" smtClean="0">
                <a:latin typeface="宋体" pitchFamily="2" charset="-122"/>
              </a:rPr>
              <a:t>府、庫、藏 </a:t>
            </a:r>
            <a:endParaRPr lang="zh-TW" altLang="zh-CN" sz="2400" smtClean="0">
              <a:latin typeface="宋体" pitchFamily="2" charset="-122"/>
            </a:endParaRPr>
          </a:p>
          <a:p>
            <a:pPr eaLnBrk="1" hangingPunct="1">
              <a:lnSpc>
                <a:spcPct val="80000"/>
              </a:lnSpc>
              <a:buFontTx/>
              <a:buNone/>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此三詞都有“倉庫”義。“府”是王公貴族儲藏文書、財物、玉器等物品的倉庫。</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TW" altLang="en-US" sz="2400" smtClean="0">
                <a:latin typeface="宋体" pitchFamily="2" charset="-122"/>
              </a:rPr>
              <a:t>僖公四年</a:t>
            </a:r>
            <a:r>
              <a:rPr lang="en-US" altLang="zh-TW" sz="2400" smtClean="0">
                <a:latin typeface="宋体" pitchFamily="2" charset="-122"/>
              </a:rPr>
              <a:t>》</a:t>
            </a:r>
            <a:r>
              <a:rPr lang="zh-TW" altLang="en-US" sz="2400" smtClean="0">
                <a:latin typeface="宋体" pitchFamily="2" charset="-122"/>
              </a:rPr>
              <a:t>：“勳在王室，藏於盟府。” “庫”本是存放兵車等軍需物資的倉庫。</a:t>
            </a:r>
            <a:r>
              <a:rPr lang="en-US" altLang="zh-TW" sz="2400" smtClean="0">
                <a:latin typeface="宋体" pitchFamily="2" charset="-122"/>
              </a:rPr>
              <a:t>《</a:t>
            </a:r>
            <a:r>
              <a:rPr lang="zh-TW" altLang="en-US" sz="2400" smtClean="0">
                <a:latin typeface="宋体" pitchFamily="2" charset="-122"/>
              </a:rPr>
              <a:t>說文</a:t>
            </a:r>
            <a:r>
              <a:rPr lang="en-US" altLang="zh-TW" sz="2400" smtClean="0">
                <a:latin typeface="宋体" pitchFamily="2" charset="-122"/>
              </a:rPr>
              <a:t>》</a:t>
            </a:r>
            <a:r>
              <a:rPr lang="zh-TW" altLang="en-US" sz="2400" smtClean="0">
                <a:latin typeface="宋体" pitchFamily="2" charset="-122"/>
              </a:rPr>
              <a:t>：“庫，兵車藏也。” </a:t>
            </a:r>
            <a:r>
              <a:rPr lang="en-US" altLang="zh-TW" sz="2400" smtClean="0">
                <a:latin typeface="宋体" pitchFamily="2" charset="-122"/>
              </a:rPr>
              <a:t>《</a:t>
            </a:r>
            <a:r>
              <a:rPr lang="zh-TW" altLang="en-US" sz="2400" smtClean="0">
                <a:latin typeface="宋体" pitchFamily="2" charset="-122"/>
              </a:rPr>
              <a:t>禮記</a:t>
            </a:r>
            <a:r>
              <a:rPr lang="en-US" altLang="zh-TW" sz="2400" smtClean="0">
                <a:latin typeface="宋体" pitchFamily="2" charset="-122"/>
              </a:rPr>
              <a:t>·</a:t>
            </a:r>
            <a:r>
              <a:rPr lang="zh-TW" altLang="en-US" sz="2400" smtClean="0">
                <a:latin typeface="宋体" pitchFamily="2" charset="-122"/>
              </a:rPr>
              <a:t>曲禮下</a:t>
            </a:r>
            <a:r>
              <a:rPr lang="en-US" altLang="zh-TW" sz="2400" smtClean="0">
                <a:latin typeface="宋体" pitchFamily="2" charset="-122"/>
              </a:rPr>
              <a:t>》</a:t>
            </a:r>
            <a:r>
              <a:rPr lang="zh-TW" altLang="en-US" sz="2400" smtClean="0">
                <a:latin typeface="宋体" pitchFamily="2" charset="-122"/>
              </a:rPr>
              <a:t>：“在府言府，在庫言庫。” 鄭玄注：“庫謂車馬兵甲之處也。”春秋以後兩詞漸漸同義。“藏”本來義為 “隱藏”、“收藏”，是動詞，後引申出“倉庫”之義。封演 </a:t>
            </a:r>
            <a:r>
              <a:rPr lang="en-US" altLang="zh-TW" sz="2400" smtClean="0">
                <a:latin typeface="宋体" pitchFamily="2" charset="-122"/>
              </a:rPr>
              <a:t>《</a:t>
            </a:r>
            <a:r>
              <a:rPr lang="zh-TW" altLang="en-US" sz="2400" smtClean="0">
                <a:latin typeface="宋体" pitchFamily="2" charset="-122"/>
              </a:rPr>
              <a:t>封氏聞見記</a:t>
            </a:r>
            <a:r>
              <a:rPr lang="en-US" altLang="zh-TW" sz="2400" smtClean="0">
                <a:latin typeface="宋体" pitchFamily="2" charset="-122"/>
              </a:rPr>
              <a:t>·</a:t>
            </a:r>
            <a:r>
              <a:rPr lang="zh-TW" altLang="en-US" sz="2400" smtClean="0">
                <a:latin typeface="宋体" pitchFamily="2" charset="-122"/>
              </a:rPr>
              <a:t>典籍</a:t>
            </a:r>
            <a:r>
              <a:rPr lang="en-US" altLang="zh-TW" sz="2400" smtClean="0">
                <a:latin typeface="宋体" pitchFamily="2" charset="-122"/>
              </a:rPr>
              <a:t>》</a:t>
            </a:r>
            <a:r>
              <a:rPr lang="zh-TW" altLang="en-US" sz="2400" smtClean="0">
                <a:latin typeface="宋体" pitchFamily="2" charset="-122"/>
              </a:rPr>
              <a:t>：“ 漢承秦滅學， 武帝開獻書之路，置寫書之官，由是外有太常、太史、博士之藏，內有延閣、廣內、秘書之府。”</a:t>
            </a:r>
          </a:p>
          <a:p>
            <a:pPr eaLnBrk="1" hangingPunct="1">
              <a:lnSpc>
                <a:spcPct val="80000"/>
              </a:lnSpc>
            </a:pPr>
            <a:r>
              <a:rPr lang="zh-TW" altLang="en-US" sz="2400" smtClean="0">
                <a:latin typeface="宋体" pitchFamily="2" charset="-122"/>
              </a:rPr>
              <a:t>告、誥、詔  </a:t>
            </a:r>
            <a:endParaRPr lang="zh-TW" altLang="zh-CN" sz="2400" smtClean="0">
              <a:latin typeface="宋体" pitchFamily="2" charset="-122"/>
            </a:endParaRPr>
          </a:p>
          <a:p>
            <a:pPr eaLnBrk="1" hangingPunct="1">
              <a:lnSpc>
                <a:spcPct val="80000"/>
              </a:lnSpc>
              <a:buFontTx/>
              <a:buNone/>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此三詞都有“告訴”義。上告訴下、下告訴上都可以叫“告”</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TW" altLang="en-US" sz="2400" smtClean="0">
                <a:latin typeface="宋体" pitchFamily="2" charset="-122"/>
              </a:rPr>
              <a:t>隱公元年</a:t>
            </a:r>
            <a:r>
              <a:rPr lang="en-US" altLang="zh-TW" sz="2400" smtClean="0">
                <a:latin typeface="宋体" pitchFamily="2" charset="-122"/>
              </a:rPr>
              <a:t>》</a:t>
            </a:r>
            <a:r>
              <a:rPr lang="zh-TW" altLang="en-US" sz="2400" smtClean="0">
                <a:latin typeface="宋体" pitchFamily="2" charset="-122"/>
              </a:rPr>
              <a:t>：“公語之故，且告之悔。” </a:t>
            </a:r>
            <a:r>
              <a:rPr lang="en-US" altLang="zh-TW" sz="2400" smtClean="0">
                <a:latin typeface="宋体" pitchFamily="2" charset="-122"/>
              </a:rPr>
              <a:t>《</a:t>
            </a:r>
            <a:r>
              <a:rPr lang="zh-TW" altLang="en-US" sz="2400" smtClean="0">
                <a:latin typeface="宋体" pitchFamily="2" charset="-122"/>
              </a:rPr>
              <a:t>孟子</a:t>
            </a:r>
            <a:r>
              <a:rPr lang="en-US" altLang="zh-TW" sz="2400" smtClean="0">
                <a:latin typeface="宋体" pitchFamily="2" charset="-122"/>
              </a:rPr>
              <a:t>·</a:t>
            </a:r>
            <a:r>
              <a:rPr lang="zh-TW" altLang="en-US" sz="2400" smtClean="0">
                <a:latin typeface="宋体" pitchFamily="2" charset="-122"/>
              </a:rPr>
              <a:t>離婁下</a:t>
            </a:r>
            <a:r>
              <a:rPr lang="en-US" altLang="zh-TW" sz="2400" smtClean="0">
                <a:latin typeface="宋体" pitchFamily="2" charset="-122"/>
              </a:rPr>
              <a:t>》</a:t>
            </a:r>
            <a:r>
              <a:rPr lang="zh-TW" altLang="en-US" sz="2400" smtClean="0">
                <a:latin typeface="宋体" pitchFamily="2" charset="-122"/>
              </a:rPr>
              <a:t>：“孟子告齊宣王曰：‘君之視臣如手足，則臣視君如腹心。” “誥”在殷周時代主要是一種勸勉的文告。</a:t>
            </a:r>
            <a:r>
              <a:rPr lang="en-US" altLang="zh-TW" sz="2400" smtClean="0">
                <a:latin typeface="宋体" pitchFamily="2" charset="-122"/>
              </a:rPr>
              <a:t>《</a:t>
            </a:r>
            <a:r>
              <a:rPr lang="zh-TW" altLang="en-US" sz="2400" smtClean="0">
                <a:latin typeface="宋体" pitchFamily="2" charset="-122"/>
              </a:rPr>
              <a:t>尚書</a:t>
            </a:r>
            <a:r>
              <a:rPr lang="en-US" altLang="zh-TW" sz="2400" smtClean="0">
                <a:latin typeface="宋体" pitchFamily="2" charset="-122"/>
              </a:rPr>
              <a:t>·</a:t>
            </a:r>
            <a:r>
              <a:rPr lang="zh-TW" altLang="en-US" sz="2400" smtClean="0">
                <a:latin typeface="宋体" pitchFamily="2" charset="-122"/>
              </a:rPr>
              <a:t>周書</a:t>
            </a:r>
            <a:r>
              <a:rPr lang="en-US" altLang="zh-TW" sz="2400" smtClean="0">
                <a:latin typeface="宋体" pitchFamily="2" charset="-122"/>
              </a:rPr>
              <a:t>·</a:t>
            </a:r>
            <a:r>
              <a:rPr lang="zh-TW" altLang="en-US" sz="2400" smtClean="0">
                <a:latin typeface="宋体" pitchFamily="2" charset="-122"/>
              </a:rPr>
              <a:t>康誥</a:t>
            </a:r>
            <a:r>
              <a:rPr lang="en-US" altLang="zh-TW" sz="2400" smtClean="0">
                <a:latin typeface="宋体" pitchFamily="2" charset="-122"/>
              </a:rPr>
              <a:t>》</a:t>
            </a:r>
            <a:r>
              <a:rPr lang="zh-TW" altLang="en-US" sz="2400" smtClean="0">
                <a:latin typeface="宋体" pitchFamily="2" charset="-122"/>
              </a:rPr>
              <a:t>：“成王既伐管叔、蔡叔，以殷余民封康叔，作</a:t>
            </a:r>
            <a:r>
              <a:rPr lang="en-US" altLang="zh-TW" sz="2400" smtClean="0">
                <a:latin typeface="宋体" pitchFamily="2" charset="-122"/>
              </a:rPr>
              <a:t>《</a:t>
            </a:r>
            <a:r>
              <a:rPr lang="zh-TW" altLang="en-US" sz="2400" smtClean="0">
                <a:latin typeface="宋体" pitchFamily="2" charset="-122"/>
              </a:rPr>
              <a:t>康誥</a:t>
            </a:r>
            <a:r>
              <a:rPr lang="en-US" altLang="zh-TW" sz="2400" smtClean="0">
                <a:latin typeface="宋体" pitchFamily="2" charset="-122"/>
              </a:rPr>
              <a:t>》</a:t>
            </a:r>
            <a:r>
              <a:rPr lang="zh-TW" altLang="en-US" sz="2400" smtClean="0">
                <a:latin typeface="宋体" pitchFamily="2" charset="-122"/>
              </a:rPr>
              <a:t>、</a:t>
            </a:r>
            <a:r>
              <a:rPr lang="en-US" altLang="zh-TW" sz="2400" smtClean="0">
                <a:latin typeface="宋体" pitchFamily="2" charset="-122"/>
              </a:rPr>
              <a:t>《</a:t>
            </a:r>
            <a:r>
              <a:rPr lang="zh-TW" altLang="en-US" sz="2400" smtClean="0">
                <a:latin typeface="宋体" pitchFamily="2" charset="-122"/>
              </a:rPr>
              <a:t>酒誥</a:t>
            </a:r>
            <a:r>
              <a:rPr lang="en-US" altLang="zh-TW" sz="2400" smtClean="0">
                <a:latin typeface="宋体" pitchFamily="2" charset="-122"/>
              </a:rPr>
              <a:t>》</a:t>
            </a:r>
            <a:r>
              <a:rPr lang="zh-TW" altLang="en-US" sz="2400" smtClean="0">
                <a:latin typeface="宋体" pitchFamily="2" charset="-122"/>
              </a:rPr>
              <a:t>、</a:t>
            </a:r>
            <a:r>
              <a:rPr lang="en-US" altLang="zh-TW" sz="2400" smtClean="0">
                <a:latin typeface="宋体" pitchFamily="2" charset="-122"/>
              </a:rPr>
              <a:t>《</a:t>
            </a:r>
            <a:r>
              <a:rPr lang="zh-TW" altLang="en-US" sz="2400" smtClean="0">
                <a:latin typeface="宋体" pitchFamily="2" charset="-122"/>
              </a:rPr>
              <a:t>梓材</a:t>
            </a:r>
            <a:r>
              <a:rPr lang="en-US" altLang="zh-TW" sz="2400" smtClean="0">
                <a:latin typeface="宋体" pitchFamily="2" charset="-122"/>
              </a:rPr>
              <a:t>》</a:t>
            </a:r>
            <a:r>
              <a:rPr lang="zh-TW" altLang="en-US" sz="2400" smtClean="0">
                <a:latin typeface="宋体" pitchFamily="2" charset="-122"/>
              </a:rPr>
              <a:t>。”宋以後只限于皇帝任命高級官吏或封爵時用。 “詔”原義為“告誡”，秦時規定皇帝發佈的文告叫 “詔”，從此成為皇帝的專用詞。</a:t>
            </a:r>
            <a:r>
              <a:rPr lang="zh-CN" altLang="en-US" sz="2400" smtClean="0">
                <a:latin typeface="宋体" pitchFamily="2" charset="-122"/>
              </a:rPr>
              <a:t> </a:t>
            </a: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3"/>
          <p:cNvSpPr>
            <a:spLocks noGrp="1" noChangeArrowheads="1"/>
          </p:cNvSpPr>
          <p:nvPr>
            <p:ph type="body" idx="1"/>
          </p:nvPr>
        </p:nvSpPr>
        <p:spPr>
          <a:xfrm>
            <a:off x="228600" y="304800"/>
            <a:ext cx="8610600" cy="6324600"/>
          </a:xfrm>
        </p:spPr>
        <p:txBody>
          <a:bodyPr/>
          <a:lstStyle/>
          <a:p>
            <a:pPr eaLnBrk="1" hangingPunct="1">
              <a:lnSpc>
                <a:spcPct val="80000"/>
              </a:lnSpc>
            </a:pPr>
            <a:r>
              <a:rPr lang="zh-TW" altLang="en-US" sz="2400" smtClean="0">
                <a:latin typeface="宋体" pitchFamily="2" charset="-122"/>
              </a:rPr>
              <a:t>羹、湯  </a:t>
            </a:r>
            <a:endParaRPr lang="zh-TW" altLang="zh-CN" sz="2400" smtClean="0">
              <a:latin typeface="宋体" pitchFamily="2" charset="-122"/>
            </a:endParaRPr>
          </a:p>
          <a:p>
            <a:pPr eaLnBrk="1" hangingPunct="1">
              <a:lnSpc>
                <a:spcPct val="80000"/>
              </a:lnSpc>
              <a:buFontTx/>
              <a:buNone/>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此二詞現在都指湯，古義並不同。“羹”在上古是指用梅、鹽、醬等調料所燉的肉，</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TW" altLang="en-US" sz="2400" smtClean="0">
                <a:latin typeface="宋体" pitchFamily="2" charset="-122"/>
              </a:rPr>
              <a:t>隱公元年</a:t>
            </a:r>
            <a:r>
              <a:rPr lang="en-US" altLang="zh-TW" sz="2400" smtClean="0">
                <a:latin typeface="宋体" pitchFamily="2" charset="-122"/>
              </a:rPr>
              <a:t>》</a:t>
            </a:r>
            <a:r>
              <a:rPr lang="zh-TW" altLang="en-US" sz="2400" smtClean="0">
                <a:latin typeface="宋体" pitchFamily="2" charset="-122"/>
              </a:rPr>
              <a:t>：“小人有母，皆嘗小人之食矣，未嘗君之羹，請以遺之。”</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TW" altLang="en-US" sz="2400" smtClean="0">
                <a:latin typeface="宋体" pitchFamily="2" charset="-122"/>
              </a:rPr>
              <a:t>桓公二年</a:t>
            </a:r>
            <a:r>
              <a:rPr lang="en-US" altLang="zh-TW" sz="2400" smtClean="0">
                <a:latin typeface="宋体" pitchFamily="2" charset="-122"/>
              </a:rPr>
              <a:t>》</a:t>
            </a:r>
            <a:r>
              <a:rPr lang="zh-TW" altLang="en-US" sz="2400" smtClean="0">
                <a:latin typeface="宋体" pitchFamily="2" charset="-122"/>
              </a:rPr>
              <a:t>：“是以清廟茅屋，大路越席，大羹不致，粢食不鑿，昭其儉也。”“湯”在唐代以前指熱水。</a:t>
            </a:r>
            <a:r>
              <a:rPr lang="en-US" altLang="zh-TW" sz="2400" smtClean="0">
                <a:latin typeface="宋体" pitchFamily="2" charset="-122"/>
              </a:rPr>
              <a:t>《</a:t>
            </a:r>
            <a:r>
              <a:rPr lang="zh-TW" altLang="en-US" sz="2400" smtClean="0">
                <a:latin typeface="宋体" pitchFamily="2" charset="-122"/>
              </a:rPr>
              <a:t>論語</a:t>
            </a:r>
            <a:r>
              <a:rPr lang="en-US" altLang="zh-TW" sz="2400" smtClean="0">
                <a:latin typeface="宋体" pitchFamily="2" charset="-122"/>
              </a:rPr>
              <a:t>·</a:t>
            </a:r>
            <a:r>
              <a:rPr lang="zh-TW" altLang="en-US" sz="2400" smtClean="0">
                <a:latin typeface="宋体" pitchFamily="2" charset="-122"/>
              </a:rPr>
              <a:t>季氏</a:t>
            </a:r>
            <a:r>
              <a:rPr lang="en-US" altLang="zh-TW" sz="2400" smtClean="0">
                <a:latin typeface="宋体" pitchFamily="2" charset="-122"/>
              </a:rPr>
              <a:t>》</a:t>
            </a:r>
            <a:r>
              <a:rPr lang="zh-TW" altLang="en-US" sz="2400" smtClean="0">
                <a:latin typeface="宋体" pitchFamily="2" charset="-122"/>
              </a:rPr>
              <a:t>：“見善如不及，見不善如探湯。”</a:t>
            </a:r>
            <a:r>
              <a:rPr lang="en-US" altLang="zh-TW" sz="2400" smtClean="0">
                <a:latin typeface="宋体" pitchFamily="2" charset="-122"/>
              </a:rPr>
              <a:t>《</a:t>
            </a:r>
            <a:r>
              <a:rPr lang="zh-TW" altLang="en-US" sz="2400" smtClean="0">
                <a:latin typeface="宋体" pitchFamily="2" charset="-122"/>
              </a:rPr>
              <a:t>楚辭</a:t>
            </a:r>
            <a:r>
              <a:rPr lang="en-US" altLang="zh-TW" sz="2400" smtClean="0">
                <a:latin typeface="宋体" pitchFamily="2" charset="-122"/>
              </a:rPr>
              <a:t>·</a:t>
            </a:r>
            <a:r>
              <a:rPr lang="zh-TW" altLang="en-US" sz="2400" smtClean="0">
                <a:latin typeface="宋体" pitchFamily="2" charset="-122"/>
              </a:rPr>
              <a:t>九歌</a:t>
            </a:r>
            <a:r>
              <a:rPr lang="en-US" altLang="zh-TW" sz="2400" smtClean="0">
                <a:latin typeface="宋体" pitchFamily="2" charset="-122"/>
              </a:rPr>
              <a:t>·</a:t>
            </a:r>
            <a:r>
              <a:rPr lang="zh-TW" altLang="en-US" sz="2400" smtClean="0">
                <a:latin typeface="宋体" pitchFamily="2" charset="-122"/>
              </a:rPr>
              <a:t>雲中君</a:t>
            </a:r>
            <a:r>
              <a:rPr lang="en-US" altLang="zh-TW" sz="2400" smtClean="0">
                <a:latin typeface="宋体" pitchFamily="2" charset="-122"/>
              </a:rPr>
              <a:t>》</a:t>
            </a:r>
            <a:r>
              <a:rPr lang="zh-TW" altLang="en-US" sz="2400" smtClean="0">
                <a:latin typeface="宋体" pitchFamily="2" charset="-122"/>
              </a:rPr>
              <a:t>：“浴蘭湯兮沐芳，華采衣兮若英。”成語有“赴湯蹈火”、“固若金湯”。唐以後引申指菜湯、米湯等。</a:t>
            </a:r>
          </a:p>
          <a:p>
            <a:pPr eaLnBrk="1" hangingPunct="1">
              <a:lnSpc>
                <a:spcPct val="80000"/>
              </a:lnSpc>
            </a:pPr>
            <a:r>
              <a:rPr lang="zh-TW" altLang="en-US" sz="2400" smtClean="0">
                <a:latin typeface="宋体" pitchFamily="2" charset="-122"/>
              </a:rPr>
              <a:t>宮、室 </a:t>
            </a:r>
            <a:endParaRPr lang="zh-TW" altLang="zh-CN" sz="2400" smtClean="0">
              <a:latin typeface="宋体" pitchFamily="2" charset="-122"/>
            </a:endParaRPr>
          </a:p>
          <a:p>
            <a:pPr eaLnBrk="1" hangingPunct="1">
              <a:lnSpc>
                <a:spcPct val="80000"/>
              </a:lnSpc>
              <a:buFontTx/>
              <a:buNone/>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此二詞都有“房屋”義。“宮”一般認為在上古是房屋的通稱，費袞</a:t>
            </a:r>
            <a:r>
              <a:rPr lang="en-US" altLang="zh-TW" sz="2400" smtClean="0">
                <a:latin typeface="宋体" pitchFamily="2" charset="-122"/>
              </a:rPr>
              <a:t>《</a:t>
            </a:r>
            <a:r>
              <a:rPr lang="zh-TW" altLang="en-US" sz="2400" smtClean="0">
                <a:latin typeface="宋体" pitchFamily="2" charset="-122"/>
              </a:rPr>
              <a:t>梁谿漫志</a:t>
            </a:r>
            <a:r>
              <a:rPr lang="en-US" altLang="zh-TW" sz="2400" smtClean="0">
                <a:latin typeface="宋体" pitchFamily="2" charset="-122"/>
              </a:rPr>
              <a:t>·</a:t>
            </a:r>
            <a:r>
              <a:rPr lang="zh-TW" altLang="en-US" sz="2400" smtClean="0">
                <a:latin typeface="宋体" pitchFamily="2" charset="-122"/>
              </a:rPr>
              <a:t>古者居室皆稱宮</a:t>
            </a:r>
            <a:r>
              <a:rPr lang="en-US" altLang="zh-TW" sz="2400" smtClean="0">
                <a:latin typeface="宋体" pitchFamily="2" charset="-122"/>
              </a:rPr>
              <a:t>》</a:t>
            </a:r>
            <a:r>
              <a:rPr lang="zh-TW" altLang="en-US" sz="2400" smtClean="0">
                <a:latin typeface="宋体" pitchFamily="2" charset="-122"/>
              </a:rPr>
              <a:t>：“古者居室貴賤皆通稱宮，初未嘗分別也。”從文獻資料看，實多為君主貴族所居，是有圍牆和多間房屋的宅院。</a:t>
            </a:r>
            <a:r>
              <a:rPr lang="en-US" altLang="zh-TW" sz="2400" smtClean="0">
                <a:latin typeface="宋体" pitchFamily="2" charset="-122"/>
              </a:rPr>
              <a:t>《</a:t>
            </a:r>
            <a:r>
              <a:rPr lang="zh-TW" altLang="en-US" sz="2400" smtClean="0">
                <a:latin typeface="宋体" pitchFamily="2" charset="-122"/>
              </a:rPr>
              <a:t>墨子</a:t>
            </a:r>
            <a:r>
              <a:rPr lang="en-US" altLang="zh-TW" sz="2400" smtClean="0">
                <a:latin typeface="宋体" pitchFamily="2" charset="-122"/>
              </a:rPr>
              <a:t>·</a:t>
            </a:r>
            <a:r>
              <a:rPr lang="zh-TW" altLang="en-US" sz="2400" smtClean="0">
                <a:latin typeface="宋体" pitchFamily="2" charset="-122"/>
              </a:rPr>
              <a:t>號令</a:t>
            </a:r>
            <a:r>
              <a:rPr lang="en-US" altLang="zh-TW" sz="2400" smtClean="0">
                <a:latin typeface="宋体" pitchFamily="2" charset="-122"/>
              </a:rPr>
              <a:t>》</a:t>
            </a:r>
            <a:r>
              <a:rPr lang="zh-TW" altLang="en-US" sz="2400" smtClean="0">
                <a:latin typeface="宋体" pitchFamily="2" charset="-122"/>
              </a:rPr>
              <a:t>：“葆宮之牆必三重</a:t>
            </a:r>
            <a:r>
              <a:rPr lang="en-US" altLang="zh-TW" sz="2400" smtClean="0">
                <a:latin typeface="宋体" pitchFamily="2" charset="-122"/>
              </a:rPr>
              <a:t>……</a:t>
            </a:r>
            <a:r>
              <a:rPr lang="zh-TW" altLang="en-US" sz="2400" smtClean="0">
                <a:latin typeface="宋体" pitchFamily="2" charset="-122"/>
              </a:rPr>
              <a:t>父母妻子皆同其宮。”秦漢以後專指帝王的居室。</a:t>
            </a:r>
            <a:r>
              <a:rPr lang="en-US" altLang="zh-TW" sz="2400" smtClean="0">
                <a:latin typeface="宋体" pitchFamily="2" charset="-122"/>
              </a:rPr>
              <a:t>《</a:t>
            </a:r>
            <a:r>
              <a:rPr lang="zh-TW" altLang="en-US" sz="2400" smtClean="0">
                <a:latin typeface="宋体" pitchFamily="2" charset="-122"/>
              </a:rPr>
              <a:t>史記</a:t>
            </a:r>
            <a:r>
              <a:rPr lang="en-US" altLang="zh-TW" sz="2400" smtClean="0">
                <a:latin typeface="宋体" pitchFamily="2" charset="-122"/>
              </a:rPr>
              <a:t>·</a:t>
            </a:r>
            <a:r>
              <a:rPr lang="zh-TW" altLang="en-US" sz="2400" smtClean="0">
                <a:latin typeface="宋体" pitchFamily="2" charset="-122"/>
              </a:rPr>
              <a:t>秦始皇本紀</a:t>
            </a:r>
            <a:r>
              <a:rPr lang="en-US" altLang="zh-TW" sz="2400" smtClean="0">
                <a:latin typeface="宋体" pitchFamily="2" charset="-122"/>
              </a:rPr>
              <a:t>》</a:t>
            </a:r>
            <a:r>
              <a:rPr lang="zh-TW" altLang="en-US" sz="2400" smtClean="0">
                <a:latin typeface="宋体" pitchFamily="2" charset="-122"/>
              </a:rPr>
              <a:t>：“作宮阿房，故天下謂之阿房宮 。”“室”義範圍小於“宮”，一般指內室。</a:t>
            </a:r>
            <a:r>
              <a:rPr lang="en-US" altLang="zh-TW" sz="2400" smtClean="0">
                <a:latin typeface="宋体" pitchFamily="2" charset="-122"/>
              </a:rPr>
              <a:t>《</a:t>
            </a:r>
            <a:r>
              <a:rPr lang="zh-TW" altLang="en-US" sz="2400" smtClean="0">
                <a:latin typeface="宋体" pitchFamily="2" charset="-122"/>
              </a:rPr>
              <a:t>論語</a:t>
            </a:r>
            <a:r>
              <a:rPr lang="en-US" altLang="zh-TW" sz="2400" smtClean="0">
                <a:latin typeface="宋体" pitchFamily="2" charset="-122"/>
              </a:rPr>
              <a:t>·</a:t>
            </a:r>
            <a:r>
              <a:rPr lang="zh-TW" altLang="en-US" sz="2400" smtClean="0">
                <a:latin typeface="宋体" pitchFamily="2" charset="-122"/>
              </a:rPr>
              <a:t>先進</a:t>
            </a:r>
            <a:r>
              <a:rPr lang="en-US" altLang="zh-TW" sz="2400" smtClean="0">
                <a:latin typeface="宋体" pitchFamily="2" charset="-122"/>
              </a:rPr>
              <a:t>》</a:t>
            </a:r>
            <a:r>
              <a:rPr lang="zh-TW" altLang="en-US" sz="2400" smtClean="0">
                <a:latin typeface="宋体" pitchFamily="2" charset="-122"/>
              </a:rPr>
              <a:t>：“由也升堂矣，未入於室也。”</a:t>
            </a:r>
            <a:r>
              <a:rPr lang="zh-CN" altLang="en-US" sz="2400" smtClean="0">
                <a:latin typeface="宋体" pitchFamily="2" charset="-122"/>
              </a:rPr>
              <a:t> </a:t>
            </a:r>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3"/>
          <p:cNvSpPr>
            <a:spLocks noGrp="1" noChangeArrowheads="1"/>
          </p:cNvSpPr>
          <p:nvPr>
            <p:ph type="body" idx="1"/>
          </p:nvPr>
        </p:nvSpPr>
        <p:spPr>
          <a:xfrm>
            <a:off x="304800" y="228600"/>
            <a:ext cx="8534400" cy="6400800"/>
          </a:xfrm>
        </p:spPr>
        <p:txBody>
          <a:bodyPr/>
          <a:lstStyle/>
          <a:p>
            <a:pPr eaLnBrk="1" hangingPunct="1">
              <a:lnSpc>
                <a:spcPct val="80000"/>
              </a:lnSpc>
            </a:pPr>
            <a:r>
              <a:rPr lang="zh-TW" altLang="en-US" sz="2400" smtClean="0">
                <a:latin typeface="宋体" pitchFamily="2" charset="-122"/>
              </a:rPr>
              <a:t>貢、獻、供  </a:t>
            </a:r>
            <a:endParaRPr lang="zh-TW" altLang="zh-CN" sz="2400" smtClean="0">
              <a:latin typeface="宋体" pitchFamily="2" charset="-122"/>
            </a:endParaRPr>
          </a:p>
          <a:p>
            <a:pPr eaLnBrk="1" hangingPunct="1">
              <a:lnSpc>
                <a:spcPct val="80000"/>
              </a:lnSpc>
              <a:buFontTx/>
              <a:buNone/>
            </a:pP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zh-CN" sz="2400" smtClean="0">
                <a:latin typeface="宋体" pitchFamily="2" charset="-122"/>
              </a:rPr>
              <a:t> </a:t>
            </a:r>
            <a:r>
              <a:rPr lang="zh-TW" altLang="en-US" sz="2400" smtClean="0">
                <a:latin typeface="宋体" pitchFamily="2" charset="-122"/>
              </a:rPr>
              <a:t> </a:t>
            </a:r>
            <a:r>
              <a:rPr lang="zh-TW" altLang="en-US" sz="2300" smtClean="0">
                <a:latin typeface="宋体" pitchFamily="2" charset="-122"/>
              </a:rPr>
              <a:t>此三詞都有“進獻物品”義。“貢”的</a:t>
            </a:r>
            <a:r>
              <a:rPr lang="zh-CN" altLang="en-US" sz="2300" smtClean="0">
                <a:latin typeface="宋体" pitchFamily="2" charset="-122"/>
              </a:rPr>
              <a:t>对象</a:t>
            </a:r>
            <a:r>
              <a:rPr lang="zh-TW" altLang="en-US" sz="2300" smtClean="0">
                <a:latin typeface="宋体" pitchFamily="2" charset="-122"/>
              </a:rPr>
              <a:t>一般是帝王，“獻”的</a:t>
            </a:r>
            <a:r>
              <a:rPr lang="zh-CN" altLang="en-US" sz="2300" smtClean="0">
                <a:latin typeface="宋体" pitchFamily="2" charset="-122"/>
              </a:rPr>
              <a:t>对象</a:t>
            </a:r>
            <a:r>
              <a:rPr lang="zh-TW" altLang="en-US" sz="2300" smtClean="0">
                <a:latin typeface="宋体" pitchFamily="2" charset="-122"/>
              </a:rPr>
              <a:t>一般泛指所敬者或所懼者。“貢”的內容一般是物品；“獻”的內容廣泛，除物品外也可以是計策甚至包括自己的身體等。</a:t>
            </a:r>
            <a:r>
              <a:rPr lang="en-US" altLang="zh-TW" sz="2300" smtClean="0">
                <a:latin typeface="宋体" pitchFamily="2" charset="-122"/>
              </a:rPr>
              <a:t>《</a:t>
            </a:r>
            <a:r>
              <a:rPr lang="zh-TW" altLang="en-US" sz="2300" smtClean="0">
                <a:latin typeface="宋体" pitchFamily="2" charset="-122"/>
              </a:rPr>
              <a:t>左傳</a:t>
            </a:r>
            <a:r>
              <a:rPr lang="en-US" altLang="zh-TW" sz="2300" smtClean="0">
                <a:latin typeface="宋体" pitchFamily="2" charset="-122"/>
              </a:rPr>
              <a:t>·</a:t>
            </a:r>
            <a:r>
              <a:rPr lang="zh-TW" altLang="en-US" sz="2300" smtClean="0">
                <a:latin typeface="宋体" pitchFamily="2" charset="-122"/>
              </a:rPr>
              <a:t>僖公四年</a:t>
            </a:r>
            <a:r>
              <a:rPr lang="en-US" altLang="zh-TW" sz="2300" smtClean="0">
                <a:latin typeface="宋体" pitchFamily="2" charset="-122"/>
              </a:rPr>
              <a:t>》</a:t>
            </a:r>
            <a:r>
              <a:rPr lang="zh-TW" altLang="en-US" sz="2300" smtClean="0">
                <a:latin typeface="宋体" pitchFamily="2" charset="-122"/>
              </a:rPr>
              <a:t>：“爾貢包茅不入，王祭不共，無以縮酒，寡人是征。” </a:t>
            </a:r>
            <a:r>
              <a:rPr lang="en-US" altLang="zh-TW" sz="2300" smtClean="0">
                <a:latin typeface="宋体" pitchFamily="2" charset="-122"/>
              </a:rPr>
              <a:t>《</a:t>
            </a:r>
            <a:r>
              <a:rPr lang="zh-TW" altLang="en-US" sz="2300" smtClean="0">
                <a:latin typeface="宋体" pitchFamily="2" charset="-122"/>
              </a:rPr>
              <a:t>尚書</a:t>
            </a:r>
            <a:r>
              <a:rPr lang="en-US" altLang="zh-TW" sz="2300" smtClean="0">
                <a:latin typeface="宋体" pitchFamily="2" charset="-122"/>
              </a:rPr>
              <a:t>·</a:t>
            </a:r>
            <a:r>
              <a:rPr lang="zh-TW" altLang="en-US" sz="2300" smtClean="0">
                <a:latin typeface="宋体" pitchFamily="2" charset="-122"/>
              </a:rPr>
              <a:t>周書</a:t>
            </a:r>
            <a:r>
              <a:rPr lang="en-US" altLang="zh-TW" sz="2300" smtClean="0">
                <a:latin typeface="宋体" pitchFamily="2" charset="-122"/>
              </a:rPr>
              <a:t>·</a:t>
            </a:r>
            <a:r>
              <a:rPr lang="zh-TW" altLang="en-US" sz="2300" smtClean="0">
                <a:latin typeface="宋体" pitchFamily="2" charset="-122"/>
              </a:rPr>
              <a:t>旅獒</a:t>
            </a:r>
            <a:r>
              <a:rPr lang="en-US" altLang="zh-TW" sz="2300" smtClean="0">
                <a:latin typeface="宋体" pitchFamily="2" charset="-122"/>
              </a:rPr>
              <a:t>》</a:t>
            </a:r>
            <a:r>
              <a:rPr lang="zh-TW" altLang="en-US" sz="2300" smtClean="0">
                <a:latin typeface="宋体" pitchFamily="2" charset="-122"/>
              </a:rPr>
              <a:t>：“無有遠邇，畢獻方物，惟服食器用。” </a:t>
            </a:r>
            <a:r>
              <a:rPr lang="en-US" altLang="zh-TW" sz="2300" smtClean="0">
                <a:latin typeface="宋体" pitchFamily="2" charset="-122"/>
              </a:rPr>
              <a:t>《</a:t>
            </a:r>
            <a:r>
              <a:rPr lang="zh-TW" altLang="en-US" sz="2300" smtClean="0">
                <a:latin typeface="宋体" pitchFamily="2" charset="-122"/>
              </a:rPr>
              <a:t>尚書</a:t>
            </a:r>
            <a:r>
              <a:rPr lang="en-US" altLang="zh-TW" sz="2300" smtClean="0">
                <a:latin typeface="宋体" pitchFamily="2" charset="-122"/>
              </a:rPr>
              <a:t>·</a:t>
            </a:r>
            <a:r>
              <a:rPr lang="zh-TW" altLang="en-US" sz="2300" smtClean="0">
                <a:latin typeface="宋体" pitchFamily="2" charset="-122"/>
              </a:rPr>
              <a:t>商書</a:t>
            </a:r>
            <a:r>
              <a:rPr lang="en-US" altLang="zh-TW" sz="2300" smtClean="0">
                <a:latin typeface="宋体" pitchFamily="2" charset="-122"/>
              </a:rPr>
              <a:t>·</a:t>
            </a:r>
            <a:r>
              <a:rPr lang="zh-TW" altLang="en-US" sz="2300" smtClean="0">
                <a:latin typeface="宋体" pitchFamily="2" charset="-122"/>
              </a:rPr>
              <a:t>微子</a:t>
            </a:r>
            <a:r>
              <a:rPr lang="en-US" altLang="zh-TW" sz="2300" smtClean="0">
                <a:latin typeface="宋体" pitchFamily="2" charset="-122"/>
              </a:rPr>
              <a:t>》</a:t>
            </a:r>
            <a:r>
              <a:rPr lang="zh-TW" altLang="en-US" sz="2300" smtClean="0">
                <a:latin typeface="宋体" pitchFamily="2" charset="-122"/>
              </a:rPr>
              <a:t>：“自靖，人自獻于先王，我不顧行遁。”“供”本寫作“共”，含有誠敬的色彩，多用於呈獻祭品給鬼神或者奉獻物品給尊長。</a:t>
            </a:r>
            <a:r>
              <a:rPr lang="en-US" altLang="zh-TW" sz="2300" smtClean="0">
                <a:latin typeface="宋体" pitchFamily="2" charset="-122"/>
              </a:rPr>
              <a:t>《</a:t>
            </a:r>
            <a:r>
              <a:rPr lang="zh-TW" altLang="en-US" sz="2300" smtClean="0">
                <a:latin typeface="宋体" pitchFamily="2" charset="-122"/>
              </a:rPr>
              <a:t>禮記</a:t>
            </a:r>
            <a:r>
              <a:rPr lang="en-US" altLang="zh-TW" sz="2300" smtClean="0">
                <a:latin typeface="宋体" pitchFamily="2" charset="-122"/>
              </a:rPr>
              <a:t>·</a:t>
            </a:r>
            <a:r>
              <a:rPr lang="zh-TW" altLang="en-US" sz="2300" smtClean="0">
                <a:latin typeface="宋体" pitchFamily="2" charset="-122"/>
              </a:rPr>
              <a:t>曲禮上</a:t>
            </a:r>
            <a:r>
              <a:rPr lang="en-US" altLang="zh-TW" sz="2300" smtClean="0">
                <a:latin typeface="宋体" pitchFamily="2" charset="-122"/>
              </a:rPr>
              <a:t>》</a:t>
            </a:r>
            <a:r>
              <a:rPr lang="zh-TW" altLang="en-US" sz="2300" smtClean="0">
                <a:latin typeface="宋体" pitchFamily="2" charset="-122"/>
              </a:rPr>
              <a:t>：“禱祠祭祀，供給鬼神，非禮不誠不莊。”</a:t>
            </a:r>
          </a:p>
          <a:p>
            <a:pPr eaLnBrk="1" hangingPunct="1">
              <a:lnSpc>
                <a:spcPct val="80000"/>
              </a:lnSpc>
            </a:pPr>
            <a:r>
              <a:rPr lang="zh-TW" altLang="en-US" sz="2400" smtClean="0">
                <a:latin typeface="宋体" pitchFamily="2" charset="-122"/>
              </a:rPr>
              <a:t>購、買</a:t>
            </a:r>
            <a:r>
              <a:rPr lang="zh-CN" altLang="en-US" sz="2400" smtClean="0">
                <a:latin typeface="宋体" pitchFamily="2" charset="-122"/>
              </a:rPr>
              <a:t>  </a:t>
            </a:r>
          </a:p>
          <a:p>
            <a:pPr eaLnBrk="1" hangingPunct="1">
              <a:lnSpc>
                <a:spcPct val="80000"/>
              </a:lnSpc>
              <a:buFontTx/>
              <a:buNone/>
            </a:pPr>
            <a:r>
              <a:rPr lang="zh-CN" altLang="en-US" sz="2400" smtClean="0">
                <a:latin typeface="宋体" pitchFamily="2" charset="-122"/>
              </a:rPr>
              <a:t>      </a:t>
            </a:r>
            <a:r>
              <a:rPr lang="zh-TW" altLang="en-US" sz="2300" smtClean="0">
                <a:latin typeface="宋体" pitchFamily="2" charset="-122"/>
              </a:rPr>
              <a:t>此二詞在上古不同義。“購”</a:t>
            </a:r>
            <a:r>
              <a:rPr lang="zh-CN" altLang="en-US" sz="2300" smtClean="0">
                <a:latin typeface="宋体" pitchFamily="2" charset="-122"/>
              </a:rPr>
              <a:t>的意思</a:t>
            </a:r>
            <a:r>
              <a:rPr lang="zh-TW" altLang="en-US" sz="2300" smtClean="0">
                <a:latin typeface="宋体" pitchFamily="2" charset="-122"/>
              </a:rPr>
              <a:t>是“懸賞”</a:t>
            </a:r>
            <a:r>
              <a:rPr lang="zh-CN" altLang="en-US" sz="2300" smtClean="0">
                <a:latin typeface="宋体" pitchFamily="2" charset="-122"/>
              </a:rPr>
              <a:t>，其对象不是商品。</a:t>
            </a:r>
            <a:r>
              <a:rPr lang="en-US" altLang="zh-TW" sz="2300" smtClean="0">
                <a:latin typeface="宋体" pitchFamily="2" charset="-122"/>
              </a:rPr>
              <a:t>《</a:t>
            </a:r>
            <a:r>
              <a:rPr lang="zh-TW" altLang="en-US" sz="2300" smtClean="0">
                <a:latin typeface="宋体" pitchFamily="2" charset="-122"/>
              </a:rPr>
              <a:t>戰國策</a:t>
            </a:r>
            <a:r>
              <a:rPr lang="en-US" altLang="zh-TW" sz="2300" smtClean="0">
                <a:latin typeface="宋体" pitchFamily="2" charset="-122"/>
              </a:rPr>
              <a:t>·</a:t>
            </a:r>
            <a:r>
              <a:rPr lang="zh-TW" altLang="en-US" sz="2300" smtClean="0">
                <a:latin typeface="宋体" pitchFamily="2" charset="-122"/>
              </a:rPr>
              <a:t>燕策三</a:t>
            </a:r>
            <a:r>
              <a:rPr lang="en-US" altLang="zh-TW" sz="2300" smtClean="0">
                <a:latin typeface="宋体" pitchFamily="2" charset="-122"/>
              </a:rPr>
              <a:t>》</a:t>
            </a:r>
            <a:r>
              <a:rPr lang="zh-TW" altLang="en-US" sz="2300" smtClean="0">
                <a:latin typeface="宋体" pitchFamily="2" charset="-122"/>
              </a:rPr>
              <a:t>：“夫今樊將軍，秦王購之金千斤，邑萬家。” </a:t>
            </a:r>
            <a:r>
              <a:rPr lang="en-US" altLang="zh-TW" sz="2300" smtClean="0">
                <a:latin typeface="宋体" pitchFamily="2" charset="-122"/>
              </a:rPr>
              <a:t>《</a:t>
            </a:r>
            <a:r>
              <a:rPr lang="zh-TW" altLang="en-US" sz="2300" smtClean="0">
                <a:latin typeface="宋体" pitchFamily="2" charset="-122"/>
              </a:rPr>
              <a:t>史記</a:t>
            </a:r>
            <a:r>
              <a:rPr lang="en-US" altLang="zh-TW" sz="2300" smtClean="0">
                <a:latin typeface="宋体" pitchFamily="2" charset="-122"/>
              </a:rPr>
              <a:t>·</a:t>
            </a:r>
            <a:r>
              <a:rPr lang="zh-TW" altLang="en-US" sz="2300" smtClean="0">
                <a:latin typeface="宋体" pitchFamily="2" charset="-122"/>
              </a:rPr>
              <a:t>項羽本紀</a:t>
            </a:r>
            <a:r>
              <a:rPr lang="en-US" altLang="zh-TW" sz="2300" smtClean="0">
                <a:latin typeface="宋体" pitchFamily="2" charset="-122"/>
              </a:rPr>
              <a:t>》</a:t>
            </a:r>
            <a:r>
              <a:rPr lang="zh-TW" altLang="en-US" sz="2300" smtClean="0">
                <a:latin typeface="宋体" pitchFamily="2" charset="-122"/>
              </a:rPr>
              <a:t>：“ 項王乃曰：‘吾聞漢購我頭千金，邑萬戶，吾爲若德。’”中古以後，“購”漸漸</a:t>
            </a:r>
            <a:r>
              <a:rPr lang="zh-CN" altLang="en-US" sz="2300" smtClean="0">
                <a:latin typeface="宋体" pitchFamily="2" charset="-122"/>
              </a:rPr>
              <a:t>引申出</a:t>
            </a:r>
            <a:r>
              <a:rPr lang="zh-TW" altLang="en-US" sz="2300" smtClean="0">
                <a:latin typeface="宋体" pitchFamily="2" charset="-122"/>
              </a:rPr>
              <a:t>“買”</a:t>
            </a:r>
            <a:r>
              <a:rPr lang="zh-CN" altLang="en-US" sz="2300" smtClean="0">
                <a:latin typeface="宋体" pitchFamily="2" charset="-122"/>
              </a:rPr>
              <a:t>义，但</a:t>
            </a:r>
            <a:r>
              <a:rPr lang="zh-TW" altLang="en-US" sz="2300" smtClean="0">
                <a:latin typeface="宋体" pitchFamily="2" charset="-122"/>
              </a:rPr>
              <a:t>指</a:t>
            </a:r>
            <a:r>
              <a:rPr lang="zh-CN" altLang="en-US" sz="2300" smtClean="0">
                <a:latin typeface="宋体" pitchFamily="2" charset="-122"/>
              </a:rPr>
              <a:t>重金买或</a:t>
            </a:r>
            <a:r>
              <a:rPr lang="zh-TW" altLang="en-US" sz="2300" smtClean="0">
                <a:latin typeface="宋体" pitchFamily="2" charset="-122"/>
              </a:rPr>
              <a:t>大批買進。唐 裴鉶</a:t>
            </a:r>
            <a:r>
              <a:rPr lang="en-US" altLang="zh-TW" sz="2300" smtClean="0">
                <a:latin typeface="宋体" pitchFamily="2" charset="-122"/>
              </a:rPr>
              <a:t>《</a:t>
            </a:r>
            <a:r>
              <a:rPr lang="zh-TW" altLang="en-US" sz="2300" smtClean="0">
                <a:latin typeface="宋体" pitchFamily="2" charset="-122"/>
              </a:rPr>
              <a:t>傳奇</a:t>
            </a:r>
            <a:r>
              <a:rPr lang="en-US" altLang="zh-TW" sz="2300" smtClean="0">
                <a:latin typeface="宋体" pitchFamily="2" charset="-122"/>
              </a:rPr>
              <a:t>·</a:t>
            </a:r>
            <a:r>
              <a:rPr lang="zh-TW" altLang="en-US" sz="2300" smtClean="0">
                <a:latin typeface="宋体" pitchFamily="2" charset="-122"/>
              </a:rPr>
              <a:t>蕭曠</a:t>
            </a:r>
            <a:r>
              <a:rPr lang="en-US" altLang="zh-TW" sz="2300" smtClean="0">
                <a:latin typeface="宋体" pitchFamily="2" charset="-122"/>
              </a:rPr>
              <a:t>》</a:t>
            </a:r>
            <a:r>
              <a:rPr lang="zh-TW" altLang="en-US" sz="2300" smtClean="0">
                <a:latin typeface="宋体" pitchFamily="2" charset="-122"/>
              </a:rPr>
              <a:t>：“若有胡人購之，非萬金不可。”“買”是用金錢換取一般物品，側重於買進。</a:t>
            </a:r>
            <a:r>
              <a:rPr lang="en-US" altLang="zh-CN" sz="2300" smtClean="0">
                <a:latin typeface="宋体" pitchFamily="2" charset="-122"/>
              </a:rPr>
              <a:t>《</a:t>
            </a:r>
            <a:r>
              <a:rPr lang="zh-CN" altLang="en-US" sz="2300" smtClean="0">
                <a:latin typeface="宋体" pitchFamily="2" charset="-122"/>
              </a:rPr>
              <a:t>韩非子</a:t>
            </a:r>
            <a:r>
              <a:rPr lang="en-US" altLang="zh-CN" sz="2300" smtClean="0">
                <a:latin typeface="宋体" pitchFamily="2" charset="-122"/>
              </a:rPr>
              <a:t>·</a:t>
            </a:r>
            <a:r>
              <a:rPr lang="zh-CN" altLang="en-US" sz="2300" smtClean="0">
                <a:latin typeface="宋体" pitchFamily="2" charset="-122"/>
              </a:rPr>
              <a:t>说林下</a:t>
            </a:r>
            <a:r>
              <a:rPr lang="en-US" altLang="zh-CN" sz="2300" smtClean="0">
                <a:latin typeface="宋体" pitchFamily="2" charset="-122"/>
              </a:rPr>
              <a:t>》</a:t>
            </a:r>
            <a:r>
              <a:rPr lang="zh-CN" altLang="en-US" sz="2300" smtClean="0">
                <a:latin typeface="宋体" pitchFamily="2" charset="-122"/>
              </a:rPr>
              <a:t>：“</a:t>
            </a:r>
            <a:r>
              <a:rPr lang="zh-TW" altLang="en-US" sz="2300" smtClean="0">
                <a:latin typeface="宋体" pitchFamily="2" charset="-122"/>
              </a:rPr>
              <a:t>宋之富贾有</a:t>
            </a:r>
            <a:r>
              <a:rPr lang="zh-CN" altLang="en-US" sz="2300" smtClean="0">
                <a:latin typeface="宋体" pitchFamily="2" charset="-122"/>
              </a:rPr>
              <a:t>监</a:t>
            </a:r>
            <a:r>
              <a:rPr lang="zh-TW" altLang="en-US" sz="2300" smtClean="0">
                <a:latin typeface="宋体" pitchFamily="2" charset="-122"/>
              </a:rPr>
              <a:t>止子者，与人争买百金之璞玉，因佯失而毁之，负其百金，而理其毁瑕，得千溢焉。”</a:t>
            </a:r>
            <a:r>
              <a:rPr lang="zh-CN" altLang="en-US" sz="2300" smtClean="0">
                <a:latin typeface="宋体" pitchFamily="2" charset="-122"/>
              </a:rPr>
              <a:t> </a:t>
            </a: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3"/>
          <p:cNvSpPr>
            <a:spLocks noGrp="1" noChangeArrowheads="1"/>
          </p:cNvSpPr>
          <p:nvPr>
            <p:ph type="body" idx="1"/>
          </p:nvPr>
        </p:nvSpPr>
        <p:spPr>
          <a:xfrm>
            <a:off x="304800" y="304800"/>
            <a:ext cx="8458200" cy="6400800"/>
          </a:xfrm>
        </p:spPr>
        <p:txBody>
          <a:bodyPr/>
          <a:lstStyle/>
          <a:p>
            <a:pPr eaLnBrk="1" hangingPunct="1">
              <a:lnSpc>
                <a:spcPct val="80000"/>
              </a:lnSpc>
            </a:pPr>
            <a:r>
              <a:rPr lang="zh-TW" altLang="en-US" sz="2200" smtClean="0">
                <a:latin typeface="宋体" pitchFamily="2" charset="-122"/>
              </a:rPr>
              <a:t>穀、禾、粟、稷  </a:t>
            </a:r>
            <a:endParaRPr lang="zh-TW" altLang="zh-CN" sz="2200" smtClean="0">
              <a:latin typeface="宋体" pitchFamily="2" charset="-122"/>
            </a:endParaRPr>
          </a:p>
          <a:p>
            <a:pPr eaLnBrk="1" hangingPunct="1">
              <a:lnSpc>
                <a:spcPct val="80000"/>
              </a:lnSpc>
              <a:buFontTx/>
              <a:buNone/>
            </a:pPr>
            <a:r>
              <a:rPr lang="zh-TW" altLang="zh-CN" sz="2200" smtClean="0">
                <a:latin typeface="宋体" pitchFamily="2" charset="-122"/>
              </a:rPr>
              <a:t> </a:t>
            </a:r>
            <a:r>
              <a:rPr lang="zh-TW" altLang="en-US" sz="2200" smtClean="0">
                <a:latin typeface="宋体" pitchFamily="2" charset="-122"/>
              </a:rPr>
              <a:t> </a:t>
            </a:r>
            <a:r>
              <a:rPr lang="zh-TW" altLang="zh-CN" sz="2200" smtClean="0">
                <a:latin typeface="宋体" pitchFamily="2" charset="-122"/>
              </a:rPr>
              <a:t> </a:t>
            </a:r>
            <a:r>
              <a:rPr lang="zh-TW" altLang="en-US" sz="2200" smtClean="0">
                <a:latin typeface="宋体" pitchFamily="2" charset="-122"/>
              </a:rPr>
              <a:t>  此四詞都指農作物。“穀”是莊稼和糧食的總稱，</a:t>
            </a:r>
            <a:r>
              <a:rPr lang="en-US" altLang="zh-TW" sz="2200" smtClean="0">
                <a:latin typeface="宋体" pitchFamily="2" charset="-122"/>
              </a:rPr>
              <a:t>《</a:t>
            </a:r>
            <a:r>
              <a:rPr lang="zh-TW" altLang="en-US" sz="2200" smtClean="0">
                <a:latin typeface="宋体" pitchFamily="2" charset="-122"/>
              </a:rPr>
              <a:t>孟子</a:t>
            </a:r>
            <a:r>
              <a:rPr lang="en-US" altLang="zh-TW" sz="2200" smtClean="0">
                <a:latin typeface="宋体" pitchFamily="2" charset="-122"/>
              </a:rPr>
              <a:t>·</a:t>
            </a:r>
            <a:r>
              <a:rPr lang="zh-TW" altLang="en-US" sz="2200" smtClean="0">
                <a:latin typeface="宋体" pitchFamily="2" charset="-122"/>
              </a:rPr>
              <a:t>梁惠王上</a:t>
            </a:r>
            <a:r>
              <a:rPr lang="en-US" altLang="zh-TW" sz="2200" smtClean="0">
                <a:latin typeface="宋体" pitchFamily="2" charset="-122"/>
              </a:rPr>
              <a:t>》</a:t>
            </a:r>
            <a:r>
              <a:rPr lang="zh-TW" altLang="en-US" sz="2200" smtClean="0">
                <a:latin typeface="宋体" pitchFamily="2" charset="-122"/>
              </a:rPr>
              <a:t>：“不違農時，穀不可勝食也。”“禾”是穀子，泛指庄稼。</a:t>
            </a:r>
            <a:r>
              <a:rPr lang="en-US" altLang="zh-TW" sz="2200" smtClean="0">
                <a:latin typeface="宋体" pitchFamily="2" charset="-122"/>
              </a:rPr>
              <a:t>《</a:t>
            </a:r>
            <a:r>
              <a:rPr lang="zh-TW" altLang="en-US" sz="2200" smtClean="0">
                <a:latin typeface="宋体" pitchFamily="2" charset="-122"/>
              </a:rPr>
              <a:t>诗</a:t>
            </a:r>
            <a:r>
              <a:rPr lang="en-US" altLang="zh-TW" sz="2200" smtClean="0">
                <a:latin typeface="宋体" pitchFamily="2" charset="-122"/>
              </a:rPr>
              <a:t>·</a:t>
            </a:r>
            <a:r>
              <a:rPr lang="zh-TW" altLang="en-US" sz="2200" smtClean="0">
                <a:latin typeface="宋体" pitchFamily="2" charset="-122"/>
              </a:rPr>
              <a:t>豳风</a:t>
            </a:r>
            <a:r>
              <a:rPr lang="en-US" altLang="zh-TW" sz="2200" smtClean="0">
                <a:latin typeface="宋体" pitchFamily="2" charset="-122"/>
              </a:rPr>
              <a:t>·</a:t>
            </a:r>
            <a:r>
              <a:rPr lang="zh-TW" altLang="en-US" sz="2200" smtClean="0">
                <a:latin typeface="宋体" pitchFamily="2" charset="-122"/>
              </a:rPr>
              <a:t>七月</a:t>
            </a:r>
            <a:r>
              <a:rPr lang="en-US" altLang="zh-TW" sz="2200" smtClean="0">
                <a:latin typeface="宋体" pitchFamily="2" charset="-122"/>
              </a:rPr>
              <a:t>》</a:t>
            </a:r>
            <a:r>
              <a:rPr lang="zh-TW" altLang="en-US" sz="2200" smtClean="0">
                <a:latin typeface="宋体" pitchFamily="2" charset="-122"/>
              </a:rPr>
              <a:t>：“十月納禾稼，黍稷重穋，禾麻菽麥。” 陈奂传疏：“禾者，今之小米。</a:t>
            </a:r>
            <a:r>
              <a:rPr lang="zh-CN" altLang="en-US" sz="2200" smtClean="0">
                <a:latin typeface="宋体" pitchFamily="2" charset="-122"/>
              </a:rPr>
              <a:t>”</a:t>
            </a:r>
            <a:r>
              <a:rPr lang="zh-TW" altLang="en-US" sz="2200" smtClean="0">
                <a:latin typeface="宋体" pitchFamily="2" charset="-122"/>
              </a:rPr>
              <a:t>“粟”指</a:t>
            </a:r>
            <a:r>
              <a:rPr lang="zh-CN" altLang="en-US" sz="2200" smtClean="0">
                <a:latin typeface="宋体" pitchFamily="2" charset="-122"/>
              </a:rPr>
              <a:t>谷粒，</a:t>
            </a:r>
            <a:r>
              <a:rPr lang="zh-TW" altLang="en-US" sz="2200" smtClean="0">
                <a:latin typeface="宋体" pitchFamily="2" charset="-122"/>
              </a:rPr>
              <a:t>稱</a:t>
            </a:r>
            <a:r>
              <a:rPr lang="zh-CN" altLang="en-US" sz="2200" smtClean="0">
                <a:latin typeface="宋体" pitchFamily="2" charset="-122"/>
              </a:rPr>
              <a:t>谷物。</a:t>
            </a:r>
            <a:r>
              <a:rPr lang="en-US" altLang="zh-CN" sz="2200" smtClean="0">
                <a:latin typeface="宋体" pitchFamily="2" charset="-122"/>
              </a:rPr>
              <a:t>《</a:t>
            </a:r>
            <a:r>
              <a:rPr lang="zh-CN" altLang="en-US" sz="2200" smtClean="0">
                <a:latin typeface="宋体" pitchFamily="2" charset="-122"/>
              </a:rPr>
              <a:t>书</a:t>
            </a:r>
            <a:r>
              <a:rPr lang="en-US" altLang="zh-CN" sz="2200" smtClean="0">
                <a:latin typeface="宋体" pitchFamily="2" charset="-122"/>
              </a:rPr>
              <a:t>·</a:t>
            </a:r>
            <a:r>
              <a:rPr lang="zh-CN" altLang="en-US" sz="2200" smtClean="0">
                <a:latin typeface="宋体" pitchFamily="2" charset="-122"/>
              </a:rPr>
              <a:t>禹贡</a:t>
            </a:r>
            <a:r>
              <a:rPr lang="en-US" altLang="zh-CN" sz="2200" smtClean="0">
                <a:latin typeface="宋体" pitchFamily="2" charset="-122"/>
              </a:rPr>
              <a:t>》</a:t>
            </a:r>
            <a:r>
              <a:rPr lang="zh-CN" altLang="en-US" sz="2200" smtClean="0">
                <a:latin typeface="宋体" pitchFamily="2" charset="-122"/>
              </a:rPr>
              <a:t>：“四百里粟，五百里米。” </a:t>
            </a:r>
            <a:r>
              <a:rPr lang="en-US" altLang="zh-CN" sz="2200" smtClean="0">
                <a:latin typeface="宋体" pitchFamily="2" charset="-122"/>
              </a:rPr>
              <a:t>《</a:t>
            </a:r>
            <a:r>
              <a:rPr lang="zh-CN" altLang="en-US" sz="2200" smtClean="0">
                <a:latin typeface="宋体" pitchFamily="2" charset="-122"/>
              </a:rPr>
              <a:t>左传</a:t>
            </a:r>
            <a:r>
              <a:rPr lang="en-US" altLang="zh-CN" sz="2200" smtClean="0">
                <a:latin typeface="宋体" pitchFamily="2" charset="-122"/>
              </a:rPr>
              <a:t>·</a:t>
            </a:r>
            <a:r>
              <a:rPr lang="zh-CN" altLang="en-US" sz="2200" smtClean="0">
                <a:latin typeface="宋体" pitchFamily="2" charset="-122"/>
              </a:rPr>
              <a:t>文公十六年</a:t>
            </a:r>
            <a:r>
              <a:rPr lang="en-US" altLang="zh-CN" sz="2200" smtClean="0">
                <a:latin typeface="宋体" pitchFamily="2" charset="-122"/>
              </a:rPr>
              <a:t>》</a:t>
            </a:r>
            <a:r>
              <a:rPr lang="zh-CN" altLang="en-US" sz="2200" smtClean="0">
                <a:latin typeface="宋体" pitchFamily="2" charset="-122"/>
              </a:rPr>
              <a:t>：“宋公子鲍礼于国人，宋饥，竭其粟而贷之。”</a:t>
            </a:r>
            <a:r>
              <a:rPr lang="zh-TW" altLang="en-US" sz="2200" smtClean="0">
                <a:latin typeface="宋体" pitchFamily="2" charset="-122"/>
              </a:rPr>
              <a:t>“稷”</a:t>
            </a:r>
            <a:r>
              <a:rPr lang="zh-CN" altLang="en-US" sz="2200" smtClean="0">
                <a:latin typeface="宋体" pitchFamily="2" charset="-122"/>
              </a:rPr>
              <a:t>即</a:t>
            </a:r>
            <a:r>
              <a:rPr lang="zh-TW" altLang="en-US" sz="2200" smtClean="0">
                <a:latin typeface="宋体" pitchFamily="2" charset="-122"/>
              </a:rPr>
              <a:t>穀子，與“粟”異名</a:t>
            </a:r>
            <a:r>
              <a:rPr lang="zh-CN" altLang="en-US" sz="2200" smtClean="0">
                <a:latin typeface="宋体" pitchFamily="2" charset="-122"/>
              </a:rPr>
              <a:t>而</a:t>
            </a:r>
            <a:r>
              <a:rPr lang="zh-TW" altLang="en-US" sz="2200" smtClean="0">
                <a:latin typeface="宋体" pitchFamily="2" charset="-122"/>
              </a:rPr>
              <a:t>同實。</a:t>
            </a:r>
            <a:r>
              <a:rPr lang="zh-CN" altLang="en-US" sz="2200" smtClean="0">
                <a:latin typeface="宋体" pitchFamily="2" charset="-122"/>
              </a:rPr>
              <a:t>或说指高粱。</a:t>
            </a:r>
            <a:r>
              <a:rPr lang="zh-TW" altLang="en-US" sz="2200" smtClean="0">
                <a:latin typeface="宋体" pitchFamily="2" charset="-122"/>
              </a:rPr>
              <a:t>王念孙</a:t>
            </a:r>
            <a:r>
              <a:rPr lang="en-US" altLang="zh-TW" sz="2200" smtClean="0">
                <a:latin typeface="宋体" pitchFamily="2" charset="-122"/>
              </a:rPr>
              <a:t>《</a:t>
            </a:r>
            <a:r>
              <a:rPr lang="zh-TW" altLang="en-US" sz="2200" smtClean="0">
                <a:latin typeface="宋体" pitchFamily="2" charset="-122"/>
              </a:rPr>
              <a:t>广雅疏证</a:t>
            </a:r>
            <a:r>
              <a:rPr lang="en-US" altLang="zh-TW" sz="2200" smtClean="0">
                <a:latin typeface="宋体" pitchFamily="2" charset="-122"/>
              </a:rPr>
              <a:t>· </a:t>
            </a:r>
            <a:r>
              <a:rPr lang="zh-TW" altLang="en-US" sz="2200" smtClean="0">
                <a:latin typeface="宋体" pitchFamily="2" charset="-122"/>
              </a:rPr>
              <a:t>释草</a:t>
            </a:r>
            <a:r>
              <a:rPr lang="en-US" altLang="zh-TW" sz="2200" smtClean="0">
                <a:latin typeface="宋体" pitchFamily="2" charset="-122"/>
              </a:rPr>
              <a:t>》</a:t>
            </a:r>
            <a:r>
              <a:rPr lang="zh-TW" altLang="en-US" sz="2200" smtClean="0">
                <a:latin typeface="宋体" pitchFamily="2" charset="-122"/>
              </a:rPr>
              <a:t>：“稷，今人謂之高粱。”</a:t>
            </a:r>
          </a:p>
          <a:p>
            <a:pPr eaLnBrk="1" hangingPunct="1">
              <a:lnSpc>
                <a:spcPct val="80000"/>
              </a:lnSpc>
            </a:pPr>
            <a:r>
              <a:rPr lang="zh-TW" altLang="en-US" sz="2200" smtClean="0">
                <a:latin typeface="宋体" pitchFamily="2" charset="-122"/>
              </a:rPr>
              <a:t>瞽、矇、瞍、眇、盲、瞎</a:t>
            </a:r>
            <a:r>
              <a:rPr lang="zh-CN" altLang="en-US" sz="2200" smtClean="0">
                <a:latin typeface="宋体" pitchFamily="2" charset="-122"/>
              </a:rPr>
              <a:t>   </a:t>
            </a:r>
          </a:p>
          <a:p>
            <a:pPr eaLnBrk="1" hangingPunct="1">
              <a:lnSpc>
                <a:spcPct val="80000"/>
              </a:lnSpc>
              <a:buFontTx/>
              <a:buNone/>
            </a:pPr>
            <a:r>
              <a:rPr lang="zh-CN" altLang="en-US" sz="2200" smtClean="0">
                <a:latin typeface="宋体" pitchFamily="2" charset="-122"/>
              </a:rPr>
              <a:t>      此六</a:t>
            </a:r>
            <a:r>
              <a:rPr lang="zh-TW" altLang="en-US" sz="2200" smtClean="0">
                <a:latin typeface="宋体" pitchFamily="2" charset="-122"/>
              </a:rPr>
              <a:t>詞都</a:t>
            </a:r>
            <a:r>
              <a:rPr lang="zh-CN" altLang="en-US" sz="2200" smtClean="0">
                <a:latin typeface="宋体" pitchFamily="2" charset="-122"/>
              </a:rPr>
              <a:t>有“瞎子”义或“失明”义</a:t>
            </a:r>
            <a:r>
              <a:rPr lang="zh-TW" altLang="en-US" sz="2200" smtClean="0">
                <a:latin typeface="宋体" pitchFamily="2" charset="-122"/>
              </a:rPr>
              <a:t>。“瞽”</a:t>
            </a:r>
            <a:r>
              <a:rPr lang="zh-CN" altLang="en-US" sz="2200" smtClean="0">
                <a:latin typeface="宋体" pitchFamily="2" charset="-122"/>
              </a:rPr>
              <a:t>指无眸子者，</a:t>
            </a:r>
            <a:r>
              <a:rPr lang="zh-TW" altLang="en-US" sz="2200" smtClean="0">
                <a:latin typeface="宋体" pitchFamily="2" charset="-122"/>
              </a:rPr>
              <a:t>“矇”</a:t>
            </a:r>
            <a:r>
              <a:rPr lang="zh-CN" altLang="en-US" sz="2200" smtClean="0">
                <a:latin typeface="宋体" pitchFamily="2" charset="-122"/>
              </a:rPr>
              <a:t>指</a:t>
            </a:r>
            <a:r>
              <a:rPr lang="zh-TW" altLang="en-US" sz="2200" smtClean="0">
                <a:latin typeface="宋体" pitchFamily="2" charset="-122"/>
              </a:rPr>
              <a:t>有眸子而看不見</a:t>
            </a:r>
            <a:r>
              <a:rPr lang="zh-CN" altLang="en-US" sz="2200" smtClean="0">
                <a:latin typeface="宋体" pitchFamily="2" charset="-122"/>
              </a:rPr>
              <a:t>者，</a:t>
            </a:r>
            <a:r>
              <a:rPr lang="zh-TW" altLang="en-US" sz="2200" smtClean="0">
                <a:latin typeface="宋体" pitchFamily="2" charset="-122"/>
              </a:rPr>
              <a:t>瞍”</a:t>
            </a:r>
            <a:r>
              <a:rPr lang="zh-CN" altLang="en-US" sz="2200" smtClean="0">
                <a:latin typeface="宋体" pitchFamily="2" charset="-122"/>
              </a:rPr>
              <a:t>指</a:t>
            </a:r>
            <a:r>
              <a:rPr lang="zh-TW" altLang="en-US" sz="2200" smtClean="0">
                <a:latin typeface="宋体" pitchFamily="2" charset="-122"/>
              </a:rPr>
              <a:t>無眼珠</a:t>
            </a:r>
            <a:r>
              <a:rPr lang="zh-CN" altLang="en-US" sz="2200" smtClean="0">
                <a:latin typeface="宋体" pitchFamily="2" charset="-122"/>
              </a:rPr>
              <a:t>者</a:t>
            </a:r>
            <a:r>
              <a:rPr lang="zh-TW" altLang="en-US" sz="2200" smtClean="0">
                <a:latin typeface="宋体" pitchFamily="2" charset="-122"/>
              </a:rPr>
              <a:t>。</a:t>
            </a:r>
            <a:r>
              <a:rPr lang="en-US" altLang="zh-CN" sz="2200" smtClean="0">
                <a:latin typeface="宋体" pitchFamily="2" charset="-122"/>
              </a:rPr>
              <a:t>《</a:t>
            </a:r>
            <a:r>
              <a:rPr lang="zh-CN" altLang="en-US" sz="2200" smtClean="0">
                <a:latin typeface="宋体" pitchFamily="2" charset="-122"/>
              </a:rPr>
              <a:t>周礼</a:t>
            </a:r>
            <a:r>
              <a:rPr lang="en-US" altLang="zh-CN" sz="2200" smtClean="0">
                <a:latin typeface="宋体" pitchFamily="2" charset="-122"/>
              </a:rPr>
              <a:t>·</a:t>
            </a:r>
            <a:r>
              <a:rPr lang="zh-CN" altLang="en-US" sz="2200" smtClean="0">
                <a:latin typeface="宋体" pitchFamily="2" charset="-122"/>
              </a:rPr>
              <a:t>春官宗伯</a:t>
            </a:r>
            <a:r>
              <a:rPr lang="en-US" altLang="zh-CN" sz="2200" smtClean="0">
                <a:latin typeface="宋体" pitchFamily="2" charset="-122"/>
              </a:rPr>
              <a:t>·</a:t>
            </a:r>
            <a:r>
              <a:rPr lang="zh-CN" altLang="en-US" sz="2200" smtClean="0">
                <a:latin typeface="宋体" pitchFamily="2" charset="-122"/>
              </a:rPr>
              <a:t>瞽矇</a:t>
            </a:r>
            <a:r>
              <a:rPr lang="en-US" altLang="zh-CN" sz="2200" smtClean="0">
                <a:latin typeface="宋体" pitchFamily="2" charset="-122"/>
              </a:rPr>
              <a:t>》</a:t>
            </a:r>
            <a:r>
              <a:rPr lang="zh-CN" altLang="en-US" sz="2200" smtClean="0">
                <a:latin typeface="宋体" pitchFamily="2" charset="-122"/>
              </a:rPr>
              <a:t>郑玄注：“郑司农云：‘无目眹谓之瞽，有目眹而无见谓之矇，有目无眸子谓之瞍。’”</a:t>
            </a:r>
            <a:r>
              <a:rPr lang="en-US" altLang="zh-TW" sz="2200" smtClean="0">
                <a:latin typeface="宋体" pitchFamily="2" charset="-122"/>
              </a:rPr>
              <a:t>《</a:t>
            </a:r>
            <a:r>
              <a:rPr lang="zh-TW" altLang="en-US" sz="2200" smtClean="0">
                <a:latin typeface="宋体" pitchFamily="2" charset="-122"/>
              </a:rPr>
              <a:t>诗</a:t>
            </a:r>
            <a:r>
              <a:rPr lang="en-US" altLang="zh-TW" sz="2200" smtClean="0">
                <a:latin typeface="宋体" pitchFamily="2" charset="-122"/>
              </a:rPr>
              <a:t>·</a:t>
            </a:r>
            <a:r>
              <a:rPr lang="zh-TW" altLang="en-US" sz="2200" smtClean="0">
                <a:latin typeface="宋体" pitchFamily="2" charset="-122"/>
              </a:rPr>
              <a:t>大雅</a:t>
            </a:r>
            <a:r>
              <a:rPr lang="en-US" altLang="zh-TW" sz="2200" smtClean="0">
                <a:latin typeface="宋体" pitchFamily="2" charset="-122"/>
              </a:rPr>
              <a:t>·</a:t>
            </a:r>
            <a:r>
              <a:rPr lang="zh-TW" altLang="en-US" sz="2200" smtClean="0">
                <a:latin typeface="宋体" pitchFamily="2" charset="-122"/>
              </a:rPr>
              <a:t>灵台</a:t>
            </a:r>
            <a:r>
              <a:rPr lang="en-US" altLang="zh-TW" sz="2200" smtClean="0">
                <a:latin typeface="宋体" pitchFamily="2" charset="-122"/>
              </a:rPr>
              <a:t>》</a:t>
            </a:r>
            <a:r>
              <a:rPr lang="zh-TW" altLang="en-US" sz="2200" smtClean="0">
                <a:latin typeface="宋体" pitchFamily="2" charset="-122"/>
              </a:rPr>
              <a:t>：“矇瞍奏公。”郑玄笺：“無眸子曰瞍。”“眇”</a:t>
            </a:r>
            <a:r>
              <a:rPr lang="zh-CN" altLang="en-US" sz="2200" smtClean="0">
                <a:latin typeface="宋体" pitchFamily="2" charset="-122"/>
              </a:rPr>
              <a:t>指一目失明者。</a:t>
            </a:r>
            <a:r>
              <a:rPr lang="en-US" altLang="zh-TW" sz="2200" smtClean="0">
                <a:latin typeface="宋体" pitchFamily="2" charset="-122"/>
              </a:rPr>
              <a:t>《</a:t>
            </a:r>
            <a:r>
              <a:rPr lang="zh-TW" altLang="en-US" sz="2200" smtClean="0">
                <a:latin typeface="宋体" pitchFamily="2" charset="-122"/>
              </a:rPr>
              <a:t>穀梁传</a:t>
            </a:r>
            <a:r>
              <a:rPr lang="en-US" altLang="zh-TW" sz="2200" smtClean="0">
                <a:latin typeface="宋体" pitchFamily="2" charset="-122"/>
              </a:rPr>
              <a:t>·</a:t>
            </a:r>
            <a:r>
              <a:rPr lang="zh-TW" altLang="en-US" sz="2200" smtClean="0">
                <a:latin typeface="宋体" pitchFamily="2" charset="-122"/>
              </a:rPr>
              <a:t>成公元年</a:t>
            </a:r>
            <a:r>
              <a:rPr lang="en-US" altLang="zh-TW" sz="2200" smtClean="0">
                <a:latin typeface="宋体" pitchFamily="2" charset="-122"/>
              </a:rPr>
              <a:t>》</a:t>
            </a:r>
            <a:r>
              <a:rPr lang="zh-TW" altLang="en-US" sz="2200" smtClean="0">
                <a:latin typeface="宋体" pitchFamily="2" charset="-122"/>
              </a:rPr>
              <a:t>：“ 季孫行父秃， 晉郤克眇， 衛孫良夫跛， 曹公子手僂，同時而聘於齊 </a:t>
            </a:r>
            <a:r>
              <a:rPr lang="zh-CN" altLang="en-US" sz="2200" smtClean="0">
                <a:latin typeface="宋体" pitchFamily="2" charset="-122"/>
              </a:rPr>
              <a:t>。</a:t>
            </a:r>
            <a:r>
              <a:rPr lang="zh-TW" altLang="en-US" sz="2200" smtClean="0">
                <a:latin typeface="宋体" pitchFamily="2" charset="-122"/>
              </a:rPr>
              <a:t>”“盲</a:t>
            </a:r>
            <a:r>
              <a:rPr lang="zh-CN" altLang="en-US" sz="2200" smtClean="0">
                <a:latin typeface="宋体" pitchFamily="2" charset="-122"/>
              </a:rPr>
              <a:t>”</a:t>
            </a:r>
            <a:r>
              <a:rPr lang="zh-TW" altLang="en-US" sz="2200" smtClean="0">
                <a:latin typeface="宋体" pitchFamily="2" charset="-122"/>
              </a:rPr>
              <a:t>指</a:t>
            </a:r>
            <a:r>
              <a:rPr lang="zh-CN" altLang="en-US" sz="2200" smtClean="0">
                <a:latin typeface="宋体" pitchFamily="2" charset="-122"/>
              </a:rPr>
              <a:t>视力衰竭失明者，泛指瞎子</a:t>
            </a:r>
            <a:r>
              <a:rPr lang="zh-TW" altLang="en-US" sz="2200" smtClean="0">
                <a:latin typeface="宋体" pitchFamily="2" charset="-122"/>
              </a:rPr>
              <a:t>。</a:t>
            </a:r>
            <a:r>
              <a:rPr lang="en-US" altLang="zh-CN" sz="2200" smtClean="0">
                <a:latin typeface="宋体" pitchFamily="2" charset="-122"/>
              </a:rPr>
              <a:t>《</a:t>
            </a:r>
            <a:r>
              <a:rPr lang="zh-CN" altLang="en-US" sz="2200" smtClean="0">
                <a:latin typeface="宋体" pitchFamily="2" charset="-122"/>
              </a:rPr>
              <a:t>庄子</a:t>
            </a:r>
            <a:r>
              <a:rPr lang="en-US" altLang="zh-CN" sz="2200" smtClean="0">
                <a:latin typeface="宋体" pitchFamily="2" charset="-122"/>
              </a:rPr>
              <a:t>·</a:t>
            </a:r>
            <a:r>
              <a:rPr lang="zh-CN" altLang="en-US" sz="2200" smtClean="0">
                <a:latin typeface="宋体" pitchFamily="2" charset="-122"/>
              </a:rPr>
              <a:t>大宗师</a:t>
            </a:r>
            <a:r>
              <a:rPr lang="en-US" altLang="zh-CN" sz="2200" smtClean="0">
                <a:latin typeface="宋体" pitchFamily="2" charset="-122"/>
              </a:rPr>
              <a:t>》</a:t>
            </a:r>
            <a:r>
              <a:rPr lang="zh-CN" altLang="en-US" sz="2200" smtClean="0">
                <a:latin typeface="宋体" pitchFamily="2" charset="-122"/>
              </a:rPr>
              <a:t>：“</a:t>
            </a:r>
            <a:r>
              <a:rPr lang="zh-TW" altLang="en-US" sz="2200" smtClean="0">
                <a:latin typeface="宋体" pitchFamily="2" charset="-122"/>
              </a:rPr>
              <a:t>夫盲者无以与乎眉目颜色之好，瞽者无以与乎青黄黼黻之观。</a:t>
            </a:r>
            <a:r>
              <a:rPr lang="zh-CN" altLang="en-US" sz="2200" smtClean="0">
                <a:latin typeface="宋体" pitchFamily="2" charset="-122"/>
              </a:rPr>
              <a:t>”</a:t>
            </a:r>
            <a:r>
              <a:rPr lang="zh-TW" altLang="en-US" sz="2200" smtClean="0">
                <a:latin typeface="宋体" pitchFamily="2" charset="-122"/>
              </a:rPr>
              <a:t>“瞎</a:t>
            </a:r>
            <a:r>
              <a:rPr lang="zh-CN" altLang="en-US" sz="2200" smtClean="0">
                <a:latin typeface="宋体" pitchFamily="2" charset="-122"/>
              </a:rPr>
              <a:t>”</a:t>
            </a:r>
            <a:r>
              <a:rPr lang="zh-TW" altLang="en-US" sz="2200" smtClean="0">
                <a:latin typeface="宋体" pitchFamily="2" charset="-122"/>
              </a:rPr>
              <a:t>是六朝</a:t>
            </a:r>
            <a:r>
              <a:rPr lang="zh-CN" altLang="en-US" sz="2200" smtClean="0">
                <a:latin typeface="宋体" pitchFamily="2" charset="-122"/>
              </a:rPr>
              <a:t>以</a:t>
            </a:r>
            <a:r>
              <a:rPr lang="zh-TW" altLang="en-US" sz="2200" smtClean="0">
                <a:latin typeface="宋体" pitchFamily="2" charset="-122"/>
              </a:rPr>
              <a:t>後的口語</a:t>
            </a:r>
            <a:r>
              <a:rPr lang="zh-CN" altLang="en-US" sz="2200" smtClean="0">
                <a:latin typeface="宋体" pitchFamily="2" charset="-122"/>
              </a:rPr>
              <a:t>，</a:t>
            </a:r>
            <a:r>
              <a:rPr lang="en-US" altLang="zh-CN" sz="2200" smtClean="0">
                <a:latin typeface="宋体" pitchFamily="2" charset="-122"/>
              </a:rPr>
              <a:t>《</a:t>
            </a:r>
            <a:r>
              <a:rPr lang="zh-CN" altLang="en-US" sz="2200" smtClean="0">
                <a:latin typeface="宋体" pitchFamily="2" charset="-122"/>
              </a:rPr>
              <a:t>说文</a:t>
            </a:r>
            <a:r>
              <a:rPr lang="en-US" altLang="zh-CN" sz="2200" smtClean="0">
                <a:latin typeface="宋体" pitchFamily="2" charset="-122"/>
              </a:rPr>
              <a:t>》</a:t>
            </a:r>
            <a:r>
              <a:rPr lang="zh-CN" altLang="en-US" sz="2200" smtClean="0">
                <a:latin typeface="宋体" pitchFamily="2" charset="-122"/>
              </a:rPr>
              <a:t>无瞎字。本指一目失明，引申泛指双目失明。</a:t>
            </a:r>
            <a:r>
              <a:rPr lang="en-US" altLang="zh-CN" sz="2200" smtClean="0">
                <a:latin typeface="宋体" pitchFamily="2" charset="-122"/>
              </a:rPr>
              <a:t>《</a:t>
            </a:r>
            <a:r>
              <a:rPr lang="zh-CN" altLang="en-US" sz="2200" smtClean="0">
                <a:latin typeface="宋体" pitchFamily="2" charset="-122"/>
              </a:rPr>
              <a:t>世说新语</a:t>
            </a:r>
            <a:r>
              <a:rPr lang="en-US" altLang="zh-CN" sz="2200" smtClean="0">
                <a:latin typeface="宋体" pitchFamily="2" charset="-122"/>
              </a:rPr>
              <a:t>·</a:t>
            </a:r>
            <a:r>
              <a:rPr lang="zh-CN" altLang="en-US" sz="2200" smtClean="0">
                <a:latin typeface="宋体" pitchFamily="2" charset="-122"/>
              </a:rPr>
              <a:t>排调</a:t>
            </a:r>
            <a:r>
              <a:rPr lang="en-US" altLang="zh-CN" sz="2200" smtClean="0">
                <a:latin typeface="宋体" pitchFamily="2" charset="-122"/>
              </a:rPr>
              <a:t>》</a:t>
            </a:r>
            <a:r>
              <a:rPr lang="zh-CN" altLang="en-US" sz="2200" smtClean="0">
                <a:latin typeface="宋体" pitchFamily="2" charset="-122"/>
              </a:rPr>
              <a:t>：“盲人骑瞎马，夜半临深池。” </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3"/>
          <p:cNvSpPr>
            <a:spLocks noGrp="1" noChangeArrowheads="1"/>
          </p:cNvSpPr>
          <p:nvPr>
            <p:ph type="body" idx="1"/>
          </p:nvPr>
        </p:nvSpPr>
        <p:spPr>
          <a:xfrm>
            <a:off x="304800" y="304800"/>
            <a:ext cx="8458200" cy="6324600"/>
          </a:xfrm>
        </p:spPr>
        <p:txBody>
          <a:bodyPr/>
          <a:lstStyle/>
          <a:p>
            <a:pPr eaLnBrk="1" hangingPunct="1">
              <a:lnSpc>
                <a:spcPct val="80000"/>
              </a:lnSpc>
            </a:pPr>
            <a:r>
              <a:rPr lang="zh-TW" altLang="en-US" sz="2300" smtClean="0">
                <a:latin typeface="宋体" pitchFamily="2" charset="-122"/>
              </a:rPr>
              <a:t>官、吏</a:t>
            </a:r>
            <a:r>
              <a:rPr lang="zh-CN" altLang="en-US" sz="2300" smtClean="0">
                <a:latin typeface="宋体" pitchFamily="2" charset="-122"/>
              </a:rPr>
              <a:t>  </a:t>
            </a:r>
          </a:p>
          <a:p>
            <a:pPr eaLnBrk="1" hangingPunct="1">
              <a:lnSpc>
                <a:spcPct val="80000"/>
              </a:lnSpc>
              <a:buFontTx/>
              <a:buNone/>
            </a:pPr>
            <a:r>
              <a:rPr lang="zh-CN" altLang="en-US" sz="2300" smtClean="0">
                <a:latin typeface="宋体" pitchFamily="2" charset="-122"/>
              </a:rPr>
              <a:t>      此二词均有“官员”义</a:t>
            </a:r>
            <a:r>
              <a:rPr lang="zh-TW" altLang="en-US" sz="2300" smtClean="0">
                <a:latin typeface="宋体" pitchFamily="2" charset="-122"/>
              </a:rPr>
              <a:t>。“官</a:t>
            </a:r>
            <a:r>
              <a:rPr lang="zh-CN" altLang="en-US" sz="2300" smtClean="0">
                <a:latin typeface="宋体" pitchFamily="2" charset="-122"/>
              </a:rPr>
              <a:t>”本</a:t>
            </a:r>
            <a:r>
              <a:rPr lang="zh-TW" altLang="en-US" sz="2300" smtClean="0">
                <a:latin typeface="宋体" pitchFamily="2" charset="-122"/>
              </a:rPr>
              <a:t>指</a:t>
            </a:r>
            <a:r>
              <a:rPr lang="zh-CN" altLang="en-US" sz="2300" smtClean="0">
                <a:latin typeface="宋体" pitchFamily="2" charset="-122"/>
              </a:rPr>
              <a:t>房舍。</a:t>
            </a:r>
            <a:r>
              <a:rPr lang="en-US" altLang="zh-TW" sz="2300" smtClean="0">
                <a:latin typeface="宋体" pitchFamily="2" charset="-122"/>
              </a:rPr>
              <a:t>《</a:t>
            </a:r>
            <a:r>
              <a:rPr lang="zh-TW" altLang="en-US" sz="2300" smtClean="0">
                <a:latin typeface="宋体" pitchFamily="2" charset="-122"/>
              </a:rPr>
              <a:t>论语</a:t>
            </a:r>
            <a:r>
              <a:rPr lang="en-US" altLang="zh-TW" sz="2300" smtClean="0">
                <a:latin typeface="宋体" pitchFamily="2" charset="-122"/>
              </a:rPr>
              <a:t>·</a:t>
            </a:r>
            <a:r>
              <a:rPr lang="zh-TW" altLang="en-US" sz="2300" smtClean="0">
                <a:latin typeface="宋体" pitchFamily="2" charset="-122"/>
              </a:rPr>
              <a:t>子张</a:t>
            </a:r>
            <a:r>
              <a:rPr lang="en-US" altLang="zh-TW" sz="2300" smtClean="0">
                <a:latin typeface="宋体" pitchFamily="2" charset="-122"/>
              </a:rPr>
              <a:t>》</a:t>
            </a:r>
            <a:r>
              <a:rPr lang="zh-TW" altLang="en-US" sz="2300" smtClean="0">
                <a:latin typeface="宋体" pitchFamily="2" charset="-122"/>
              </a:rPr>
              <a:t>：“夫子之牆數仞，不得其門而入，不見宗廟之美，百官之富。”</a:t>
            </a:r>
            <a:r>
              <a:rPr lang="zh-CN" altLang="en-US" sz="2300" smtClean="0">
                <a:latin typeface="宋体" pitchFamily="2" charset="-122"/>
              </a:rPr>
              <a:t>引申指官府。</a:t>
            </a:r>
            <a:r>
              <a:rPr lang="en-US" altLang="zh-CN" sz="2300" smtClean="0">
                <a:latin typeface="宋体" pitchFamily="2" charset="-122"/>
              </a:rPr>
              <a:t>《</a:t>
            </a:r>
            <a:r>
              <a:rPr lang="zh-CN" altLang="en-US" sz="2300" smtClean="0">
                <a:latin typeface="宋体" pitchFamily="2" charset="-122"/>
              </a:rPr>
              <a:t>礼记</a:t>
            </a:r>
            <a:r>
              <a:rPr lang="en-US" altLang="zh-CN" sz="2300" smtClean="0">
                <a:latin typeface="宋体" pitchFamily="2" charset="-122"/>
              </a:rPr>
              <a:t>·</a:t>
            </a:r>
            <a:r>
              <a:rPr lang="zh-CN" altLang="en-US" sz="2300" smtClean="0">
                <a:latin typeface="宋体" pitchFamily="2" charset="-122"/>
              </a:rPr>
              <a:t>玉藻</a:t>
            </a:r>
            <a:r>
              <a:rPr lang="en-US" altLang="zh-CN" sz="2300" smtClean="0">
                <a:latin typeface="宋体" pitchFamily="2" charset="-122"/>
              </a:rPr>
              <a:t>》</a:t>
            </a:r>
            <a:r>
              <a:rPr lang="zh-CN" altLang="en-US" sz="2300" smtClean="0">
                <a:latin typeface="宋体" pitchFamily="2" charset="-122"/>
              </a:rPr>
              <a:t>：“凡君召以三節，二節以走，一節以趨，在官不俟屨，在外不俟車。” 由“官府”义进而引申指官职和官员。</a:t>
            </a:r>
            <a:r>
              <a:rPr lang="en-US" altLang="zh-CN" sz="2300" smtClean="0">
                <a:latin typeface="宋体" pitchFamily="2" charset="-122"/>
              </a:rPr>
              <a:t>《</a:t>
            </a:r>
            <a:r>
              <a:rPr lang="zh-CN" altLang="en-US" sz="2300" smtClean="0">
                <a:latin typeface="宋体" pitchFamily="2" charset="-122"/>
              </a:rPr>
              <a:t>尚书</a:t>
            </a:r>
            <a:r>
              <a:rPr lang="en-US" altLang="zh-CN" sz="2300" smtClean="0">
                <a:latin typeface="宋体" pitchFamily="2" charset="-122"/>
              </a:rPr>
              <a:t>·</a:t>
            </a:r>
            <a:r>
              <a:rPr lang="zh-CN" altLang="en-US" sz="2300" smtClean="0">
                <a:latin typeface="宋体" pitchFamily="2" charset="-122"/>
              </a:rPr>
              <a:t>咸有一德</a:t>
            </a:r>
            <a:r>
              <a:rPr lang="en-US" altLang="zh-CN" sz="2300" smtClean="0">
                <a:latin typeface="宋体" pitchFamily="2" charset="-122"/>
              </a:rPr>
              <a:t>》</a:t>
            </a:r>
            <a:r>
              <a:rPr lang="zh-CN" altLang="en-US" sz="2300" smtClean="0">
                <a:latin typeface="宋体" pitchFamily="2" charset="-122"/>
              </a:rPr>
              <a:t>：“任官惟贤材，左右惟其人。”</a:t>
            </a:r>
            <a:r>
              <a:rPr lang="en-US" altLang="zh-CN" sz="2300" smtClean="0">
                <a:latin typeface="宋体" pitchFamily="2" charset="-122"/>
              </a:rPr>
              <a:t>《</a:t>
            </a:r>
            <a:r>
              <a:rPr lang="zh-CN" altLang="en-US" sz="2300" smtClean="0">
                <a:latin typeface="宋体" pitchFamily="2" charset="-122"/>
              </a:rPr>
              <a:t>尚书</a:t>
            </a:r>
            <a:r>
              <a:rPr lang="en-US" altLang="zh-CN" sz="2300" smtClean="0">
                <a:latin typeface="宋体" pitchFamily="2" charset="-122"/>
              </a:rPr>
              <a:t>·</a:t>
            </a:r>
            <a:r>
              <a:rPr lang="zh-CN" altLang="en-US" sz="2300" smtClean="0">
                <a:latin typeface="宋体" pitchFamily="2" charset="-122"/>
              </a:rPr>
              <a:t>武成</a:t>
            </a:r>
            <a:r>
              <a:rPr lang="en-US" altLang="zh-CN" sz="2300" smtClean="0">
                <a:latin typeface="宋体" pitchFamily="2" charset="-122"/>
              </a:rPr>
              <a:t>》</a:t>
            </a:r>
            <a:r>
              <a:rPr lang="zh-CN" altLang="en-US" sz="2300" smtClean="0">
                <a:latin typeface="宋体" pitchFamily="2" charset="-122"/>
              </a:rPr>
              <a:t>：“建官惟賢，位事惟能。”</a:t>
            </a:r>
            <a:r>
              <a:rPr lang="zh-TW" altLang="en-US" sz="2300" smtClean="0">
                <a:latin typeface="宋体" pitchFamily="2" charset="-122"/>
              </a:rPr>
              <a:t>“吏”</a:t>
            </a:r>
            <a:r>
              <a:rPr lang="zh-CN" altLang="en-US" sz="2300" smtClean="0">
                <a:latin typeface="宋体" pitchFamily="2" charset="-122"/>
              </a:rPr>
              <a:t>在春秋以前是</a:t>
            </a:r>
            <a:r>
              <a:rPr lang="zh-TW" altLang="en-US" sz="2300" smtClean="0">
                <a:latin typeface="宋体" pitchFamily="2" charset="-122"/>
              </a:rPr>
              <a:t>官員</a:t>
            </a:r>
            <a:r>
              <a:rPr lang="zh-CN" altLang="en-US" sz="2300" smtClean="0">
                <a:latin typeface="宋体" pitchFamily="2" charset="-122"/>
              </a:rPr>
              <a:t>的通称。</a:t>
            </a:r>
            <a:r>
              <a:rPr lang="en-US" altLang="zh-TW" sz="2300" smtClean="0">
                <a:latin typeface="宋体" pitchFamily="2" charset="-122"/>
              </a:rPr>
              <a:t>《</a:t>
            </a:r>
            <a:r>
              <a:rPr lang="zh-TW" altLang="en-US" sz="2300" smtClean="0">
                <a:latin typeface="宋体" pitchFamily="2" charset="-122"/>
              </a:rPr>
              <a:t>国语</a:t>
            </a:r>
            <a:r>
              <a:rPr lang="en-US" altLang="zh-TW" sz="2300" smtClean="0">
                <a:latin typeface="宋体" pitchFamily="2" charset="-122"/>
              </a:rPr>
              <a:t>·</a:t>
            </a:r>
            <a:r>
              <a:rPr lang="zh-TW" altLang="en-US" sz="2300" smtClean="0">
                <a:latin typeface="宋体" pitchFamily="2" charset="-122"/>
              </a:rPr>
              <a:t>周语上</a:t>
            </a:r>
            <a:r>
              <a:rPr lang="en-US" altLang="zh-TW" sz="2300" smtClean="0">
                <a:latin typeface="宋体" pitchFamily="2" charset="-122"/>
              </a:rPr>
              <a:t>》</a:t>
            </a:r>
            <a:r>
              <a:rPr lang="zh-TW" altLang="en-US" sz="2300" smtClean="0">
                <a:latin typeface="宋体" pitchFamily="2" charset="-122"/>
              </a:rPr>
              <a:t>：“王乃使司徒咸戒公卿、百吏、庶民。” 韦昭注：“百吏，百官。”</a:t>
            </a:r>
            <a:r>
              <a:rPr lang="zh-CN" altLang="en-US" sz="2300" smtClean="0">
                <a:latin typeface="宋体" pitchFamily="2" charset="-122"/>
              </a:rPr>
              <a:t>秦汉以后“吏”一般指较低级的官员。</a:t>
            </a:r>
            <a:endParaRPr lang="zh-TW" altLang="en-US" sz="2300" smtClean="0">
              <a:latin typeface="宋体" pitchFamily="2" charset="-122"/>
            </a:endParaRPr>
          </a:p>
          <a:p>
            <a:pPr eaLnBrk="1" hangingPunct="1">
              <a:lnSpc>
                <a:spcPct val="80000"/>
              </a:lnSpc>
            </a:pPr>
            <a:r>
              <a:rPr lang="zh-TW" altLang="en-US" sz="2300" smtClean="0">
                <a:latin typeface="宋体" pitchFamily="2" charset="-122"/>
              </a:rPr>
              <a:t>冠、冕、弁、巾、帽</a:t>
            </a:r>
            <a:r>
              <a:rPr lang="zh-CN" altLang="en-US" sz="2300" smtClean="0">
                <a:latin typeface="宋体" pitchFamily="2" charset="-122"/>
              </a:rPr>
              <a:t> </a:t>
            </a:r>
          </a:p>
          <a:p>
            <a:pPr eaLnBrk="1" hangingPunct="1">
              <a:lnSpc>
                <a:spcPct val="80000"/>
              </a:lnSpc>
              <a:buFontTx/>
              <a:buNone/>
            </a:pPr>
            <a:r>
              <a:rPr lang="zh-CN" altLang="en-US" sz="2300" smtClean="0">
                <a:latin typeface="宋体" pitchFamily="2" charset="-122"/>
              </a:rPr>
              <a:t>       此五</a:t>
            </a:r>
            <a:r>
              <a:rPr lang="zh-TW" altLang="en-US" sz="2300" smtClean="0">
                <a:latin typeface="宋体" pitchFamily="2" charset="-122"/>
              </a:rPr>
              <a:t>詞均指“頭衣”。“冠”是帽子的總稱</a:t>
            </a:r>
            <a:r>
              <a:rPr lang="zh-CN" altLang="en-US" sz="2300" smtClean="0">
                <a:latin typeface="宋体" pitchFamily="2" charset="-122"/>
              </a:rPr>
              <a:t>。</a:t>
            </a:r>
            <a:r>
              <a:rPr lang="en-US" altLang="zh-CN" sz="2300" smtClean="0">
                <a:latin typeface="宋体" pitchFamily="2" charset="-122"/>
              </a:rPr>
              <a:t>《</a:t>
            </a:r>
            <a:r>
              <a:rPr lang="zh-CN" altLang="en-US" sz="2300" smtClean="0">
                <a:latin typeface="宋体" pitchFamily="2" charset="-122"/>
              </a:rPr>
              <a:t>左传</a:t>
            </a:r>
            <a:r>
              <a:rPr lang="en-US" altLang="zh-CN" sz="2300" smtClean="0">
                <a:latin typeface="宋体" pitchFamily="2" charset="-122"/>
              </a:rPr>
              <a:t>·</a:t>
            </a:r>
            <a:r>
              <a:rPr lang="zh-CN" altLang="en-US" sz="2300" smtClean="0">
                <a:latin typeface="宋体" pitchFamily="2" charset="-122"/>
              </a:rPr>
              <a:t>昭公九年</a:t>
            </a:r>
            <a:r>
              <a:rPr lang="en-US" altLang="zh-CN" sz="2300" smtClean="0">
                <a:latin typeface="宋体" pitchFamily="2" charset="-122"/>
              </a:rPr>
              <a:t>》</a:t>
            </a:r>
            <a:r>
              <a:rPr lang="zh-CN" altLang="en-US" sz="2300" smtClean="0">
                <a:latin typeface="宋体" pitchFamily="2" charset="-122"/>
              </a:rPr>
              <a:t>：“我在伯父，犹衣服之有冠冕，木水之有本原，民人之有谋主也。”</a:t>
            </a:r>
            <a:r>
              <a:rPr lang="zh-TW" altLang="en-US" sz="2300" smtClean="0">
                <a:latin typeface="宋体" pitchFamily="2" charset="-122"/>
              </a:rPr>
              <a:t>“冕”是大夫以上</a:t>
            </a:r>
            <a:r>
              <a:rPr lang="zh-CN" altLang="en-US" sz="2300" smtClean="0">
                <a:latin typeface="宋体" pitchFamily="2" charset="-122"/>
              </a:rPr>
              <a:t>高级官吏</a:t>
            </a:r>
            <a:r>
              <a:rPr lang="zh-TW" altLang="en-US" sz="2300" smtClean="0">
                <a:latin typeface="宋体" pitchFamily="2" charset="-122"/>
              </a:rPr>
              <a:t>所戴的</a:t>
            </a:r>
            <a:r>
              <a:rPr lang="zh-CN" altLang="en-US" sz="2300" smtClean="0">
                <a:latin typeface="宋体" pitchFamily="2" charset="-122"/>
              </a:rPr>
              <a:t>礼帽。</a:t>
            </a:r>
            <a:r>
              <a:rPr lang="zh-TW" altLang="en-US" sz="2300" smtClean="0">
                <a:latin typeface="宋体" pitchFamily="2" charset="-122"/>
              </a:rPr>
              <a:t>“弁”</a:t>
            </a:r>
            <a:r>
              <a:rPr lang="zh-CN" altLang="en-US" sz="2300" smtClean="0">
                <a:latin typeface="宋体" pitchFamily="2" charset="-122"/>
              </a:rPr>
              <a:t>是贵族举行礼仪时所戴的一种礼帽，有爵弁、皮弁之分。</a:t>
            </a:r>
            <a:r>
              <a:rPr lang="en-US" altLang="zh-CN" sz="2300" smtClean="0">
                <a:latin typeface="宋体" pitchFamily="2" charset="-122"/>
              </a:rPr>
              <a:t>《</a:t>
            </a:r>
            <a:r>
              <a:rPr lang="zh-CN" altLang="en-US" sz="2300" smtClean="0">
                <a:latin typeface="宋体" pitchFamily="2" charset="-122"/>
              </a:rPr>
              <a:t>礼记</a:t>
            </a:r>
            <a:r>
              <a:rPr lang="en-US" altLang="zh-CN" sz="2300" smtClean="0">
                <a:latin typeface="宋体" pitchFamily="2" charset="-122"/>
              </a:rPr>
              <a:t>·</a:t>
            </a:r>
            <a:r>
              <a:rPr lang="zh-CN" altLang="en-US" sz="2300" smtClean="0">
                <a:latin typeface="宋体" pitchFamily="2" charset="-122"/>
              </a:rPr>
              <a:t>杂记上</a:t>
            </a:r>
            <a:r>
              <a:rPr lang="en-US" altLang="zh-CN" sz="2300" smtClean="0">
                <a:latin typeface="宋体" pitchFamily="2" charset="-122"/>
              </a:rPr>
              <a:t>》</a:t>
            </a:r>
            <a:r>
              <a:rPr lang="zh-CN" altLang="en-US" sz="2300" smtClean="0">
                <a:latin typeface="宋体" pitchFamily="2" charset="-122"/>
              </a:rPr>
              <a:t>：“大夫冕而祭于公，弁而祭于己。” 郑玄注：“弁，爵弁也。”</a:t>
            </a:r>
            <a:r>
              <a:rPr lang="zh-TW" altLang="en-US" sz="2300" smtClean="0">
                <a:latin typeface="宋体" pitchFamily="2" charset="-122"/>
              </a:rPr>
              <a:t>“巾”是庶人包頭的方形織物</a:t>
            </a:r>
            <a:r>
              <a:rPr lang="zh-CN" altLang="en-US" sz="2300" smtClean="0">
                <a:latin typeface="宋体" pitchFamily="2" charset="-122"/>
              </a:rPr>
              <a:t>。</a:t>
            </a:r>
            <a:r>
              <a:rPr lang="en-US" altLang="zh-CN" sz="2300" smtClean="0">
                <a:latin typeface="宋体" pitchFamily="2" charset="-122"/>
              </a:rPr>
              <a:t>《</a:t>
            </a:r>
            <a:r>
              <a:rPr lang="zh-CN" altLang="en-US" sz="2300" smtClean="0">
                <a:latin typeface="宋体" pitchFamily="2" charset="-122"/>
              </a:rPr>
              <a:t>后汉书</a:t>
            </a:r>
            <a:r>
              <a:rPr lang="en-US" altLang="zh-CN" sz="2300" smtClean="0">
                <a:latin typeface="宋体" pitchFamily="2" charset="-122"/>
              </a:rPr>
              <a:t>·</a:t>
            </a:r>
            <a:r>
              <a:rPr lang="zh-CN" altLang="en-US" sz="2300" smtClean="0">
                <a:latin typeface="宋体" pitchFamily="2" charset="-122"/>
              </a:rPr>
              <a:t>孝灵帝纪</a:t>
            </a:r>
            <a:r>
              <a:rPr lang="en-US" altLang="zh-CN" sz="2300" smtClean="0">
                <a:latin typeface="宋体" pitchFamily="2" charset="-122"/>
              </a:rPr>
              <a:t>》</a:t>
            </a:r>
            <a:r>
              <a:rPr lang="zh-CN" altLang="en-US" sz="2300" smtClean="0">
                <a:latin typeface="宋体" pitchFamily="2" charset="-122"/>
              </a:rPr>
              <a:t>：“巨鹿人张角自称‘黄天’，其部帅有三十六方，皆著黄巾。” </a:t>
            </a:r>
            <a:r>
              <a:rPr lang="zh-TW" altLang="en-US" sz="2300" smtClean="0">
                <a:latin typeface="宋体" pitchFamily="2" charset="-122"/>
              </a:rPr>
              <a:t>“帽</a:t>
            </a:r>
            <a:r>
              <a:rPr lang="zh-CN" altLang="en-US" sz="2300" smtClean="0">
                <a:latin typeface="宋体" pitchFamily="2" charset="-122"/>
              </a:rPr>
              <a:t>”</a:t>
            </a:r>
            <a:r>
              <a:rPr lang="zh-TW" altLang="en-US" sz="2300" smtClean="0">
                <a:latin typeface="宋体" pitchFamily="2" charset="-122"/>
              </a:rPr>
              <a:t>是後起字，</a:t>
            </a:r>
            <a:r>
              <a:rPr lang="zh-CN" altLang="en-US" sz="2300" smtClean="0">
                <a:latin typeface="宋体" pitchFamily="2" charset="-122"/>
              </a:rPr>
              <a:t>一般</a:t>
            </a:r>
            <a:r>
              <a:rPr lang="zh-TW" altLang="en-US" sz="2300" smtClean="0">
                <a:latin typeface="宋体" pitchFamily="2" charset="-122"/>
              </a:rPr>
              <a:t>指簡便的非正式的頭衣</a:t>
            </a:r>
            <a:r>
              <a:rPr lang="zh-CN" altLang="en-US" sz="2300" smtClean="0">
                <a:latin typeface="宋体" pitchFamily="2" charset="-122"/>
              </a:rPr>
              <a:t>。 </a:t>
            </a: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3"/>
          <p:cNvSpPr>
            <a:spLocks noGrp="1" noChangeArrowheads="1"/>
          </p:cNvSpPr>
          <p:nvPr>
            <p:ph type="body" idx="1"/>
          </p:nvPr>
        </p:nvSpPr>
        <p:spPr>
          <a:xfrm>
            <a:off x="304800" y="228600"/>
            <a:ext cx="8534400" cy="6324600"/>
          </a:xfrm>
        </p:spPr>
        <p:txBody>
          <a:bodyPr/>
          <a:lstStyle/>
          <a:p>
            <a:pPr eaLnBrk="1" hangingPunct="1">
              <a:lnSpc>
                <a:spcPct val="90000"/>
              </a:lnSpc>
            </a:pPr>
            <a:r>
              <a:rPr lang="zh-CN" altLang="en-US" sz="2400" smtClean="0">
                <a:latin typeface="宋体" pitchFamily="2" charset="-122"/>
              </a:rPr>
              <a:t>憾</a:t>
            </a:r>
            <a:r>
              <a:rPr lang="zh-TW" altLang="en-US" sz="2400" smtClean="0">
                <a:latin typeface="宋体" pitchFamily="2" charset="-122"/>
              </a:rPr>
              <a:t>、恨、怨</a:t>
            </a:r>
            <a:r>
              <a:rPr lang="zh-CN" altLang="en-US" sz="2400" smtClean="0">
                <a:latin typeface="宋体" pitchFamily="2" charset="-122"/>
              </a:rPr>
              <a:t>  </a:t>
            </a:r>
          </a:p>
          <a:p>
            <a:pPr eaLnBrk="1" hangingPunct="1">
              <a:lnSpc>
                <a:spcPct val="90000"/>
              </a:lnSpc>
              <a:buFontTx/>
              <a:buNone/>
            </a:pPr>
            <a:r>
              <a:rPr lang="zh-CN" altLang="en-US" sz="2400" smtClean="0">
                <a:latin typeface="宋体" pitchFamily="2" charset="-122"/>
              </a:rPr>
              <a:t>       此三</a:t>
            </a:r>
            <a:r>
              <a:rPr lang="zh-TW" altLang="en-US" sz="2400" smtClean="0">
                <a:latin typeface="宋体" pitchFamily="2" charset="-122"/>
              </a:rPr>
              <a:t>詞都</a:t>
            </a:r>
            <a:r>
              <a:rPr lang="zh-CN" altLang="en-US" sz="2400" smtClean="0">
                <a:latin typeface="宋体" pitchFamily="2" charset="-122"/>
              </a:rPr>
              <a:t>有“怨恨”义</a:t>
            </a:r>
            <a:r>
              <a:rPr lang="zh-TW" altLang="en-US" sz="2400" smtClean="0">
                <a:latin typeface="宋体" pitchFamily="2" charset="-122"/>
              </a:rPr>
              <a:t>。“</a:t>
            </a:r>
            <a:r>
              <a:rPr lang="zh-CN" altLang="en-US" sz="2400" smtClean="0">
                <a:latin typeface="宋体" pitchFamily="2" charset="-122"/>
              </a:rPr>
              <a:t>憾”</a:t>
            </a:r>
            <a:r>
              <a:rPr lang="zh-TW" altLang="en-US" sz="2400" smtClean="0">
                <a:latin typeface="宋体" pitchFamily="2" charset="-122"/>
              </a:rPr>
              <a:t>是心裏感到不滿，</a:t>
            </a:r>
            <a:r>
              <a:rPr lang="zh-CN" altLang="en-US" sz="2400" smtClean="0">
                <a:latin typeface="宋体" pitchFamily="2" charset="-122"/>
              </a:rPr>
              <a:t>义</a:t>
            </a:r>
            <a:r>
              <a:rPr lang="zh-TW" altLang="en-US" sz="2400" smtClean="0">
                <a:latin typeface="宋体" pitchFamily="2" charset="-122"/>
              </a:rPr>
              <a:t>較輕。“恨”是“遺憾”，與“</a:t>
            </a:r>
            <a:r>
              <a:rPr lang="zh-CN" altLang="en-US" sz="2400" smtClean="0">
                <a:latin typeface="宋体" pitchFamily="2" charset="-122"/>
              </a:rPr>
              <a:t>憾</a:t>
            </a:r>
            <a:r>
              <a:rPr lang="zh-TW" altLang="en-US" sz="2400" smtClean="0">
                <a:latin typeface="宋体" pitchFamily="2" charset="-122"/>
              </a:rPr>
              <a:t>”</a:t>
            </a:r>
            <a:r>
              <a:rPr lang="zh-CN" altLang="en-US" sz="2400" smtClean="0">
                <a:latin typeface="宋体" pitchFamily="2" charset="-122"/>
              </a:rPr>
              <a:t>义</a:t>
            </a:r>
            <a:r>
              <a:rPr lang="zh-TW" altLang="en-US" sz="2400" smtClean="0">
                <a:latin typeface="宋体" pitchFamily="2" charset="-122"/>
              </a:rPr>
              <a:t>近。“恨”和“憾”都是自我感到不滿。</a:t>
            </a:r>
            <a:r>
              <a:rPr lang="en-US" altLang="zh-CN" sz="2400" smtClean="0">
                <a:latin typeface="宋体" pitchFamily="2" charset="-122"/>
              </a:rPr>
              <a:t>《</a:t>
            </a:r>
            <a:r>
              <a:rPr lang="zh-CN" altLang="en-US" sz="2400" smtClean="0">
                <a:latin typeface="宋体" pitchFamily="2" charset="-122"/>
              </a:rPr>
              <a:t>荀子</a:t>
            </a:r>
            <a:r>
              <a:rPr lang="en-US" altLang="zh-CN" sz="2400" smtClean="0">
                <a:latin typeface="宋体" pitchFamily="2" charset="-122"/>
              </a:rPr>
              <a:t>·</a:t>
            </a:r>
            <a:r>
              <a:rPr lang="zh-CN" altLang="en-US" sz="2400" smtClean="0">
                <a:latin typeface="宋体" pitchFamily="2" charset="-122"/>
              </a:rPr>
              <a:t>尧问</a:t>
            </a:r>
            <a:r>
              <a:rPr lang="en-US" altLang="zh-CN" sz="2400" smtClean="0">
                <a:latin typeface="宋体" pitchFamily="2" charset="-122"/>
              </a:rPr>
              <a:t>》</a:t>
            </a:r>
            <a:r>
              <a:rPr lang="zh-CN" altLang="en-US" sz="2400" smtClean="0">
                <a:latin typeface="宋体" pitchFamily="2" charset="-122"/>
              </a:rPr>
              <a:t>：“處官久者士妒之，禄厚者民怨之，位尊者君恨之。”</a:t>
            </a:r>
            <a:r>
              <a:rPr lang="en-US" altLang="zh-CN" sz="2400" smtClean="0">
                <a:latin typeface="宋体" pitchFamily="2" charset="-122"/>
              </a:rPr>
              <a:t>《</a:t>
            </a:r>
            <a:r>
              <a:rPr lang="zh-CN" altLang="en-US" sz="2400" smtClean="0">
                <a:latin typeface="宋体" pitchFamily="2" charset="-122"/>
              </a:rPr>
              <a:t>国语</a:t>
            </a:r>
            <a:r>
              <a:rPr lang="en-US" altLang="zh-CN" sz="2400" smtClean="0">
                <a:latin typeface="宋体" pitchFamily="2" charset="-122"/>
              </a:rPr>
              <a:t>·</a:t>
            </a:r>
            <a:r>
              <a:rPr lang="zh-CN" altLang="en-US" sz="2400" smtClean="0">
                <a:latin typeface="宋体" pitchFamily="2" charset="-122"/>
              </a:rPr>
              <a:t>齐语</a:t>
            </a:r>
            <a:r>
              <a:rPr lang="en-US" altLang="zh-CN" sz="2400" smtClean="0">
                <a:latin typeface="宋体" pitchFamily="2" charset="-122"/>
              </a:rPr>
              <a:t>》</a:t>
            </a:r>
            <a:r>
              <a:rPr lang="zh-CN" altLang="en-US" sz="2400" smtClean="0">
                <a:latin typeface="宋体" pitchFamily="2" charset="-122"/>
              </a:rPr>
              <a:t>：“山澤各致其時，則民不苟；陆、阜、陵、墐、井、田、疇均，則民不憾。” 韦昭注：“憾，恨也。”</a:t>
            </a:r>
            <a:r>
              <a:rPr lang="zh-TW" altLang="en-US" sz="2400" smtClean="0">
                <a:latin typeface="宋体" pitchFamily="2" charset="-122"/>
              </a:rPr>
              <a:t>“怨”是對別人的不滿，</a:t>
            </a:r>
            <a:r>
              <a:rPr lang="zh-CN" altLang="en-US" sz="2400" smtClean="0">
                <a:latin typeface="宋体" pitchFamily="2" charset="-122"/>
              </a:rPr>
              <a:t>义</a:t>
            </a:r>
            <a:r>
              <a:rPr lang="zh-TW" altLang="en-US" sz="2400" smtClean="0">
                <a:latin typeface="宋体" pitchFamily="2" charset="-122"/>
              </a:rPr>
              <a:t>較重</a:t>
            </a:r>
            <a:r>
              <a:rPr lang="zh-CN" altLang="en-US" sz="2400" smtClean="0">
                <a:latin typeface="宋体" pitchFamily="2" charset="-122"/>
              </a:rPr>
              <a:t>，相当于</a:t>
            </a:r>
            <a:r>
              <a:rPr lang="zh-TW" altLang="en-US" sz="2400" smtClean="0">
                <a:latin typeface="宋体" pitchFamily="2" charset="-122"/>
              </a:rPr>
              <a:t>仇</a:t>
            </a:r>
            <a:r>
              <a:rPr lang="zh-CN" altLang="en-US" sz="2400" smtClean="0">
                <a:latin typeface="宋体" pitchFamily="2" charset="-122"/>
              </a:rPr>
              <a:t>恨</a:t>
            </a:r>
            <a:r>
              <a:rPr lang="zh-TW" altLang="en-US" sz="2400" smtClean="0">
                <a:latin typeface="宋体" pitchFamily="2" charset="-122"/>
              </a:rPr>
              <a:t>。“怨”與“恨”的古</a:t>
            </a:r>
            <a:r>
              <a:rPr lang="zh-CN" altLang="en-US" sz="2400" smtClean="0">
                <a:latin typeface="宋体" pitchFamily="2" charset="-122"/>
              </a:rPr>
              <a:t>、今义</a:t>
            </a:r>
            <a:r>
              <a:rPr lang="zh-TW" altLang="en-US" sz="2400" smtClean="0">
                <a:latin typeface="宋体" pitchFamily="2" charset="-122"/>
              </a:rPr>
              <a:t>正好</a:t>
            </a:r>
            <a:r>
              <a:rPr lang="zh-CN" altLang="en-US" sz="2400" smtClean="0">
                <a:latin typeface="宋体" pitchFamily="2" charset="-122"/>
              </a:rPr>
              <a:t>相反</a:t>
            </a:r>
            <a:r>
              <a:rPr lang="zh-TW" altLang="en-US" sz="2400" smtClean="0">
                <a:latin typeface="宋体" pitchFamily="2" charset="-122"/>
              </a:rPr>
              <a:t>。</a:t>
            </a:r>
            <a:r>
              <a:rPr lang="en-US" altLang="zh-TW" sz="2400" smtClean="0">
                <a:latin typeface="宋体" pitchFamily="2" charset="-122"/>
              </a:rPr>
              <a:t>《</a:t>
            </a:r>
            <a:r>
              <a:rPr lang="zh-TW" altLang="en-US" sz="2400" smtClean="0">
                <a:latin typeface="宋体" pitchFamily="2" charset="-122"/>
              </a:rPr>
              <a:t>史记</a:t>
            </a:r>
            <a:r>
              <a:rPr lang="en-US" altLang="zh-TW" sz="2400" smtClean="0">
                <a:latin typeface="宋体" pitchFamily="2" charset="-122"/>
              </a:rPr>
              <a:t>·</a:t>
            </a:r>
            <a:r>
              <a:rPr lang="zh-TW" altLang="en-US" sz="2400" smtClean="0">
                <a:latin typeface="宋体" pitchFamily="2" charset="-122"/>
              </a:rPr>
              <a:t>魏其武安侯列传</a:t>
            </a:r>
            <a:r>
              <a:rPr lang="en-US" altLang="zh-TW" sz="2400" smtClean="0">
                <a:latin typeface="宋体" pitchFamily="2" charset="-122"/>
              </a:rPr>
              <a:t>》</a:t>
            </a:r>
            <a:r>
              <a:rPr lang="zh-TW" altLang="en-US" sz="2400" smtClean="0">
                <a:latin typeface="宋体" pitchFamily="2" charset="-122"/>
              </a:rPr>
              <a:t>：“武安由此大怨灌夫 、 魏其 。”</a:t>
            </a:r>
          </a:p>
          <a:p>
            <a:pPr eaLnBrk="1" hangingPunct="1">
              <a:lnSpc>
                <a:spcPct val="90000"/>
              </a:lnSpc>
            </a:pPr>
            <a:r>
              <a:rPr lang="zh-TW" altLang="en-US" sz="2400" smtClean="0">
                <a:latin typeface="宋体" pitchFamily="2" charset="-122"/>
              </a:rPr>
              <a:t>饑、餓</a:t>
            </a:r>
            <a:r>
              <a:rPr lang="zh-CN" altLang="en-US" sz="2400" smtClean="0">
                <a:latin typeface="宋体" pitchFamily="2" charset="-122"/>
              </a:rPr>
              <a:t>   </a:t>
            </a:r>
          </a:p>
          <a:p>
            <a:pPr eaLnBrk="1" hangingPunct="1">
              <a:lnSpc>
                <a:spcPct val="90000"/>
              </a:lnSpc>
              <a:buFontTx/>
              <a:buNone/>
            </a:pPr>
            <a:r>
              <a:rPr lang="zh-CN" altLang="en-US" sz="2400" smtClean="0">
                <a:latin typeface="宋体" pitchFamily="2" charset="-122"/>
              </a:rPr>
              <a:t>       此二词</a:t>
            </a:r>
            <a:r>
              <a:rPr lang="zh-TW" altLang="en-US" sz="2400" smtClean="0">
                <a:latin typeface="宋体" pitchFamily="2" charset="-122"/>
              </a:rPr>
              <a:t>詞都</a:t>
            </a:r>
            <a:r>
              <a:rPr lang="zh-CN" altLang="en-US" sz="2400" smtClean="0">
                <a:latin typeface="宋体" pitchFamily="2" charset="-122"/>
              </a:rPr>
              <a:t>有“肚子饿”义。</a:t>
            </a:r>
            <a:r>
              <a:rPr lang="zh-TW" altLang="en-US" sz="2400" smtClean="0">
                <a:latin typeface="宋体" pitchFamily="2" charset="-122"/>
              </a:rPr>
              <a:t>“饑”指一般的肚子餓，語義較輕。</a:t>
            </a:r>
            <a:r>
              <a:rPr lang="en-US" altLang="zh-CN" sz="2400" smtClean="0">
                <a:latin typeface="宋体" pitchFamily="2" charset="-122"/>
              </a:rPr>
              <a:t>《</a:t>
            </a:r>
            <a:r>
              <a:rPr lang="zh-CN" altLang="en-US" sz="2400" smtClean="0">
                <a:latin typeface="宋体" pitchFamily="2" charset="-122"/>
              </a:rPr>
              <a:t>庄子</a:t>
            </a:r>
            <a:r>
              <a:rPr lang="en-US" altLang="zh-CN" sz="2400" smtClean="0">
                <a:latin typeface="宋体" pitchFamily="2" charset="-122"/>
              </a:rPr>
              <a:t>·</a:t>
            </a:r>
            <a:r>
              <a:rPr lang="zh-CN" altLang="en-US" sz="2400" smtClean="0">
                <a:latin typeface="宋体" pitchFamily="2" charset="-122"/>
              </a:rPr>
              <a:t>杂篇</a:t>
            </a:r>
            <a:r>
              <a:rPr lang="en-US" altLang="zh-CN" sz="2400" smtClean="0">
                <a:latin typeface="宋体" pitchFamily="2" charset="-122"/>
              </a:rPr>
              <a:t>·</a:t>
            </a:r>
            <a:r>
              <a:rPr lang="zh-CN" altLang="en-US" sz="2400" smtClean="0">
                <a:latin typeface="宋体" pitchFamily="2" charset="-122"/>
              </a:rPr>
              <a:t>让王</a:t>
            </a:r>
            <a:r>
              <a:rPr lang="en-US" altLang="zh-CN" sz="2400" smtClean="0">
                <a:latin typeface="宋体" pitchFamily="2" charset="-122"/>
              </a:rPr>
              <a:t>》</a:t>
            </a:r>
            <a:r>
              <a:rPr lang="zh-CN" altLang="en-US" sz="2400" smtClean="0">
                <a:latin typeface="宋体" pitchFamily="2" charset="-122"/>
              </a:rPr>
              <a:t>：“子列子穷，容貌有饥色。”</a:t>
            </a:r>
            <a:r>
              <a:rPr lang="zh-TW" altLang="en-US" sz="2400" smtClean="0">
                <a:latin typeface="宋体" pitchFamily="2" charset="-122"/>
              </a:rPr>
              <a:t>“餓”指沒有飯吃</a:t>
            </a:r>
            <a:r>
              <a:rPr lang="zh-CN" altLang="en-US" sz="2400" smtClean="0">
                <a:latin typeface="宋体" pitchFamily="2" charset="-122"/>
              </a:rPr>
              <a:t>甚至会饿</a:t>
            </a:r>
            <a:r>
              <a:rPr lang="zh-TW" altLang="en-US" sz="2400" smtClean="0">
                <a:latin typeface="宋体" pitchFamily="2" charset="-122"/>
              </a:rPr>
              <a:t>死，</a:t>
            </a:r>
            <a:r>
              <a:rPr lang="zh-CN" altLang="en-US" sz="2400" smtClean="0">
                <a:latin typeface="宋体" pitchFamily="2" charset="-122"/>
              </a:rPr>
              <a:t>语意较重。</a:t>
            </a:r>
            <a:r>
              <a:rPr lang="en-US" altLang="zh-TW" sz="2400" smtClean="0">
                <a:latin typeface="宋体" pitchFamily="2" charset="-122"/>
              </a:rPr>
              <a:t>《</a:t>
            </a:r>
            <a:r>
              <a:rPr lang="zh-TW" altLang="en-US" sz="2400" smtClean="0">
                <a:latin typeface="宋体" pitchFamily="2" charset="-122"/>
              </a:rPr>
              <a:t>左傳</a:t>
            </a:r>
            <a:r>
              <a:rPr lang="en-US" altLang="zh-TW" sz="2400" smtClean="0">
                <a:latin typeface="宋体" pitchFamily="2" charset="-122"/>
              </a:rPr>
              <a:t>·</a:t>
            </a:r>
            <a:r>
              <a:rPr lang="zh-CN" altLang="en-US" sz="2400" smtClean="0">
                <a:latin typeface="宋体" pitchFamily="2" charset="-122"/>
              </a:rPr>
              <a:t>宣</a:t>
            </a:r>
            <a:r>
              <a:rPr lang="zh-TW" altLang="en-US" sz="2400" smtClean="0">
                <a:latin typeface="宋体" pitchFamily="2" charset="-122"/>
              </a:rPr>
              <a:t>公二年</a:t>
            </a:r>
            <a:r>
              <a:rPr lang="en-US" altLang="zh-TW" sz="2400" smtClean="0">
                <a:latin typeface="宋体" pitchFamily="2" charset="-122"/>
              </a:rPr>
              <a:t>》</a:t>
            </a:r>
            <a:r>
              <a:rPr lang="zh-TW" altLang="en-US" sz="2400" smtClean="0">
                <a:latin typeface="宋体" pitchFamily="2" charset="-122"/>
              </a:rPr>
              <a:t>：“初，宣子田于首山，舍于翳桑，见灵辄饿，问其病。見靈輒餓，問其病。曰：</a:t>
            </a:r>
            <a:r>
              <a:rPr lang="zh-CN" altLang="en-US" sz="2400" smtClean="0">
                <a:latin typeface="宋体" pitchFamily="2" charset="-122"/>
              </a:rPr>
              <a:t>‘</a:t>
            </a:r>
            <a:r>
              <a:rPr lang="zh-TW" altLang="en-US" sz="2400" smtClean="0">
                <a:latin typeface="宋体" pitchFamily="2" charset="-122"/>
              </a:rPr>
              <a:t>不食三日矣。</a:t>
            </a:r>
            <a:r>
              <a:rPr lang="zh-CN" altLang="en-US" sz="2400" smtClean="0">
                <a:latin typeface="宋体" pitchFamily="2" charset="-122"/>
              </a:rPr>
              <a:t>’</a:t>
            </a:r>
            <a:r>
              <a:rPr lang="zh-TW" altLang="en-US" sz="2400" smtClean="0">
                <a:latin typeface="宋体" pitchFamily="2" charset="-122"/>
              </a:rPr>
              <a:t>”</a:t>
            </a:r>
            <a:r>
              <a:rPr lang="zh-CN" altLang="en-US" sz="2400" smtClean="0">
                <a:latin typeface="宋体" pitchFamily="2" charset="-122"/>
              </a:rPr>
              <a:t>“饥”、“饿”对举，更能看出二者的区别。</a:t>
            </a:r>
            <a:r>
              <a:rPr lang="en-US" altLang="zh-CN" sz="2400" smtClean="0">
                <a:latin typeface="宋体" pitchFamily="2" charset="-122"/>
              </a:rPr>
              <a:t>《</a:t>
            </a:r>
            <a:r>
              <a:rPr lang="zh-CN" altLang="en-US" sz="2400" smtClean="0">
                <a:latin typeface="宋体" pitchFamily="2" charset="-122"/>
              </a:rPr>
              <a:t>韩非子</a:t>
            </a:r>
            <a:r>
              <a:rPr lang="en-US" altLang="zh-CN" sz="2400" smtClean="0">
                <a:latin typeface="宋体" pitchFamily="2" charset="-122"/>
              </a:rPr>
              <a:t>·</a:t>
            </a:r>
            <a:r>
              <a:rPr lang="zh-CN" altLang="en-US" sz="2400" smtClean="0">
                <a:latin typeface="宋体" pitchFamily="2" charset="-122"/>
              </a:rPr>
              <a:t>饰邪</a:t>
            </a:r>
            <a:r>
              <a:rPr lang="en-US" altLang="zh-CN" sz="2400" smtClean="0">
                <a:latin typeface="宋体" pitchFamily="2" charset="-122"/>
              </a:rPr>
              <a:t>》</a:t>
            </a:r>
            <a:r>
              <a:rPr lang="zh-CN" altLang="en-US" sz="2400" smtClean="0">
                <a:latin typeface="宋体" pitchFamily="2" charset="-122"/>
              </a:rPr>
              <a:t>：“家有常业，虽饥不饿。” </a:t>
            </a: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3"/>
          <p:cNvSpPr>
            <a:spLocks noGrp="1" noChangeArrowheads="1"/>
          </p:cNvSpPr>
          <p:nvPr>
            <p:ph type="body" idx="1"/>
          </p:nvPr>
        </p:nvSpPr>
        <p:spPr>
          <a:xfrm>
            <a:off x="228600" y="304800"/>
            <a:ext cx="8686800" cy="6324600"/>
          </a:xfrm>
        </p:spPr>
        <p:txBody>
          <a:bodyPr/>
          <a:lstStyle/>
          <a:p>
            <a:pPr eaLnBrk="1" hangingPunct="1">
              <a:lnSpc>
                <a:spcPct val="90000"/>
              </a:lnSpc>
            </a:pPr>
            <a:r>
              <a:rPr lang="zh-TW" altLang="en-US" sz="2800" smtClean="0"/>
              <a:t>饑、饉</a:t>
            </a:r>
            <a:r>
              <a:rPr lang="zh-CN" altLang="en-US" sz="2800" smtClean="0"/>
              <a:t>    </a:t>
            </a:r>
          </a:p>
          <a:p>
            <a:pPr eaLnBrk="1" hangingPunct="1">
              <a:lnSpc>
                <a:spcPct val="90000"/>
              </a:lnSpc>
              <a:buFontTx/>
              <a:buNone/>
            </a:pPr>
            <a:r>
              <a:rPr lang="zh-CN" altLang="en-US" sz="2800" smtClean="0"/>
              <a:t>          此二词都有“饥荒”义。</a:t>
            </a:r>
            <a:r>
              <a:rPr lang="zh-TW" altLang="en-US" sz="2800" smtClean="0"/>
              <a:t>連用時沒有區別。</a:t>
            </a:r>
            <a:r>
              <a:rPr lang="en-US" altLang="zh-CN" sz="2800" smtClean="0"/>
              <a:t>《</a:t>
            </a:r>
            <a:r>
              <a:rPr lang="zh-CN" altLang="en-US" sz="2800" smtClean="0"/>
              <a:t>左传</a:t>
            </a:r>
            <a:r>
              <a:rPr lang="en-US" altLang="zh-CN" sz="2800" smtClean="0"/>
              <a:t>·</a:t>
            </a:r>
            <a:r>
              <a:rPr lang="zh-CN" altLang="en-US" sz="2800" smtClean="0"/>
              <a:t>昭公元年</a:t>
            </a:r>
            <a:r>
              <a:rPr lang="en-US" altLang="zh-CN" sz="2800" smtClean="0"/>
              <a:t>》</a:t>
            </a:r>
            <a:r>
              <a:rPr lang="zh-CN" altLang="en-US" sz="2800" smtClean="0"/>
              <a:t>：“</a:t>
            </a:r>
            <a:r>
              <a:rPr lang="zh-TW" altLang="en-US" sz="2800" smtClean="0"/>
              <a:t>譬如农夫，是穮是蓘，虽有饥馑，必有丰年。”分開講時，五穀沒有收成叫“饑”，蔬菜（包括野菜）吃不上叫“饉”。</a:t>
            </a:r>
            <a:r>
              <a:rPr lang="en-US" altLang="zh-CN" sz="2800" smtClean="0"/>
              <a:t>《</a:t>
            </a:r>
            <a:r>
              <a:rPr lang="zh-CN" altLang="en-US" sz="2800" smtClean="0"/>
              <a:t>尔雅</a:t>
            </a:r>
            <a:r>
              <a:rPr lang="en-US" altLang="zh-CN" sz="2800" smtClean="0"/>
              <a:t>·</a:t>
            </a:r>
            <a:r>
              <a:rPr lang="zh-CN" altLang="en-US" sz="2800" smtClean="0"/>
              <a:t>释天</a:t>
            </a:r>
            <a:r>
              <a:rPr lang="en-US" altLang="zh-CN" sz="2800" smtClean="0"/>
              <a:t>》</a:t>
            </a:r>
            <a:r>
              <a:rPr lang="zh-CN" altLang="en-US" sz="2800" smtClean="0"/>
              <a:t>：“谷不熟为饥，蔬不熟为馑，果不熟为荒，仍饥为荐。”</a:t>
            </a:r>
            <a:r>
              <a:rPr lang="zh-TW" altLang="en-US" sz="2800" smtClean="0"/>
              <a:t>“饉”字很少單用。</a:t>
            </a:r>
            <a:endParaRPr lang="zh-CN" altLang="en-US" sz="2800" smtClean="0"/>
          </a:p>
          <a:p>
            <a:pPr eaLnBrk="1" hangingPunct="1">
              <a:lnSpc>
                <a:spcPct val="90000"/>
              </a:lnSpc>
            </a:pPr>
            <a:r>
              <a:rPr lang="zh-CN" altLang="en-US" sz="2800" smtClean="0"/>
              <a:t>饥、</a:t>
            </a:r>
            <a:r>
              <a:rPr lang="zh-TW" altLang="en-US" sz="2800" smtClean="0"/>
              <a:t>饑</a:t>
            </a:r>
            <a:r>
              <a:rPr lang="zh-CN" altLang="en-US" sz="2800" smtClean="0"/>
              <a:t>  </a:t>
            </a:r>
          </a:p>
          <a:p>
            <a:pPr eaLnBrk="1" hangingPunct="1">
              <a:lnSpc>
                <a:spcPct val="90000"/>
              </a:lnSpc>
              <a:buFontTx/>
              <a:buNone/>
            </a:pPr>
            <a:r>
              <a:rPr lang="zh-CN" altLang="en-US" sz="2800" smtClean="0"/>
              <a:t>          此二字在上古</a:t>
            </a:r>
            <a:r>
              <a:rPr lang="zh-TW" altLang="en-US" sz="2800" smtClean="0"/>
              <a:t>區別</a:t>
            </a:r>
            <a:r>
              <a:rPr lang="zh-CN" altLang="en-US" sz="2800" smtClean="0"/>
              <a:t>较</a:t>
            </a:r>
            <a:r>
              <a:rPr lang="zh-TW" altLang="en-US" sz="2800" smtClean="0"/>
              <a:t>嚴</a:t>
            </a:r>
            <a:r>
              <a:rPr lang="zh-CN" altLang="en-US" sz="2800" smtClean="0"/>
              <a:t>。</a:t>
            </a:r>
            <a:r>
              <a:rPr lang="zh-TW" altLang="en-US" sz="2800" smtClean="0"/>
              <a:t>“</a:t>
            </a:r>
            <a:r>
              <a:rPr lang="zh-CN" altLang="en-US" sz="2800" smtClean="0"/>
              <a:t>饥</a:t>
            </a:r>
            <a:r>
              <a:rPr lang="zh-TW" altLang="en-US" sz="2800" smtClean="0"/>
              <a:t>”是</a:t>
            </a:r>
            <a:r>
              <a:rPr lang="zh-CN" altLang="en-US" sz="2800" smtClean="0"/>
              <a:t>饥饿，属于</a:t>
            </a:r>
            <a:r>
              <a:rPr lang="zh-TW" altLang="en-US" sz="2800" smtClean="0"/>
              <a:t>生理現象</a:t>
            </a:r>
            <a:r>
              <a:rPr lang="zh-CN" altLang="en-US" sz="2800" smtClean="0"/>
              <a:t>。</a:t>
            </a:r>
            <a:r>
              <a:rPr lang="zh-TW" altLang="en-US" sz="2800" smtClean="0"/>
              <a:t>“饑”</a:t>
            </a:r>
            <a:r>
              <a:rPr lang="zh-CN" altLang="en-US" sz="2800" smtClean="0"/>
              <a:t>是灾荒，</a:t>
            </a:r>
            <a:r>
              <a:rPr lang="zh-TW" altLang="en-US" sz="2800" smtClean="0"/>
              <a:t>年成不好</a:t>
            </a:r>
            <a:r>
              <a:rPr lang="zh-CN" altLang="en-US" sz="2800" smtClean="0"/>
              <a:t>，属于</a:t>
            </a:r>
            <a:r>
              <a:rPr lang="zh-TW" altLang="en-US" sz="2800" smtClean="0"/>
              <a:t>自然災害。</a:t>
            </a:r>
            <a:r>
              <a:rPr lang="zh-CN" altLang="en-US" sz="2800" smtClean="0"/>
              <a:t>汉代以后“饑”有时候可以通“饥”。</a:t>
            </a:r>
            <a:r>
              <a:rPr lang="en-US" altLang="zh-CN" sz="2800" smtClean="0"/>
              <a:t>《</a:t>
            </a:r>
            <a:r>
              <a:rPr lang="zh-CN" altLang="en-US" sz="2800" smtClean="0"/>
              <a:t>淮南子</a:t>
            </a:r>
            <a:r>
              <a:rPr lang="en-US" altLang="zh-CN" sz="2800" smtClean="0"/>
              <a:t>·</a:t>
            </a:r>
            <a:r>
              <a:rPr lang="zh-CN" altLang="en-US" sz="2800" smtClean="0"/>
              <a:t>说山训</a:t>
            </a:r>
            <a:r>
              <a:rPr lang="en-US" altLang="zh-CN" sz="2800" smtClean="0"/>
              <a:t>》</a:t>
            </a:r>
            <a:r>
              <a:rPr lang="zh-CN" altLang="en-US" sz="2800" smtClean="0"/>
              <a:t>：“寧百刺以針，無一刺以刀；寧一引重，無久持輕；寧一月饑，無一旬餓。” 高诱注：“饑，食不足。餓，困乏也。”汉字</a:t>
            </a:r>
            <a:r>
              <a:rPr lang="zh-TW" altLang="en-US" sz="2800" smtClean="0"/>
              <a:t>簡化</a:t>
            </a:r>
            <a:r>
              <a:rPr lang="zh-CN" altLang="en-US" sz="2800" smtClean="0"/>
              <a:t>二</a:t>
            </a:r>
            <a:r>
              <a:rPr lang="zh-TW" altLang="en-US" sz="2800" smtClean="0"/>
              <a:t>字才合</a:t>
            </a:r>
            <a:r>
              <a:rPr lang="zh-CN" altLang="en-US" sz="2800" smtClean="0"/>
              <a:t>而</a:t>
            </a:r>
            <a:r>
              <a:rPr lang="zh-TW" altLang="en-US" sz="2800" smtClean="0"/>
              <a:t>為一。</a:t>
            </a:r>
            <a:r>
              <a:rPr lang="zh-CN" altLang="en-US" sz="2800" smtClean="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type="body" idx="1"/>
          </p:nvPr>
        </p:nvSpPr>
        <p:spPr>
          <a:xfrm>
            <a:off x="381000" y="457200"/>
            <a:ext cx="8458200" cy="6172200"/>
          </a:xfrm>
        </p:spPr>
        <p:txBody>
          <a:bodyPr/>
          <a:lstStyle/>
          <a:p>
            <a:pPr eaLnBrk="1" hangingPunct="1">
              <a:lnSpc>
                <a:spcPct val="90000"/>
              </a:lnSpc>
              <a:buFontTx/>
              <a:buNone/>
            </a:pPr>
            <a:r>
              <a:rPr lang="en-US" altLang="zh-CN" sz="2400" smtClean="0"/>
              <a:t>     </a:t>
            </a:r>
            <a:r>
              <a:rPr lang="zh-CN" altLang="en-US" sz="2600" b="1" smtClean="0"/>
              <a:t>第一，描绘形貌。</a:t>
            </a:r>
            <a:r>
              <a:rPr lang="zh-CN" altLang="en-US" sz="2600" smtClean="0"/>
              <a:t>例如：</a:t>
            </a:r>
          </a:p>
          <a:p>
            <a:pPr eaLnBrk="1" hangingPunct="1">
              <a:lnSpc>
                <a:spcPct val="90000"/>
              </a:lnSpc>
            </a:pPr>
            <a:r>
              <a:rPr lang="zh-CN" altLang="en-US" sz="2600" smtClean="0"/>
              <a:t>①威仪棣棣，不可选也。（</a:t>
            </a:r>
            <a:r>
              <a:rPr lang="en-US" altLang="zh-CN" sz="2600" smtClean="0"/>
              <a:t>《</a:t>
            </a:r>
            <a:r>
              <a:rPr lang="zh-CN" altLang="en-US" sz="2600" smtClean="0"/>
              <a:t>诗经</a:t>
            </a:r>
            <a:r>
              <a:rPr lang="en-US" altLang="zh-CN" sz="2600" smtClean="0"/>
              <a:t>·</a:t>
            </a:r>
            <a:r>
              <a:rPr lang="zh-CN" altLang="en-US" sz="2600" smtClean="0"/>
              <a:t>邶风</a:t>
            </a:r>
            <a:r>
              <a:rPr lang="en-US" altLang="zh-CN" sz="2600" smtClean="0"/>
              <a:t>·</a:t>
            </a:r>
            <a:r>
              <a:rPr lang="zh-CN" altLang="en-US" sz="2600" smtClean="0"/>
              <a:t>柏舟</a:t>
            </a:r>
            <a:r>
              <a:rPr lang="en-US" altLang="zh-CN" sz="2600" smtClean="0"/>
              <a:t>》</a:t>
            </a:r>
            <a:r>
              <a:rPr lang="zh-CN" altLang="en-US" sz="2600" smtClean="0"/>
              <a:t>）</a:t>
            </a:r>
          </a:p>
          <a:p>
            <a:pPr eaLnBrk="1" hangingPunct="1">
              <a:lnSpc>
                <a:spcPct val="90000"/>
              </a:lnSpc>
            </a:pPr>
            <a:r>
              <a:rPr lang="zh-CN" altLang="en-US" sz="2600" smtClean="0"/>
              <a:t>②举手长劳劳，二情同依依。（</a:t>
            </a:r>
            <a:r>
              <a:rPr lang="en-US" altLang="zh-CN" sz="2600" smtClean="0"/>
              <a:t>《</a:t>
            </a:r>
            <a:r>
              <a:rPr lang="zh-CN" altLang="en-US" sz="2600" smtClean="0"/>
              <a:t>古诗为焦仲卿妻作</a:t>
            </a:r>
            <a:r>
              <a:rPr lang="en-US" altLang="zh-CN" sz="2600" smtClean="0"/>
              <a:t>》</a:t>
            </a:r>
            <a:r>
              <a:rPr lang="zh-CN" altLang="en-US" sz="2600" smtClean="0"/>
              <a:t>）</a:t>
            </a:r>
          </a:p>
          <a:p>
            <a:pPr eaLnBrk="1" hangingPunct="1">
              <a:lnSpc>
                <a:spcPct val="90000"/>
              </a:lnSpc>
            </a:pPr>
            <a:r>
              <a:rPr lang="zh-CN" altLang="en-US" sz="2600" smtClean="0"/>
              <a:t>③晴川历历汉阳树，芳草萋萋鹦鹉州。（崔颢</a:t>
            </a:r>
            <a:r>
              <a:rPr lang="en-US" altLang="zh-CN" sz="2600" smtClean="0"/>
              <a:t>《</a:t>
            </a:r>
            <a:r>
              <a:rPr lang="zh-CN" altLang="en-US" sz="2600" smtClean="0"/>
              <a:t>黄鹤楼</a:t>
            </a:r>
            <a:r>
              <a:rPr lang="en-US" altLang="zh-CN" sz="2600" smtClean="0"/>
              <a:t>》</a:t>
            </a:r>
            <a:r>
              <a:rPr lang="zh-CN" altLang="en-US" sz="2600" smtClean="0"/>
              <a:t>）</a:t>
            </a:r>
          </a:p>
          <a:p>
            <a:pPr eaLnBrk="1" hangingPunct="1">
              <a:lnSpc>
                <a:spcPct val="90000"/>
              </a:lnSpc>
              <a:buFontTx/>
              <a:buNone/>
            </a:pPr>
            <a:r>
              <a:rPr lang="zh-CN" altLang="en-US" sz="2600" smtClean="0"/>
              <a:t>例①棣棣：雍容娴雅貌。例②劳劳：忧愁伤感貌。依依：恋恋不舍貌。例③历历</a:t>
            </a:r>
            <a:r>
              <a:rPr lang="en-US" altLang="zh-CN" sz="2600" smtClean="0"/>
              <a:t>:</a:t>
            </a:r>
            <a:r>
              <a:rPr lang="zh-CN" altLang="en-US" sz="2600" smtClean="0"/>
              <a:t>清晰分明貌。萋萋：草木草盛貌。</a:t>
            </a:r>
          </a:p>
          <a:p>
            <a:pPr eaLnBrk="1" hangingPunct="1">
              <a:lnSpc>
                <a:spcPct val="90000"/>
              </a:lnSpc>
              <a:buFontTx/>
              <a:buNone/>
            </a:pPr>
            <a:r>
              <a:rPr lang="zh-CN" altLang="en-US" sz="2600" b="1" smtClean="0"/>
              <a:t>     第二，摹拟声音。</a:t>
            </a:r>
            <a:r>
              <a:rPr lang="zh-CN" altLang="en-US" sz="2600" smtClean="0"/>
              <a:t>例如：</a:t>
            </a:r>
          </a:p>
          <a:p>
            <a:pPr eaLnBrk="1" hangingPunct="1">
              <a:lnSpc>
                <a:spcPct val="90000"/>
              </a:lnSpc>
            </a:pPr>
            <a:r>
              <a:rPr lang="zh-CN" altLang="en-US" sz="2600" smtClean="0"/>
              <a:t>①交交黄鸟，止于棘。（</a:t>
            </a:r>
            <a:r>
              <a:rPr lang="en-US" altLang="zh-CN" sz="2600" smtClean="0"/>
              <a:t>《</a:t>
            </a:r>
            <a:r>
              <a:rPr lang="zh-CN" altLang="en-US" sz="2600" smtClean="0"/>
              <a:t>诗经</a:t>
            </a:r>
            <a:r>
              <a:rPr lang="en-US" altLang="zh-CN" sz="2600" smtClean="0"/>
              <a:t>·</a:t>
            </a:r>
            <a:r>
              <a:rPr lang="zh-CN" altLang="en-US" sz="2600" smtClean="0"/>
              <a:t>秦风</a:t>
            </a:r>
            <a:r>
              <a:rPr lang="en-US" altLang="zh-CN" sz="2600" smtClean="0"/>
              <a:t>·</a:t>
            </a:r>
            <a:r>
              <a:rPr lang="zh-CN" altLang="en-US" sz="2600" smtClean="0"/>
              <a:t>黄鸟</a:t>
            </a:r>
            <a:r>
              <a:rPr lang="en-US" altLang="zh-CN" sz="2600" smtClean="0"/>
              <a:t>》</a:t>
            </a:r>
            <a:r>
              <a:rPr lang="zh-CN" altLang="en-US" sz="2600" smtClean="0"/>
              <a:t>）</a:t>
            </a:r>
          </a:p>
          <a:p>
            <a:pPr eaLnBrk="1" hangingPunct="1">
              <a:lnSpc>
                <a:spcPct val="90000"/>
              </a:lnSpc>
            </a:pPr>
            <a:r>
              <a:rPr lang="zh-CN" altLang="en-US" sz="2600" smtClean="0"/>
              <a:t>②伐木丁丁，鸟鸣嘤嘤。（</a:t>
            </a:r>
            <a:r>
              <a:rPr lang="en-US" altLang="zh-CN" sz="2600" smtClean="0"/>
              <a:t>《</a:t>
            </a:r>
            <a:r>
              <a:rPr lang="zh-CN" altLang="en-US" sz="2600" smtClean="0"/>
              <a:t>诗经</a:t>
            </a:r>
            <a:r>
              <a:rPr lang="en-US" altLang="zh-CN" sz="2600" smtClean="0"/>
              <a:t>·</a:t>
            </a:r>
            <a:r>
              <a:rPr lang="zh-CN" altLang="en-US" sz="2600" smtClean="0"/>
              <a:t>小雅</a:t>
            </a:r>
            <a:r>
              <a:rPr lang="en-US" altLang="zh-CN" sz="2600" smtClean="0"/>
              <a:t>·</a:t>
            </a:r>
            <a:r>
              <a:rPr lang="zh-CN" altLang="en-US" sz="2600" smtClean="0"/>
              <a:t>伐木</a:t>
            </a:r>
            <a:r>
              <a:rPr lang="en-US" altLang="zh-CN" sz="2600" smtClean="0"/>
              <a:t>》</a:t>
            </a:r>
            <a:r>
              <a:rPr lang="zh-CN" altLang="en-US" sz="2600" smtClean="0"/>
              <a:t>）</a:t>
            </a:r>
          </a:p>
          <a:p>
            <a:pPr eaLnBrk="1" hangingPunct="1">
              <a:lnSpc>
                <a:spcPct val="90000"/>
              </a:lnSpc>
            </a:pPr>
            <a:r>
              <a:rPr lang="zh-CN" altLang="en-US" sz="2600" smtClean="0"/>
              <a:t>③渐闻水声之潺潺，而泻于两峰之间者，酿泉也。（欧阳修</a:t>
            </a:r>
            <a:r>
              <a:rPr lang="en-US" altLang="zh-CN" sz="2600" smtClean="0"/>
              <a:t>《</a:t>
            </a:r>
            <a:r>
              <a:rPr lang="zh-CN" altLang="en-US" sz="2600" smtClean="0"/>
              <a:t>醉翁亭记</a:t>
            </a:r>
            <a:r>
              <a:rPr lang="en-US" altLang="zh-CN" sz="2600" smtClean="0"/>
              <a:t>》</a:t>
            </a:r>
            <a:r>
              <a:rPr lang="zh-CN" altLang="en-US" sz="2600" smtClean="0"/>
              <a:t>）</a:t>
            </a:r>
          </a:p>
          <a:p>
            <a:pPr eaLnBrk="1" hangingPunct="1">
              <a:lnSpc>
                <a:spcPct val="90000"/>
              </a:lnSpc>
              <a:buFontTx/>
              <a:buNone/>
            </a:pPr>
            <a:r>
              <a:rPr lang="zh-CN" altLang="en-US" sz="2600" smtClean="0"/>
              <a:t>例①交交：鸟鸣声。例②丁丁</a:t>
            </a:r>
            <a:r>
              <a:rPr lang="en-US" altLang="zh-CN" sz="2600" smtClean="0"/>
              <a:t>:</a:t>
            </a:r>
            <a:r>
              <a:rPr lang="zh-CN" altLang="en-US" sz="2600" smtClean="0"/>
              <a:t>伐木声。嘤嘤：鸟鸣声。例③潺潺：流水声。 </a:t>
            </a:r>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3"/>
          <p:cNvSpPr>
            <a:spLocks noGrp="1" noChangeArrowheads="1"/>
          </p:cNvSpPr>
          <p:nvPr>
            <p:ph type="body" idx="1"/>
          </p:nvPr>
        </p:nvSpPr>
        <p:spPr>
          <a:xfrm>
            <a:off x="228600" y="228600"/>
            <a:ext cx="8610600" cy="6477000"/>
          </a:xfrm>
        </p:spPr>
        <p:txBody>
          <a:bodyPr/>
          <a:lstStyle/>
          <a:p>
            <a:pPr eaLnBrk="1" hangingPunct="1">
              <a:lnSpc>
                <a:spcPct val="80000"/>
              </a:lnSpc>
            </a:pPr>
            <a:r>
              <a:rPr lang="zh-TW" altLang="en-US" sz="2400" smtClean="0">
                <a:latin typeface="宋体" pitchFamily="2" charset="-122"/>
              </a:rPr>
              <a:t>肌、肉</a:t>
            </a:r>
            <a:r>
              <a:rPr lang="zh-CN" altLang="en-US" sz="2400" smtClean="0">
                <a:latin typeface="宋体" pitchFamily="2" charset="-122"/>
              </a:rPr>
              <a:t>   </a:t>
            </a:r>
          </a:p>
          <a:p>
            <a:pPr eaLnBrk="1" hangingPunct="1">
              <a:lnSpc>
                <a:spcPct val="80000"/>
              </a:lnSpc>
              <a:buFontTx/>
              <a:buNone/>
            </a:pPr>
            <a:r>
              <a:rPr lang="zh-CN" altLang="en-US" sz="2400" smtClean="0">
                <a:latin typeface="宋体" pitchFamily="2" charset="-122"/>
              </a:rPr>
              <a:t>       此二</a:t>
            </a:r>
            <a:r>
              <a:rPr lang="zh-TW" altLang="en-US" sz="2400" smtClean="0">
                <a:latin typeface="宋体" pitchFamily="2" charset="-122"/>
              </a:rPr>
              <a:t>詞</a:t>
            </a:r>
            <a:r>
              <a:rPr lang="zh-CN" altLang="en-US" sz="2400" smtClean="0">
                <a:latin typeface="宋体" pitchFamily="2" charset="-122"/>
              </a:rPr>
              <a:t>都有“肌肉”义</a:t>
            </a:r>
            <a:r>
              <a:rPr lang="zh-TW" altLang="en-US" sz="2400" smtClean="0">
                <a:latin typeface="宋体" pitchFamily="2" charset="-122"/>
              </a:rPr>
              <a:t>。“肌”在先秦到中古只指人的肉。</a:t>
            </a:r>
            <a:r>
              <a:rPr lang="en-US" altLang="zh-CN" sz="2400" smtClean="0">
                <a:latin typeface="宋体" pitchFamily="2" charset="-122"/>
              </a:rPr>
              <a:t>《</a:t>
            </a:r>
            <a:r>
              <a:rPr lang="zh-CN" altLang="en-US" sz="2400" smtClean="0">
                <a:latin typeface="宋体" pitchFamily="2" charset="-122"/>
              </a:rPr>
              <a:t>韩非</a:t>
            </a:r>
            <a:r>
              <a:rPr lang="en-US" altLang="zh-CN" sz="2400" smtClean="0">
                <a:latin typeface="宋体" pitchFamily="2" charset="-122"/>
              </a:rPr>
              <a:t>·</a:t>
            </a:r>
            <a:r>
              <a:rPr lang="zh-CN" altLang="en-US" sz="2400" smtClean="0">
                <a:latin typeface="宋体" pitchFamily="2" charset="-122"/>
              </a:rPr>
              <a:t>喻老</a:t>
            </a:r>
            <a:r>
              <a:rPr lang="en-US" altLang="zh-CN" sz="2400" smtClean="0">
                <a:latin typeface="宋体" pitchFamily="2" charset="-122"/>
              </a:rPr>
              <a:t>》</a:t>
            </a:r>
            <a:r>
              <a:rPr lang="zh-CN" altLang="en-US" sz="2400" smtClean="0">
                <a:latin typeface="宋体" pitchFamily="2" charset="-122"/>
              </a:rPr>
              <a:t>：“扁鹊复见曰：‘君之病在肌肤，不治将益深。’”</a:t>
            </a:r>
            <a:r>
              <a:rPr lang="en-US" altLang="zh-CN" sz="2400" smtClean="0">
                <a:latin typeface="宋体" pitchFamily="2" charset="-122"/>
              </a:rPr>
              <a:t>《</a:t>
            </a:r>
            <a:r>
              <a:rPr lang="zh-CN" altLang="en-US" sz="2400" smtClean="0">
                <a:latin typeface="宋体" pitchFamily="2" charset="-122"/>
              </a:rPr>
              <a:t>旧唐书</a:t>
            </a:r>
            <a:r>
              <a:rPr lang="en-US" altLang="zh-CN" sz="2400" smtClean="0">
                <a:latin typeface="宋体" pitchFamily="2" charset="-122"/>
              </a:rPr>
              <a:t>·</a:t>
            </a:r>
            <a:r>
              <a:rPr lang="zh-CN" altLang="en-US" sz="2400" smtClean="0">
                <a:latin typeface="宋体" pitchFamily="2" charset="-122"/>
              </a:rPr>
              <a:t>本纪</a:t>
            </a:r>
            <a:r>
              <a:rPr lang="en-US" altLang="zh-CN" sz="2400" smtClean="0">
                <a:latin typeface="宋体" pitchFamily="2" charset="-122"/>
              </a:rPr>
              <a:t>·</a:t>
            </a:r>
            <a:r>
              <a:rPr lang="zh-CN" altLang="en-US" sz="2400" smtClean="0">
                <a:latin typeface="宋体" pitchFamily="2" charset="-122"/>
              </a:rPr>
              <a:t>懿宗</a:t>
            </a:r>
            <a:r>
              <a:rPr lang="en-US" altLang="zh-CN" sz="2400" smtClean="0">
                <a:latin typeface="宋体" pitchFamily="2" charset="-122"/>
              </a:rPr>
              <a:t>》</a:t>
            </a:r>
            <a:r>
              <a:rPr lang="zh-CN" altLang="en-US" sz="2400" smtClean="0">
                <a:latin typeface="宋体" pitchFamily="2" charset="-122"/>
              </a:rPr>
              <a:t>：“</a:t>
            </a:r>
            <a:r>
              <a:rPr lang="zh-TW" altLang="en-US" sz="2400" smtClean="0">
                <a:latin typeface="宋体" pitchFamily="2" charset="-122"/>
              </a:rPr>
              <a:t>遽至伤残性命，刳剔肌肤，惨毒凭凌，殊可惊骇。</a:t>
            </a:r>
            <a:r>
              <a:rPr lang="zh-CN" altLang="en-US" sz="2400" smtClean="0">
                <a:latin typeface="宋体" pitchFamily="2" charset="-122"/>
              </a:rPr>
              <a:t>”</a:t>
            </a:r>
            <a:r>
              <a:rPr lang="zh-TW" altLang="en-US" sz="2400" smtClean="0">
                <a:latin typeface="宋体" pitchFamily="2" charset="-122"/>
              </a:rPr>
              <a:t>“肉”</a:t>
            </a:r>
            <a:r>
              <a:rPr lang="zh-CN" altLang="en-US" sz="2400" smtClean="0">
                <a:latin typeface="宋体" pitchFamily="2" charset="-122"/>
              </a:rPr>
              <a:t>在先秦</a:t>
            </a:r>
            <a:r>
              <a:rPr lang="zh-TW" altLang="en-US" sz="2400" smtClean="0">
                <a:latin typeface="宋体" pitchFamily="2" charset="-122"/>
              </a:rPr>
              <a:t>一般指禽獸的肉</a:t>
            </a:r>
            <a:r>
              <a:rPr lang="zh-CN" altLang="en-US" sz="2400" smtClean="0">
                <a:latin typeface="宋体" pitchFamily="2" charset="-122"/>
              </a:rPr>
              <a:t>而不能指人的肉，但可以指死人的肉</a:t>
            </a:r>
            <a:r>
              <a:rPr lang="zh-TW" altLang="en-US" sz="2400" smtClean="0">
                <a:latin typeface="宋体" pitchFamily="2" charset="-122"/>
              </a:rPr>
              <a:t>。</a:t>
            </a:r>
            <a:r>
              <a:rPr lang="en-US" altLang="zh-CN" sz="2400" smtClean="0">
                <a:latin typeface="宋体" pitchFamily="2" charset="-122"/>
              </a:rPr>
              <a:t>《</a:t>
            </a:r>
            <a:r>
              <a:rPr lang="zh-CN" altLang="en-US" sz="2400" smtClean="0">
                <a:latin typeface="宋体" pitchFamily="2" charset="-122"/>
              </a:rPr>
              <a:t>左传</a:t>
            </a:r>
            <a:r>
              <a:rPr lang="en-US" altLang="zh-CN" sz="2400" smtClean="0">
                <a:latin typeface="宋体" pitchFamily="2" charset="-122"/>
              </a:rPr>
              <a:t>·</a:t>
            </a:r>
            <a:r>
              <a:rPr lang="zh-CN" altLang="en-US" sz="2400" smtClean="0">
                <a:latin typeface="宋体" pitchFamily="2" charset="-122"/>
              </a:rPr>
              <a:t>庄公十年</a:t>
            </a:r>
            <a:r>
              <a:rPr lang="en-US" altLang="zh-CN" sz="2400" smtClean="0">
                <a:latin typeface="宋体" pitchFamily="2" charset="-122"/>
              </a:rPr>
              <a:t>》</a:t>
            </a:r>
            <a:r>
              <a:rPr lang="zh-CN" altLang="en-US" sz="2400" smtClean="0">
                <a:latin typeface="宋体" pitchFamily="2" charset="-122"/>
              </a:rPr>
              <a:t>：“肉食者鄙，未能远谋。”。</a:t>
            </a:r>
            <a:r>
              <a:rPr lang="en-US" altLang="zh-CN" sz="2400" smtClean="0">
                <a:latin typeface="宋体" pitchFamily="2" charset="-122"/>
              </a:rPr>
              <a:t>《</a:t>
            </a:r>
            <a:r>
              <a:rPr lang="zh-CN" altLang="en-US" sz="2400" smtClean="0">
                <a:latin typeface="宋体" pitchFamily="2" charset="-122"/>
              </a:rPr>
              <a:t>墨子</a:t>
            </a:r>
            <a:r>
              <a:rPr lang="en-US" altLang="zh-CN" sz="2400" smtClean="0">
                <a:latin typeface="宋体" pitchFamily="2" charset="-122"/>
              </a:rPr>
              <a:t>·</a:t>
            </a:r>
            <a:r>
              <a:rPr lang="zh-CN" altLang="en-US" sz="2400" smtClean="0">
                <a:latin typeface="宋体" pitchFamily="2" charset="-122"/>
              </a:rPr>
              <a:t>节葬</a:t>
            </a:r>
            <a:r>
              <a:rPr lang="en-US" altLang="zh-CN" sz="2400" smtClean="0">
                <a:latin typeface="宋体" pitchFamily="2" charset="-122"/>
              </a:rPr>
              <a:t>》</a:t>
            </a:r>
            <a:r>
              <a:rPr lang="zh-CN" altLang="en-US" sz="2400" smtClean="0">
                <a:latin typeface="宋体" pitchFamily="2" charset="-122"/>
              </a:rPr>
              <a:t>：“楚之南，有炎人国者，其亲戚死，朽其肉而弃之，然后埋其骨，乃成为孝子。”</a:t>
            </a:r>
            <a:r>
              <a:rPr lang="zh-TW" altLang="en-US" sz="2400" smtClean="0">
                <a:latin typeface="宋体" pitchFamily="2" charset="-122"/>
              </a:rPr>
              <a:t>漢代以後，“肉”也用來指人的肉，但“肌”卻不能指禽獸的肉。</a:t>
            </a:r>
          </a:p>
          <a:p>
            <a:pPr eaLnBrk="1" hangingPunct="1">
              <a:lnSpc>
                <a:spcPct val="80000"/>
              </a:lnSpc>
            </a:pPr>
            <a:r>
              <a:rPr lang="zh-TW" altLang="en-US" sz="2400" smtClean="0">
                <a:latin typeface="宋体" pitchFamily="2" charset="-122"/>
              </a:rPr>
              <a:t>記、紀</a:t>
            </a:r>
            <a:r>
              <a:rPr lang="zh-CN" altLang="en-US" sz="2400" smtClean="0">
                <a:latin typeface="宋体" pitchFamily="2" charset="-122"/>
              </a:rPr>
              <a:t>   </a:t>
            </a:r>
          </a:p>
          <a:p>
            <a:pPr eaLnBrk="1" hangingPunct="1">
              <a:lnSpc>
                <a:spcPct val="80000"/>
              </a:lnSpc>
              <a:buFontTx/>
              <a:buNone/>
            </a:pPr>
            <a:r>
              <a:rPr lang="zh-CN" altLang="en-US" sz="2400" smtClean="0">
                <a:latin typeface="宋体" pitchFamily="2" charset="-122"/>
              </a:rPr>
              <a:t>       此二</a:t>
            </a:r>
            <a:r>
              <a:rPr lang="zh-TW" altLang="en-US" sz="2400" smtClean="0">
                <a:latin typeface="宋体" pitchFamily="2" charset="-122"/>
              </a:rPr>
              <a:t>詞都</a:t>
            </a:r>
            <a:r>
              <a:rPr lang="zh-CN" altLang="en-US" sz="2400" smtClean="0">
                <a:latin typeface="宋体" pitchFamily="2" charset="-122"/>
              </a:rPr>
              <a:t>有“</a:t>
            </a:r>
            <a:r>
              <a:rPr lang="zh-TW" altLang="en-US" sz="2400" smtClean="0">
                <a:latin typeface="宋体" pitchFamily="2" charset="-122"/>
              </a:rPr>
              <a:t>記載</a:t>
            </a:r>
            <a:r>
              <a:rPr lang="zh-CN" altLang="en-US" sz="2400" smtClean="0">
                <a:latin typeface="宋体" pitchFamily="2" charset="-122"/>
              </a:rPr>
              <a:t>”</a:t>
            </a:r>
            <a:r>
              <a:rPr lang="zh-TW" altLang="en-US" sz="2400" smtClean="0">
                <a:latin typeface="宋体" pitchFamily="2" charset="-122"/>
              </a:rPr>
              <a:t>義。記</a:t>
            </a:r>
            <a:r>
              <a:rPr lang="zh-CN" altLang="en-US" sz="2400" smtClean="0">
                <a:latin typeface="宋体" pitchFamily="2" charset="-122"/>
              </a:rPr>
              <a:t>，</a:t>
            </a:r>
            <a:r>
              <a:rPr lang="zh-TW" altLang="en-US" sz="2400" smtClean="0">
                <a:latin typeface="宋体" pitchFamily="2" charset="-122"/>
              </a:rPr>
              <a:t>一是用</a:t>
            </a:r>
            <a:r>
              <a:rPr lang="zh-CN" altLang="en-US" sz="2400" smtClean="0">
                <a:latin typeface="宋体" pitchFamily="2" charset="-122"/>
              </a:rPr>
              <a:t>心</a:t>
            </a:r>
            <a:r>
              <a:rPr lang="zh-TW" altLang="en-US" sz="2400" smtClean="0">
                <a:latin typeface="宋体" pitchFamily="2" charset="-122"/>
              </a:rPr>
              <a:t>記</a:t>
            </a:r>
            <a:r>
              <a:rPr lang="zh-CN" altLang="en-US" sz="2400" smtClean="0">
                <a:latin typeface="宋体" pitchFamily="2" charset="-122"/>
              </a:rPr>
              <a:t>住</a:t>
            </a:r>
            <a:r>
              <a:rPr lang="zh-TW" altLang="en-US" sz="2400" smtClean="0">
                <a:latin typeface="宋体" pitchFamily="2" charset="-122"/>
              </a:rPr>
              <a:t>，</a:t>
            </a:r>
            <a:r>
              <a:rPr lang="zh-CN" altLang="en-US" sz="2400" smtClean="0">
                <a:latin typeface="宋体" pitchFamily="2" charset="-122"/>
              </a:rPr>
              <a:t>对“忘”而言；</a:t>
            </a:r>
            <a:r>
              <a:rPr lang="zh-TW" altLang="en-US" sz="2400" smtClean="0">
                <a:latin typeface="宋体" pitchFamily="2" charset="-122"/>
              </a:rPr>
              <a:t>一是用文字記錄。“紀”</a:t>
            </a:r>
            <a:r>
              <a:rPr lang="zh-CN" altLang="en-US" sz="2400" smtClean="0">
                <a:latin typeface="宋体" pitchFamily="2" charset="-122"/>
              </a:rPr>
              <a:t>的</a:t>
            </a:r>
            <a:r>
              <a:rPr lang="zh-TW" altLang="en-US" sz="2400" smtClean="0">
                <a:latin typeface="宋体" pitchFamily="2" charset="-122"/>
              </a:rPr>
              <a:t>本</a:t>
            </a:r>
            <a:r>
              <a:rPr lang="zh-CN" altLang="en-US" sz="2400" smtClean="0">
                <a:latin typeface="宋体" pitchFamily="2" charset="-122"/>
              </a:rPr>
              <a:t>义是</a:t>
            </a:r>
            <a:r>
              <a:rPr lang="zh-TW" altLang="en-US" sz="2400" smtClean="0">
                <a:latin typeface="宋体" pitchFamily="2" charset="-122"/>
              </a:rPr>
              <a:t>絲的頭緒</a:t>
            </a:r>
            <a:r>
              <a:rPr lang="zh-CN" altLang="en-US" sz="2400" smtClean="0">
                <a:latin typeface="宋体" pitchFamily="2" charset="-122"/>
              </a:rPr>
              <a:t>，引申为整</a:t>
            </a:r>
            <a:r>
              <a:rPr lang="zh-TW" altLang="en-US" sz="2400" smtClean="0">
                <a:latin typeface="宋体" pitchFamily="2" charset="-122"/>
              </a:rPr>
              <a:t>理</a:t>
            </a:r>
            <a:r>
              <a:rPr lang="zh-CN" altLang="en-US" sz="2400" smtClean="0">
                <a:latin typeface="宋体" pitchFamily="2" charset="-122"/>
              </a:rPr>
              <a:t>丝的</a:t>
            </a:r>
            <a:r>
              <a:rPr lang="zh-TW" altLang="en-US" sz="2400" smtClean="0">
                <a:latin typeface="宋体" pitchFamily="2" charset="-122"/>
              </a:rPr>
              <a:t>頭緒</a:t>
            </a:r>
            <a:r>
              <a:rPr lang="zh-CN" altLang="en-US" sz="2400" smtClean="0">
                <a:latin typeface="宋体" pitchFamily="2" charset="-122"/>
              </a:rPr>
              <a:t>。丝的头绪容易散乱，理丝要遵循一定的规则，把握主要的关键的部分，于是进而引申出法则、治理等义。“纪”所代表的内容一般都和重大的或有规律的起主导作用的人物活动、事件以及法纪有关，如史书中有关帝王事迹的“本纪”、“纪年”、</a:t>
            </a:r>
            <a:r>
              <a:rPr lang="zh-TW" altLang="en-US" sz="2400" smtClean="0">
                <a:latin typeface="宋体" pitchFamily="2" charset="-122"/>
              </a:rPr>
              <a:t>“綱紀”</a:t>
            </a:r>
            <a:r>
              <a:rPr lang="zh-CN" altLang="en-US" sz="2400" smtClean="0">
                <a:latin typeface="宋体" pitchFamily="2" charset="-122"/>
              </a:rPr>
              <a:t>、</a:t>
            </a:r>
            <a:r>
              <a:rPr lang="zh-TW" altLang="en-US" sz="2400" smtClean="0">
                <a:latin typeface="宋体" pitchFamily="2" charset="-122"/>
              </a:rPr>
              <a:t>“風紀</a:t>
            </a:r>
            <a:r>
              <a:rPr lang="zh-CN" altLang="en-US" sz="2400" smtClean="0">
                <a:latin typeface="宋体" pitchFamily="2" charset="-122"/>
              </a:rPr>
              <a:t>”、“纪念”等，其中的“纪”都不能写作“记”。“纪”的“记载”义实际上通的是“记”，属于假借用法，但混用的情况较少，如“记忆”、“记录”的“记”不作“纪”。</a:t>
            </a: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3"/>
          <p:cNvSpPr>
            <a:spLocks noGrp="1" noChangeArrowheads="1"/>
          </p:cNvSpPr>
          <p:nvPr>
            <p:ph type="body" idx="1"/>
          </p:nvPr>
        </p:nvSpPr>
        <p:spPr>
          <a:xfrm>
            <a:off x="152400" y="152400"/>
            <a:ext cx="8763000" cy="6553200"/>
          </a:xfrm>
        </p:spPr>
        <p:txBody>
          <a:bodyPr/>
          <a:lstStyle/>
          <a:p>
            <a:pPr eaLnBrk="1" hangingPunct="1">
              <a:lnSpc>
                <a:spcPct val="80000"/>
              </a:lnSpc>
            </a:pPr>
            <a:r>
              <a:rPr lang="zh-TW" altLang="en-US" sz="2300" smtClean="0">
                <a:latin typeface="宋体" pitchFamily="2" charset="-122"/>
              </a:rPr>
              <a:t>快、速、疾、捷</a:t>
            </a:r>
            <a:r>
              <a:rPr lang="zh-CN" altLang="en-US" sz="2300" smtClean="0">
                <a:latin typeface="宋体" pitchFamily="2" charset="-122"/>
              </a:rPr>
              <a:t>   </a:t>
            </a:r>
          </a:p>
          <a:p>
            <a:pPr eaLnBrk="1" hangingPunct="1">
              <a:lnSpc>
                <a:spcPct val="80000"/>
              </a:lnSpc>
              <a:buFontTx/>
              <a:buNone/>
            </a:pPr>
            <a:r>
              <a:rPr lang="zh-CN" altLang="en-US" sz="2300" smtClean="0">
                <a:latin typeface="宋体" pitchFamily="2" charset="-122"/>
              </a:rPr>
              <a:t>      此四</a:t>
            </a:r>
            <a:r>
              <a:rPr lang="zh-TW" altLang="en-US" sz="2300" smtClean="0">
                <a:latin typeface="宋体" pitchFamily="2" charset="-122"/>
              </a:rPr>
              <a:t>詞都有</a:t>
            </a:r>
            <a:r>
              <a:rPr lang="zh-CN" altLang="en-US" sz="2300" smtClean="0">
                <a:latin typeface="宋体" pitchFamily="2" charset="-122"/>
              </a:rPr>
              <a:t>“</a:t>
            </a:r>
            <a:r>
              <a:rPr lang="zh-TW" altLang="en-US" sz="2300" smtClean="0">
                <a:latin typeface="宋体" pitchFamily="2" charset="-122"/>
              </a:rPr>
              <a:t>快速</a:t>
            </a:r>
            <a:r>
              <a:rPr lang="zh-CN" altLang="en-US" sz="2300" smtClean="0">
                <a:latin typeface="宋体" pitchFamily="2" charset="-122"/>
              </a:rPr>
              <a:t>”义</a:t>
            </a:r>
            <a:r>
              <a:rPr lang="zh-TW" altLang="en-US" sz="2300" smtClean="0">
                <a:latin typeface="宋体" pitchFamily="2" charset="-122"/>
              </a:rPr>
              <a:t>。“快”在上古不表示快速，而是愉快的意思。</a:t>
            </a:r>
            <a:r>
              <a:rPr lang="en-US" altLang="zh-CN" sz="2300" smtClean="0">
                <a:latin typeface="宋体" pitchFamily="2" charset="-122"/>
              </a:rPr>
              <a:t>《</a:t>
            </a:r>
            <a:r>
              <a:rPr lang="zh-CN" altLang="en-US" sz="2300" smtClean="0">
                <a:latin typeface="宋体" pitchFamily="2" charset="-122"/>
              </a:rPr>
              <a:t>孟子</a:t>
            </a:r>
            <a:r>
              <a:rPr lang="en-US" altLang="zh-CN" sz="2300" smtClean="0">
                <a:latin typeface="宋体" pitchFamily="2" charset="-122"/>
              </a:rPr>
              <a:t>·</a:t>
            </a:r>
            <a:r>
              <a:rPr lang="zh-CN" altLang="en-US" sz="2300" smtClean="0">
                <a:latin typeface="宋体" pitchFamily="2" charset="-122"/>
              </a:rPr>
              <a:t>梁惠王上</a:t>
            </a:r>
            <a:r>
              <a:rPr lang="en-US" altLang="zh-CN" sz="2300" smtClean="0">
                <a:latin typeface="宋体" pitchFamily="2" charset="-122"/>
              </a:rPr>
              <a:t>》</a:t>
            </a:r>
            <a:r>
              <a:rPr lang="zh-CN" altLang="en-US" sz="2300" smtClean="0">
                <a:latin typeface="宋体" pitchFamily="2" charset="-122"/>
              </a:rPr>
              <a:t>：“抑王興甲兵，危士臣，構怨於諸侯，然後快於心與？汉魏以</a:t>
            </a:r>
            <a:r>
              <a:rPr lang="zh-TW" altLang="en-US" sz="2300" smtClean="0">
                <a:latin typeface="宋体" pitchFamily="2" charset="-122"/>
              </a:rPr>
              <a:t>後才</a:t>
            </a:r>
            <a:r>
              <a:rPr lang="zh-CN" altLang="en-US" sz="2300" smtClean="0">
                <a:latin typeface="宋体" pitchFamily="2" charset="-122"/>
              </a:rPr>
              <a:t>产生了</a:t>
            </a:r>
            <a:r>
              <a:rPr lang="zh-TW" altLang="en-US" sz="2300" smtClean="0">
                <a:latin typeface="宋体" pitchFamily="2" charset="-122"/>
              </a:rPr>
              <a:t>快速</a:t>
            </a:r>
            <a:r>
              <a:rPr lang="zh-CN" altLang="en-US" sz="2300" smtClean="0">
                <a:latin typeface="宋体" pitchFamily="2" charset="-122"/>
              </a:rPr>
              <a:t>义。</a:t>
            </a:r>
            <a:r>
              <a:rPr lang="en-US" altLang="zh-CN" sz="2300" smtClean="0">
                <a:latin typeface="宋体" pitchFamily="2" charset="-122"/>
              </a:rPr>
              <a:t>《</a:t>
            </a:r>
            <a:r>
              <a:rPr lang="zh-CN" altLang="en-US" sz="2300" smtClean="0">
                <a:latin typeface="宋体" pitchFamily="2" charset="-122"/>
              </a:rPr>
              <a:t>史记</a:t>
            </a:r>
            <a:r>
              <a:rPr lang="en-US" altLang="zh-CN" sz="2300" smtClean="0">
                <a:latin typeface="宋体" pitchFamily="2" charset="-122"/>
              </a:rPr>
              <a:t>·</a:t>
            </a:r>
            <a:r>
              <a:rPr lang="zh-CN" altLang="en-US" sz="2300" smtClean="0">
                <a:latin typeface="宋体" pitchFamily="2" charset="-122"/>
              </a:rPr>
              <a:t>项羽本纪</a:t>
            </a:r>
            <a:r>
              <a:rPr lang="en-US" altLang="zh-CN" sz="2300" smtClean="0">
                <a:latin typeface="宋体" pitchFamily="2" charset="-122"/>
              </a:rPr>
              <a:t>》</a:t>
            </a:r>
            <a:r>
              <a:rPr lang="zh-CN" altLang="en-US" sz="2300" smtClean="0">
                <a:latin typeface="宋体" pitchFamily="2" charset="-122"/>
              </a:rPr>
              <a:t>：“今日固決死，願爲諸君快戰。”</a:t>
            </a:r>
            <a:r>
              <a:rPr lang="en-US" altLang="zh-TW" sz="2300" smtClean="0">
                <a:latin typeface="宋体" pitchFamily="2" charset="-122"/>
              </a:rPr>
              <a:t>《</a:t>
            </a:r>
            <a:r>
              <a:rPr lang="zh-TW" altLang="en-US" sz="2300" smtClean="0">
                <a:latin typeface="宋体" pitchFamily="2" charset="-122"/>
              </a:rPr>
              <a:t>世說新語</a:t>
            </a:r>
            <a:r>
              <a:rPr lang="en-US" altLang="zh-CN" sz="2300" smtClean="0">
                <a:latin typeface="宋体" pitchFamily="2" charset="-122"/>
              </a:rPr>
              <a:t>·</a:t>
            </a:r>
            <a:r>
              <a:rPr lang="zh-TW" altLang="en-US" sz="2300" smtClean="0">
                <a:latin typeface="宋体" pitchFamily="2" charset="-122"/>
              </a:rPr>
              <a:t>汰侈</a:t>
            </a:r>
            <a:r>
              <a:rPr lang="en-US" altLang="zh-TW" sz="2300" smtClean="0">
                <a:latin typeface="宋体" pitchFamily="2" charset="-122"/>
              </a:rPr>
              <a:t>》</a:t>
            </a:r>
            <a:r>
              <a:rPr lang="zh-TW" altLang="en-US" sz="2300" smtClean="0">
                <a:latin typeface="宋体" pitchFamily="2" charset="-122"/>
              </a:rPr>
              <a:t>：“彭城王有快牛，至愛惜之。”上古速度快是用“速”來表示的，</a:t>
            </a:r>
            <a:r>
              <a:rPr lang="en-US" altLang="zh-TW" sz="2300" smtClean="0">
                <a:latin typeface="宋体" pitchFamily="2" charset="-122"/>
              </a:rPr>
              <a:t>《</a:t>
            </a:r>
            <a:r>
              <a:rPr lang="zh-TW" altLang="en-US" sz="2300" smtClean="0">
                <a:latin typeface="宋体" pitchFamily="2" charset="-122"/>
              </a:rPr>
              <a:t>國語</a:t>
            </a:r>
            <a:r>
              <a:rPr lang="en-US" altLang="zh-TW" sz="2300" smtClean="0">
                <a:latin typeface="宋体" pitchFamily="2" charset="-122"/>
              </a:rPr>
              <a:t>·</a:t>
            </a:r>
            <a:r>
              <a:rPr lang="zh-TW" altLang="en-US" sz="2300" smtClean="0">
                <a:latin typeface="宋体" pitchFamily="2" charset="-122"/>
              </a:rPr>
              <a:t>晉語</a:t>
            </a:r>
            <a:r>
              <a:rPr lang="zh-CN" altLang="en-US" sz="2300" smtClean="0">
                <a:latin typeface="宋体" pitchFamily="2" charset="-122"/>
              </a:rPr>
              <a:t>四</a:t>
            </a:r>
            <a:r>
              <a:rPr lang="en-US" altLang="zh-TW" sz="2300" smtClean="0">
                <a:latin typeface="宋体" pitchFamily="2" charset="-122"/>
              </a:rPr>
              <a:t>》</a:t>
            </a:r>
            <a:r>
              <a:rPr lang="zh-TW" altLang="en-US" sz="2300" smtClean="0">
                <a:latin typeface="宋体" pitchFamily="2" charset="-122"/>
              </a:rPr>
              <a:t>：“败不可处，时不可失，忠不可弃，怀不可从，子必速行。”“疾”作</a:t>
            </a:r>
            <a:r>
              <a:rPr lang="zh-CN" altLang="en-US" sz="2300" smtClean="0">
                <a:latin typeface="宋体" pitchFamily="2" charset="-122"/>
              </a:rPr>
              <a:t>为</a:t>
            </a:r>
            <a:r>
              <a:rPr lang="zh-TW" altLang="en-US" sz="2300" smtClean="0">
                <a:latin typeface="宋体" pitchFamily="2" charset="-122"/>
              </a:rPr>
              <a:t>形容詞比“速”快一些。</a:t>
            </a:r>
            <a:r>
              <a:rPr lang="en-US" altLang="zh-CN" sz="2300" smtClean="0">
                <a:latin typeface="宋体" pitchFamily="2" charset="-122"/>
              </a:rPr>
              <a:t>《</a:t>
            </a:r>
            <a:r>
              <a:rPr lang="zh-CN" altLang="en-US" sz="2300" smtClean="0">
                <a:latin typeface="宋体" pitchFamily="2" charset="-122"/>
              </a:rPr>
              <a:t>庄子</a:t>
            </a:r>
            <a:r>
              <a:rPr lang="en-US" altLang="zh-CN" sz="2300" smtClean="0">
                <a:latin typeface="宋体" pitchFamily="2" charset="-122"/>
              </a:rPr>
              <a:t>·</a:t>
            </a:r>
            <a:r>
              <a:rPr lang="zh-CN" altLang="en-US" sz="2300" smtClean="0">
                <a:latin typeface="宋体" pitchFamily="2" charset="-122"/>
              </a:rPr>
              <a:t>杂篇</a:t>
            </a:r>
            <a:r>
              <a:rPr lang="en-US" altLang="zh-CN" sz="2300" smtClean="0">
                <a:latin typeface="宋体" pitchFamily="2" charset="-122"/>
              </a:rPr>
              <a:t>·</a:t>
            </a:r>
            <a:r>
              <a:rPr lang="zh-CN" altLang="en-US" sz="2300" smtClean="0">
                <a:latin typeface="宋体" pitchFamily="2" charset="-122"/>
              </a:rPr>
              <a:t>盗跖</a:t>
            </a:r>
            <a:r>
              <a:rPr lang="en-US" altLang="zh-CN" sz="2300" smtClean="0">
                <a:latin typeface="宋体" pitchFamily="2" charset="-122"/>
              </a:rPr>
              <a:t>》”:“</a:t>
            </a:r>
            <a:r>
              <a:rPr lang="zh-TW" altLang="en-US" sz="2300" smtClean="0">
                <a:latin typeface="宋体" pitchFamily="2" charset="-122"/>
              </a:rPr>
              <a:t>子之罪大极重，疾走归！不然，我将以子肝益昼餔之膳！”“捷”多指動作</a:t>
            </a:r>
            <a:r>
              <a:rPr lang="zh-CN" altLang="en-US" sz="2300" smtClean="0">
                <a:latin typeface="宋体" pitchFamily="2" charset="-122"/>
              </a:rPr>
              <a:t>灵敏，轻捷</a:t>
            </a:r>
            <a:r>
              <a:rPr lang="zh-TW" altLang="en-US" sz="2300" smtClean="0">
                <a:latin typeface="宋体" pitchFamily="2" charset="-122"/>
              </a:rPr>
              <a:t>。</a:t>
            </a:r>
            <a:r>
              <a:rPr lang="en-US" altLang="zh-CN" sz="2300" smtClean="0">
                <a:latin typeface="宋体" pitchFamily="2" charset="-122"/>
              </a:rPr>
              <a:t>《</a:t>
            </a:r>
            <a:r>
              <a:rPr lang="zh-CN" altLang="en-US" sz="2300" smtClean="0">
                <a:latin typeface="宋体" pitchFamily="2" charset="-122"/>
              </a:rPr>
              <a:t>淮南子</a:t>
            </a:r>
            <a:r>
              <a:rPr lang="en-US" altLang="zh-CN" sz="2300" smtClean="0">
                <a:latin typeface="宋体" pitchFamily="2" charset="-122"/>
              </a:rPr>
              <a:t>·</a:t>
            </a:r>
            <a:r>
              <a:rPr lang="zh-CN" altLang="en-US" sz="2300" smtClean="0">
                <a:latin typeface="宋体" pitchFamily="2" charset="-122"/>
              </a:rPr>
              <a:t>俶真训</a:t>
            </a:r>
            <a:r>
              <a:rPr lang="en-US" altLang="zh-CN" sz="2300" smtClean="0">
                <a:latin typeface="宋体" pitchFamily="2" charset="-122"/>
              </a:rPr>
              <a:t>》</a:t>
            </a:r>
            <a:r>
              <a:rPr lang="zh-CN" altLang="en-US" sz="2300" smtClean="0">
                <a:latin typeface="宋体" pitchFamily="2" charset="-122"/>
              </a:rPr>
              <a:t>：“</a:t>
            </a:r>
            <a:r>
              <a:rPr lang="zh-TW" altLang="en-US" sz="2300" smtClean="0">
                <a:latin typeface="宋体" pitchFamily="2" charset="-122"/>
              </a:rPr>
              <a:t>置猿槛中，则与豚同，非不巧捷也，无所肆其能也。</a:t>
            </a:r>
          </a:p>
          <a:p>
            <a:pPr eaLnBrk="1" hangingPunct="1">
              <a:lnSpc>
                <a:spcPct val="80000"/>
              </a:lnSpc>
            </a:pPr>
            <a:r>
              <a:rPr lang="zh-TW" altLang="en-US" sz="2300" smtClean="0">
                <a:latin typeface="宋体" pitchFamily="2" charset="-122"/>
              </a:rPr>
              <a:t>憐、憫</a:t>
            </a:r>
            <a:r>
              <a:rPr lang="zh-CN" altLang="en-US" sz="2300" smtClean="0">
                <a:latin typeface="宋体" pitchFamily="2" charset="-122"/>
              </a:rPr>
              <a:t>   </a:t>
            </a:r>
          </a:p>
          <a:p>
            <a:pPr eaLnBrk="1" hangingPunct="1">
              <a:lnSpc>
                <a:spcPct val="80000"/>
              </a:lnSpc>
              <a:buFontTx/>
              <a:buNone/>
            </a:pPr>
            <a:r>
              <a:rPr lang="zh-CN" altLang="en-US" sz="2300" smtClean="0">
                <a:latin typeface="宋体" pitchFamily="2" charset="-122"/>
              </a:rPr>
              <a:t>       此二</a:t>
            </a:r>
            <a:r>
              <a:rPr lang="zh-TW" altLang="en-US" sz="2300" smtClean="0">
                <a:latin typeface="宋体" pitchFamily="2" charset="-122"/>
              </a:rPr>
              <a:t>詞都有</a:t>
            </a:r>
            <a:r>
              <a:rPr lang="zh-CN" altLang="en-US" sz="2300" smtClean="0">
                <a:latin typeface="宋体" pitchFamily="2" charset="-122"/>
              </a:rPr>
              <a:t>“</a:t>
            </a:r>
            <a:r>
              <a:rPr lang="zh-TW" altLang="en-US" sz="2300" smtClean="0">
                <a:latin typeface="宋体" pitchFamily="2" charset="-122"/>
              </a:rPr>
              <a:t>同情</a:t>
            </a:r>
            <a:r>
              <a:rPr lang="zh-CN" altLang="en-US" sz="2300" smtClean="0">
                <a:latin typeface="宋体" pitchFamily="2" charset="-122"/>
              </a:rPr>
              <a:t>”</a:t>
            </a:r>
            <a:r>
              <a:rPr lang="zh-TW" altLang="en-US" sz="2300" smtClean="0">
                <a:latin typeface="宋体" pitchFamily="2" charset="-122"/>
              </a:rPr>
              <a:t>義。</a:t>
            </a:r>
            <a:r>
              <a:rPr lang="zh-CN" altLang="en-US" sz="2300" smtClean="0">
                <a:latin typeface="宋体" pitchFamily="2" charset="-122"/>
              </a:rPr>
              <a:t>区别在于，</a:t>
            </a:r>
            <a:r>
              <a:rPr lang="zh-TW" altLang="en-US" sz="2300" smtClean="0">
                <a:latin typeface="宋体" pitchFamily="2" charset="-122"/>
              </a:rPr>
              <a:t>“憐”</a:t>
            </a:r>
            <a:r>
              <a:rPr lang="zh-CN" altLang="en-US" sz="2300" smtClean="0">
                <a:latin typeface="宋体" pitchFamily="2" charset="-122"/>
              </a:rPr>
              <a:t>既有“同情”义又有“喜爱”义和“可悲”义；</a:t>
            </a:r>
            <a:r>
              <a:rPr lang="zh-TW" altLang="en-US" sz="2300" smtClean="0">
                <a:latin typeface="宋体" pitchFamily="2" charset="-122"/>
              </a:rPr>
              <a:t>“憫”</a:t>
            </a:r>
            <a:r>
              <a:rPr lang="zh-CN" altLang="en-US" sz="2300" smtClean="0">
                <a:latin typeface="宋体" pitchFamily="2" charset="-122"/>
              </a:rPr>
              <a:t>则</a:t>
            </a:r>
            <a:r>
              <a:rPr lang="zh-TW" altLang="en-US" sz="2300" smtClean="0">
                <a:latin typeface="宋体" pitchFamily="2" charset="-122"/>
              </a:rPr>
              <a:t>是對</a:t>
            </a:r>
            <a:r>
              <a:rPr lang="zh-CN" altLang="en-US" sz="2300" smtClean="0">
                <a:latin typeface="宋体" pitchFamily="2" charset="-122"/>
              </a:rPr>
              <a:t>天灾人祸</a:t>
            </a:r>
            <a:r>
              <a:rPr lang="zh-TW" altLang="en-US" sz="2300" smtClean="0">
                <a:latin typeface="宋体" pitchFamily="2" charset="-122"/>
              </a:rPr>
              <a:t>的同情，</a:t>
            </a:r>
            <a:r>
              <a:rPr lang="zh-CN" altLang="en-US" sz="2300" smtClean="0">
                <a:latin typeface="宋体" pitchFamily="2" charset="-122"/>
              </a:rPr>
              <a:t>侧重于“</a:t>
            </a:r>
            <a:r>
              <a:rPr lang="zh-TW" altLang="en-US" sz="2300" smtClean="0">
                <a:latin typeface="宋体" pitchFamily="2" charset="-122"/>
              </a:rPr>
              <a:t>憂</a:t>
            </a:r>
            <a:r>
              <a:rPr lang="zh-CN" altLang="en-US" sz="2300" smtClean="0">
                <a:latin typeface="宋体" pitchFamily="2" charset="-122"/>
              </a:rPr>
              <a:t>”，无“喜爱”和“可悲”义</a:t>
            </a:r>
            <a:r>
              <a:rPr lang="zh-TW" altLang="en-US" sz="2300" smtClean="0">
                <a:latin typeface="宋体" pitchFamily="2" charset="-122"/>
              </a:rPr>
              <a:t>。</a:t>
            </a:r>
            <a:r>
              <a:rPr lang="en-US" altLang="zh-CN" sz="2300" smtClean="0">
                <a:latin typeface="宋体" pitchFamily="2" charset="-122"/>
              </a:rPr>
              <a:t>《</a:t>
            </a:r>
            <a:r>
              <a:rPr lang="zh-CN" altLang="en-US" sz="2300" smtClean="0">
                <a:latin typeface="宋体" pitchFamily="2" charset="-122"/>
              </a:rPr>
              <a:t>吕氏春秋</a:t>
            </a:r>
            <a:r>
              <a:rPr lang="en-US" altLang="zh-CN" sz="2300" smtClean="0">
                <a:latin typeface="宋体" pitchFamily="2" charset="-122"/>
              </a:rPr>
              <a:t>·</a:t>
            </a:r>
            <a:r>
              <a:rPr lang="zh-CN" altLang="en-US" sz="2300" smtClean="0">
                <a:latin typeface="宋体" pitchFamily="2" charset="-122"/>
              </a:rPr>
              <a:t>爱士</a:t>
            </a:r>
            <a:r>
              <a:rPr lang="en-US" altLang="zh-CN" sz="2300" smtClean="0">
                <a:latin typeface="宋体" pitchFamily="2" charset="-122"/>
              </a:rPr>
              <a:t>》</a:t>
            </a:r>
            <a:r>
              <a:rPr lang="zh-CN" altLang="en-US" sz="2300" smtClean="0">
                <a:latin typeface="宋体" pitchFamily="2" charset="-122"/>
              </a:rPr>
              <a:t>：“</a:t>
            </a:r>
            <a:r>
              <a:rPr lang="zh-TW" altLang="en-US" sz="2300" smtClean="0">
                <a:latin typeface="宋体" pitchFamily="2" charset="-122"/>
              </a:rPr>
              <a:t>人之困穷，甚如饥寒，故贤主必怜人之困也，必哀人之穷也。</a:t>
            </a:r>
            <a:r>
              <a:rPr lang="zh-CN" altLang="en-US" sz="2300" smtClean="0">
                <a:latin typeface="宋体" pitchFamily="2" charset="-122"/>
              </a:rPr>
              <a:t>”</a:t>
            </a:r>
            <a:r>
              <a:rPr lang="en-US" altLang="zh-CN" sz="2300" smtClean="0">
                <a:latin typeface="宋体" pitchFamily="2" charset="-122"/>
              </a:rPr>
              <a:t>《</a:t>
            </a:r>
            <a:r>
              <a:rPr lang="zh-CN" altLang="en-US" sz="2300" smtClean="0">
                <a:latin typeface="宋体" pitchFamily="2" charset="-122"/>
              </a:rPr>
              <a:t>战国策</a:t>
            </a:r>
            <a:r>
              <a:rPr lang="en-US" altLang="zh-CN" sz="2300" smtClean="0">
                <a:latin typeface="宋体" pitchFamily="2" charset="-122"/>
              </a:rPr>
              <a:t>·</a:t>
            </a:r>
            <a:r>
              <a:rPr lang="zh-CN" altLang="en-US" sz="2300" smtClean="0">
                <a:latin typeface="宋体" pitchFamily="2" charset="-122"/>
              </a:rPr>
              <a:t>赵策四</a:t>
            </a:r>
            <a:r>
              <a:rPr lang="en-US" altLang="zh-CN" sz="2300" smtClean="0">
                <a:latin typeface="宋体" pitchFamily="2" charset="-122"/>
              </a:rPr>
              <a:t>》</a:t>
            </a:r>
            <a:r>
              <a:rPr lang="zh-CN" altLang="en-US" sz="2300" smtClean="0">
                <a:latin typeface="宋体" pitchFamily="2" charset="-122"/>
              </a:rPr>
              <a:t>：“丈夫亦爱怜其少子乎？” </a:t>
            </a:r>
            <a:r>
              <a:rPr lang="en-US" altLang="zh-CN" sz="2300" smtClean="0">
                <a:latin typeface="宋体" pitchFamily="2" charset="-122"/>
              </a:rPr>
              <a:t>《</a:t>
            </a:r>
            <a:r>
              <a:rPr lang="zh-CN" altLang="en-US" sz="2300" smtClean="0">
                <a:latin typeface="宋体" pitchFamily="2" charset="-122"/>
              </a:rPr>
              <a:t>庄子</a:t>
            </a:r>
            <a:r>
              <a:rPr lang="en-US" altLang="zh-CN" sz="2300" smtClean="0">
                <a:latin typeface="宋体" pitchFamily="2" charset="-122"/>
              </a:rPr>
              <a:t>·</a:t>
            </a:r>
            <a:r>
              <a:rPr lang="zh-CN" altLang="en-US" sz="2300" smtClean="0">
                <a:latin typeface="宋体" pitchFamily="2" charset="-122"/>
              </a:rPr>
              <a:t>庚桑楚</a:t>
            </a:r>
            <a:r>
              <a:rPr lang="en-US" altLang="zh-CN" sz="2300" smtClean="0">
                <a:latin typeface="宋体" pitchFamily="2" charset="-122"/>
              </a:rPr>
              <a:t>》</a:t>
            </a:r>
            <a:r>
              <a:rPr lang="zh-CN" altLang="en-US" sz="2300" smtClean="0">
                <a:latin typeface="宋体" pitchFamily="2" charset="-122"/>
              </a:rPr>
              <a:t>：“女亡人哉，惘惘乎！汝欲反汝性情而无由入，可怜哉！” </a:t>
            </a:r>
            <a:r>
              <a:rPr lang="en-US" altLang="zh-CN" sz="2300" smtClean="0">
                <a:latin typeface="宋体" pitchFamily="2" charset="-122"/>
              </a:rPr>
              <a:t>《</a:t>
            </a:r>
            <a:r>
              <a:rPr lang="zh-CN" altLang="en-US" sz="2300" smtClean="0">
                <a:latin typeface="宋体" pitchFamily="2" charset="-122"/>
              </a:rPr>
              <a:t>汉书</a:t>
            </a:r>
            <a:r>
              <a:rPr lang="en-US" altLang="zh-CN" sz="2300" smtClean="0">
                <a:latin typeface="宋体" pitchFamily="2" charset="-122"/>
              </a:rPr>
              <a:t>·</a:t>
            </a:r>
            <a:r>
              <a:rPr lang="zh-CN" altLang="en-US" sz="2300" smtClean="0">
                <a:latin typeface="宋体" pitchFamily="2" charset="-122"/>
              </a:rPr>
              <a:t>高五王传</a:t>
            </a:r>
            <a:r>
              <a:rPr lang="en-US" altLang="zh-CN" sz="2300" smtClean="0">
                <a:latin typeface="宋体" pitchFamily="2" charset="-122"/>
              </a:rPr>
              <a:t>》</a:t>
            </a:r>
            <a:r>
              <a:rPr lang="zh-CN" altLang="en-US" sz="2300" smtClean="0">
                <a:latin typeface="宋体" pitchFamily="2" charset="-122"/>
              </a:rPr>
              <a:t>：“文帝悯济北王逆乱以自灭，明年，尽封悼惠王诸子罢军等七人为列侯。” </a:t>
            </a: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3"/>
          <p:cNvSpPr>
            <a:spLocks noGrp="1" noChangeArrowheads="1"/>
          </p:cNvSpPr>
          <p:nvPr>
            <p:ph type="body" idx="1"/>
          </p:nvPr>
        </p:nvSpPr>
        <p:spPr>
          <a:xfrm>
            <a:off x="228600" y="228600"/>
            <a:ext cx="8686800" cy="6477000"/>
          </a:xfrm>
        </p:spPr>
        <p:txBody>
          <a:bodyPr/>
          <a:lstStyle/>
          <a:p>
            <a:pPr eaLnBrk="1" hangingPunct="1">
              <a:lnSpc>
                <a:spcPct val="90000"/>
              </a:lnSpc>
            </a:pPr>
            <a:r>
              <a:rPr lang="zh-TW" altLang="en-US" sz="2600" smtClean="0">
                <a:latin typeface="宋体" pitchFamily="2" charset="-122"/>
              </a:rPr>
              <a:t>陵、阜、山、嶺、丘</a:t>
            </a:r>
            <a:r>
              <a:rPr lang="zh-CN" altLang="en-US" sz="2600" smtClean="0">
                <a:latin typeface="宋体" pitchFamily="2" charset="-122"/>
              </a:rPr>
              <a:t>   </a:t>
            </a:r>
          </a:p>
          <a:p>
            <a:pPr eaLnBrk="1" hangingPunct="1">
              <a:lnSpc>
                <a:spcPct val="90000"/>
              </a:lnSpc>
              <a:buFontTx/>
              <a:buNone/>
            </a:pPr>
            <a:r>
              <a:rPr lang="zh-CN" altLang="en-US" sz="2600" smtClean="0">
                <a:latin typeface="宋体" pitchFamily="2" charset="-122"/>
              </a:rPr>
              <a:t>      此五</a:t>
            </a:r>
            <a:r>
              <a:rPr lang="zh-TW" altLang="en-US" sz="2600" smtClean="0">
                <a:latin typeface="宋体" pitchFamily="2" charset="-122"/>
              </a:rPr>
              <a:t>詞都有</a:t>
            </a:r>
            <a:r>
              <a:rPr lang="zh-CN" altLang="en-US" sz="2600" smtClean="0">
                <a:latin typeface="宋体" pitchFamily="2" charset="-122"/>
              </a:rPr>
              <a:t>“</a:t>
            </a:r>
            <a:r>
              <a:rPr lang="zh-TW" altLang="en-US" sz="2600" smtClean="0">
                <a:latin typeface="宋体" pitchFamily="2" charset="-122"/>
              </a:rPr>
              <a:t>山</a:t>
            </a:r>
            <a:r>
              <a:rPr lang="zh-CN" altLang="en-US" sz="2600" smtClean="0">
                <a:latin typeface="宋体" pitchFamily="2" charset="-122"/>
              </a:rPr>
              <a:t>陵”</a:t>
            </a:r>
            <a:r>
              <a:rPr lang="zh-TW" altLang="en-US" sz="2600" smtClean="0">
                <a:latin typeface="宋体" pitchFamily="2" charset="-122"/>
              </a:rPr>
              <a:t>義。“陵”指大土山，引申指帝王的墳墓。 “阜”是上面較平坦的土山，比“陵”小。</a:t>
            </a:r>
            <a:r>
              <a:rPr lang="en-US" altLang="zh-TW" sz="2600" smtClean="0">
                <a:latin typeface="宋体" pitchFamily="2" charset="-122"/>
              </a:rPr>
              <a:t>《</a:t>
            </a:r>
            <a:r>
              <a:rPr lang="zh-TW" altLang="en-US" sz="2600" smtClean="0">
                <a:latin typeface="宋体" pitchFamily="2" charset="-122"/>
              </a:rPr>
              <a:t>诗</a:t>
            </a:r>
            <a:r>
              <a:rPr lang="en-US" altLang="zh-TW" sz="2600" smtClean="0">
                <a:latin typeface="宋体" pitchFamily="2" charset="-122"/>
              </a:rPr>
              <a:t>·</a:t>
            </a:r>
            <a:r>
              <a:rPr lang="zh-TW" altLang="en-US" sz="2600" smtClean="0">
                <a:latin typeface="宋体" pitchFamily="2" charset="-122"/>
              </a:rPr>
              <a:t>小雅</a:t>
            </a:r>
            <a:r>
              <a:rPr lang="en-US" altLang="zh-TW" sz="2600" smtClean="0">
                <a:latin typeface="宋体" pitchFamily="2" charset="-122"/>
              </a:rPr>
              <a:t>·</a:t>
            </a:r>
            <a:r>
              <a:rPr lang="zh-TW" altLang="en-US" sz="2600" smtClean="0">
                <a:latin typeface="宋体" pitchFamily="2" charset="-122"/>
              </a:rPr>
              <a:t>天保</a:t>
            </a:r>
            <a:r>
              <a:rPr lang="en-US" altLang="zh-TW" sz="2600" smtClean="0">
                <a:latin typeface="宋体" pitchFamily="2" charset="-122"/>
              </a:rPr>
              <a:t>》</a:t>
            </a:r>
            <a:r>
              <a:rPr lang="zh-TW" altLang="en-US" sz="2600" smtClean="0">
                <a:latin typeface="宋体" pitchFamily="2" charset="-122"/>
              </a:rPr>
              <a:t>：“如山如阜，如岡如陵。” 毛传：“高平曰陸，大陸曰阜，大阜曰陵。”</a:t>
            </a:r>
            <a:r>
              <a:rPr lang="zh-CN" altLang="en-US" sz="2600" smtClean="0">
                <a:latin typeface="宋体" pitchFamily="2" charset="-122"/>
              </a:rPr>
              <a:t>“山”指有</a:t>
            </a:r>
            <a:r>
              <a:rPr lang="zh-TW" altLang="en-US" sz="2600" smtClean="0">
                <a:latin typeface="宋体" pitchFamily="2" charset="-122"/>
              </a:rPr>
              <a:t>石頭的大山。“嶺”</a:t>
            </a:r>
            <a:r>
              <a:rPr lang="zh-CN" altLang="en-US" sz="2600" smtClean="0">
                <a:latin typeface="宋体" pitchFamily="2" charset="-122"/>
              </a:rPr>
              <a:t>本是山道，后多指是</a:t>
            </a:r>
            <a:r>
              <a:rPr lang="zh-TW" altLang="en-US" sz="2600" smtClean="0">
                <a:latin typeface="宋体" pitchFamily="2" charset="-122"/>
              </a:rPr>
              <a:t>小而尖的山</a:t>
            </a:r>
            <a:r>
              <a:rPr lang="zh-CN" altLang="en-US" sz="2600" smtClean="0">
                <a:latin typeface="宋体" pitchFamily="2" charset="-122"/>
              </a:rPr>
              <a:t>。</a:t>
            </a:r>
            <a:r>
              <a:rPr lang="en-US" altLang="zh-CN" sz="2600" smtClean="0">
                <a:latin typeface="宋体" pitchFamily="2" charset="-122"/>
              </a:rPr>
              <a:t>《</a:t>
            </a:r>
            <a:r>
              <a:rPr lang="zh-CN" altLang="en-US" sz="2600" smtClean="0">
                <a:latin typeface="宋体" pitchFamily="2" charset="-122"/>
              </a:rPr>
              <a:t>说文</a:t>
            </a:r>
            <a:r>
              <a:rPr lang="en-US" altLang="zh-CN" sz="2600" smtClean="0">
                <a:latin typeface="宋体" pitchFamily="2" charset="-122"/>
              </a:rPr>
              <a:t>·</a:t>
            </a:r>
            <a:r>
              <a:rPr lang="zh-CN" altLang="en-US" sz="2600" smtClean="0">
                <a:latin typeface="宋体" pitchFamily="2" charset="-122"/>
              </a:rPr>
              <a:t>山部新附</a:t>
            </a:r>
            <a:r>
              <a:rPr lang="en-US" altLang="zh-CN" sz="2600" smtClean="0">
                <a:latin typeface="宋体" pitchFamily="2" charset="-122"/>
              </a:rPr>
              <a:t>》</a:t>
            </a:r>
            <a:r>
              <a:rPr lang="zh-CN" altLang="en-US" sz="2600" smtClean="0">
                <a:latin typeface="宋体" pitchFamily="2" charset="-122"/>
              </a:rPr>
              <a:t>：“嶺，山道也。”</a:t>
            </a:r>
            <a:r>
              <a:rPr lang="zh-TW" altLang="en-US" sz="2600" smtClean="0">
                <a:latin typeface="宋体" pitchFamily="2" charset="-122"/>
              </a:rPr>
              <a:t>“丘”是比較小的土山。</a:t>
            </a:r>
            <a:r>
              <a:rPr lang="en-US" altLang="zh-CN" sz="2600" smtClean="0">
                <a:latin typeface="宋体" pitchFamily="2" charset="-122"/>
              </a:rPr>
              <a:t>《</a:t>
            </a:r>
            <a:r>
              <a:rPr lang="zh-CN" altLang="en-US" sz="2600" smtClean="0">
                <a:latin typeface="宋体" pitchFamily="2" charset="-122"/>
              </a:rPr>
              <a:t>诗</a:t>
            </a:r>
            <a:r>
              <a:rPr lang="en-US" altLang="zh-CN" sz="2600" smtClean="0">
                <a:latin typeface="宋体" pitchFamily="2" charset="-122"/>
              </a:rPr>
              <a:t>·</a:t>
            </a:r>
            <a:r>
              <a:rPr lang="zh-CN" altLang="en-US" sz="2600" smtClean="0">
                <a:latin typeface="宋体" pitchFamily="2" charset="-122"/>
              </a:rPr>
              <a:t>鄘风</a:t>
            </a:r>
            <a:r>
              <a:rPr lang="en-US" altLang="zh-CN" sz="2600" smtClean="0">
                <a:latin typeface="宋体" pitchFamily="2" charset="-122"/>
              </a:rPr>
              <a:t>·</a:t>
            </a:r>
            <a:r>
              <a:rPr lang="zh-CN" altLang="en-US" sz="2600" smtClean="0">
                <a:latin typeface="宋体" pitchFamily="2" charset="-122"/>
              </a:rPr>
              <a:t>载驰</a:t>
            </a:r>
            <a:r>
              <a:rPr lang="en-US" altLang="zh-CN" sz="2600" smtClean="0">
                <a:latin typeface="宋体" pitchFamily="2" charset="-122"/>
              </a:rPr>
              <a:t>》</a:t>
            </a:r>
            <a:r>
              <a:rPr lang="zh-CN" altLang="en-US" sz="2600" smtClean="0">
                <a:latin typeface="宋体" pitchFamily="2" charset="-122"/>
              </a:rPr>
              <a:t>：“封</a:t>
            </a:r>
            <a:r>
              <a:rPr lang="zh-TW" altLang="en-US" sz="2600" smtClean="0">
                <a:latin typeface="宋体" pitchFamily="2" charset="-122"/>
              </a:rPr>
              <a:t>陟彼阿丘，言采其蝱。</a:t>
            </a:r>
            <a:r>
              <a:rPr lang="zh-CN" altLang="en-US" sz="2600" smtClean="0">
                <a:latin typeface="宋体" pitchFamily="2" charset="-122"/>
              </a:rPr>
              <a:t>”</a:t>
            </a:r>
            <a:endParaRPr lang="zh-TW" altLang="en-US" sz="2600" smtClean="0">
              <a:latin typeface="宋体" pitchFamily="2" charset="-122"/>
            </a:endParaRPr>
          </a:p>
          <a:p>
            <a:pPr eaLnBrk="1" hangingPunct="1">
              <a:lnSpc>
                <a:spcPct val="90000"/>
              </a:lnSpc>
            </a:pPr>
            <a:r>
              <a:rPr lang="zh-TW" altLang="en-US" sz="2600" smtClean="0">
                <a:latin typeface="宋体" pitchFamily="2" charset="-122"/>
              </a:rPr>
              <a:t>領、頸、項</a:t>
            </a:r>
            <a:r>
              <a:rPr lang="zh-CN" altLang="en-US" sz="2600" smtClean="0">
                <a:latin typeface="宋体" pitchFamily="2" charset="-122"/>
              </a:rPr>
              <a:t>  </a:t>
            </a:r>
          </a:p>
          <a:p>
            <a:pPr eaLnBrk="1" hangingPunct="1">
              <a:lnSpc>
                <a:spcPct val="90000"/>
              </a:lnSpc>
              <a:buFontTx/>
              <a:buNone/>
            </a:pPr>
            <a:r>
              <a:rPr lang="zh-CN" altLang="en-US" sz="2600" smtClean="0">
                <a:latin typeface="宋体" pitchFamily="2" charset="-122"/>
              </a:rPr>
              <a:t>     此</a:t>
            </a:r>
            <a:r>
              <a:rPr lang="zh-TW" altLang="en-US" sz="2600" smtClean="0">
                <a:latin typeface="宋体" pitchFamily="2" charset="-122"/>
              </a:rPr>
              <a:t>三詞都指脖子</a:t>
            </a:r>
            <a:r>
              <a:rPr lang="zh-CN" altLang="en-US" sz="2600" smtClean="0">
                <a:latin typeface="宋体" pitchFamily="2" charset="-122"/>
              </a:rPr>
              <a:t>。</a:t>
            </a:r>
            <a:r>
              <a:rPr lang="zh-TW" altLang="en-US" sz="2600" smtClean="0">
                <a:latin typeface="宋体" pitchFamily="2" charset="-122"/>
              </a:rPr>
              <a:t>“領”</a:t>
            </a:r>
            <a:r>
              <a:rPr lang="zh-CN" altLang="en-US" sz="2600" smtClean="0">
                <a:latin typeface="宋体" pitchFamily="2" charset="-122"/>
              </a:rPr>
              <a:t>在中古以前</a:t>
            </a:r>
            <a:r>
              <a:rPr lang="zh-TW" altLang="en-US" sz="2600" smtClean="0">
                <a:latin typeface="宋体" pitchFamily="2" charset="-122"/>
              </a:rPr>
              <a:t>泛指整個脖子</a:t>
            </a:r>
            <a:r>
              <a:rPr lang="zh-CN" altLang="en-US" sz="2600" smtClean="0">
                <a:latin typeface="宋体" pitchFamily="2" charset="-122"/>
              </a:rPr>
              <a:t>。</a:t>
            </a:r>
            <a:r>
              <a:rPr lang="en-US" altLang="zh-CN" sz="2600" smtClean="0">
                <a:latin typeface="宋体" pitchFamily="2" charset="-122"/>
              </a:rPr>
              <a:t>《</a:t>
            </a:r>
            <a:r>
              <a:rPr lang="zh-CN" altLang="en-US" sz="2600" smtClean="0">
                <a:latin typeface="宋体" pitchFamily="2" charset="-122"/>
              </a:rPr>
              <a:t>诗</a:t>
            </a:r>
            <a:r>
              <a:rPr lang="en-US" altLang="zh-CN" sz="2600" smtClean="0">
                <a:latin typeface="宋体" pitchFamily="2" charset="-122"/>
              </a:rPr>
              <a:t>·</a:t>
            </a:r>
            <a:r>
              <a:rPr lang="zh-CN" altLang="en-US" sz="2600" smtClean="0">
                <a:latin typeface="宋体" pitchFamily="2" charset="-122"/>
              </a:rPr>
              <a:t>卫风</a:t>
            </a:r>
            <a:r>
              <a:rPr lang="en-US" altLang="zh-CN" sz="2600" smtClean="0">
                <a:latin typeface="宋体" pitchFamily="2" charset="-122"/>
              </a:rPr>
              <a:t>·</a:t>
            </a:r>
            <a:r>
              <a:rPr lang="zh-CN" altLang="en-US" sz="2600" smtClean="0">
                <a:latin typeface="宋体" pitchFamily="2" charset="-122"/>
              </a:rPr>
              <a:t>硕人</a:t>
            </a:r>
            <a:r>
              <a:rPr lang="en-US" altLang="zh-CN" sz="2600" smtClean="0">
                <a:latin typeface="宋体" pitchFamily="2" charset="-122"/>
              </a:rPr>
              <a:t>》</a:t>
            </a:r>
            <a:r>
              <a:rPr lang="zh-CN" altLang="en-US" sz="2600" smtClean="0">
                <a:latin typeface="宋体" pitchFamily="2" charset="-122"/>
              </a:rPr>
              <a:t>：“領如蝤蠐，齒如瓠犀。”</a:t>
            </a:r>
            <a:r>
              <a:rPr lang="en-US" altLang="zh-TW" sz="2600" smtClean="0">
                <a:latin typeface="宋体" pitchFamily="2" charset="-122"/>
              </a:rPr>
              <a:t>《</a:t>
            </a:r>
            <a:r>
              <a:rPr lang="zh-TW" altLang="en-US" sz="2600" smtClean="0">
                <a:latin typeface="宋体" pitchFamily="2" charset="-122"/>
              </a:rPr>
              <a:t>左傳</a:t>
            </a:r>
            <a:r>
              <a:rPr lang="en-US" altLang="zh-TW" sz="2600" smtClean="0">
                <a:latin typeface="宋体" pitchFamily="2" charset="-122"/>
              </a:rPr>
              <a:t>·</a:t>
            </a:r>
            <a:r>
              <a:rPr lang="zh-TW" altLang="en-US" sz="2600" smtClean="0">
                <a:latin typeface="宋体" pitchFamily="2" charset="-122"/>
              </a:rPr>
              <a:t>成公十三年</a:t>
            </a:r>
            <a:r>
              <a:rPr lang="en-US" altLang="zh-TW" sz="2600" smtClean="0">
                <a:latin typeface="宋体" pitchFamily="2" charset="-122"/>
              </a:rPr>
              <a:t>》</a:t>
            </a:r>
            <a:r>
              <a:rPr lang="zh-TW" altLang="en-US" sz="2600" smtClean="0">
                <a:latin typeface="宋体" pitchFamily="2" charset="-122"/>
              </a:rPr>
              <a:t>：“我君景公引領而西望。”“頸”指脖子的前部</a:t>
            </a:r>
            <a:r>
              <a:rPr lang="zh-CN" altLang="en-US" sz="2600" smtClean="0">
                <a:latin typeface="宋体" pitchFamily="2" charset="-122"/>
              </a:rPr>
              <a:t>。</a:t>
            </a:r>
            <a:r>
              <a:rPr lang="en-US" altLang="zh-CN" sz="2600" smtClean="0">
                <a:latin typeface="宋体" pitchFamily="2" charset="-122"/>
              </a:rPr>
              <a:t>《</a:t>
            </a:r>
            <a:r>
              <a:rPr lang="zh-CN" altLang="en-US" sz="2600" smtClean="0">
                <a:latin typeface="宋体" pitchFamily="2" charset="-122"/>
              </a:rPr>
              <a:t>公羊</a:t>
            </a:r>
            <a:r>
              <a:rPr lang="zh-TW" altLang="en-US" sz="2600" smtClean="0">
                <a:latin typeface="宋体" pitchFamily="2" charset="-122"/>
              </a:rPr>
              <a:t>傳</a:t>
            </a:r>
            <a:r>
              <a:rPr lang="en-US" altLang="zh-CN" sz="2600" smtClean="0">
                <a:latin typeface="宋体" pitchFamily="2" charset="-122"/>
              </a:rPr>
              <a:t>·</a:t>
            </a:r>
            <a:r>
              <a:rPr lang="zh-CN" altLang="en-US" sz="2600" smtClean="0">
                <a:latin typeface="宋体" pitchFamily="2" charset="-122"/>
              </a:rPr>
              <a:t>宣公六年</a:t>
            </a:r>
            <a:r>
              <a:rPr lang="en-US" altLang="zh-CN" sz="2600" smtClean="0">
                <a:latin typeface="宋体" pitchFamily="2" charset="-122"/>
              </a:rPr>
              <a:t>》</a:t>
            </a:r>
            <a:r>
              <a:rPr lang="zh-CN" altLang="en-US" sz="2600" smtClean="0">
                <a:latin typeface="宋体" pitchFamily="2" charset="-122"/>
              </a:rPr>
              <a:t>：“（勇士）遂刎颈而死。”</a:t>
            </a:r>
            <a:r>
              <a:rPr lang="zh-TW" altLang="en-US" sz="2600" smtClean="0">
                <a:latin typeface="宋体" pitchFamily="2" charset="-122"/>
              </a:rPr>
              <a:t> 中古以後，“領”</a:t>
            </a:r>
            <a:r>
              <a:rPr lang="zh-CN" altLang="en-US" sz="2600" smtClean="0">
                <a:latin typeface="宋体" pitchFamily="2" charset="-122"/>
              </a:rPr>
              <a:t>多指</a:t>
            </a:r>
            <a:r>
              <a:rPr lang="zh-TW" altLang="en-US" sz="2600" smtClean="0">
                <a:latin typeface="宋体" pitchFamily="2" charset="-122"/>
              </a:rPr>
              <a:t>衣領</a:t>
            </a:r>
            <a:r>
              <a:rPr lang="zh-CN" altLang="en-US" sz="2600" smtClean="0">
                <a:latin typeface="宋体" pitchFamily="2" charset="-122"/>
              </a:rPr>
              <a:t>，</a:t>
            </a:r>
            <a:r>
              <a:rPr lang="zh-TW" altLang="en-US" sz="2600" smtClean="0">
                <a:latin typeface="宋体" pitchFamily="2" charset="-122"/>
              </a:rPr>
              <a:t>“頸”逐漸成了脖子的泛稱。“項”指脖子的後部，</a:t>
            </a:r>
            <a:r>
              <a:rPr lang="en-US" altLang="zh-TW" sz="2600" smtClean="0">
                <a:latin typeface="宋体" pitchFamily="2" charset="-122"/>
              </a:rPr>
              <a:t>《</a:t>
            </a:r>
            <a:r>
              <a:rPr lang="zh-TW" altLang="en-US" sz="2600" smtClean="0">
                <a:latin typeface="宋体" pitchFamily="2" charset="-122"/>
              </a:rPr>
              <a:t>史記</a:t>
            </a:r>
            <a:r>
              <a:rPr lang="en-US" altLang="zh-TW" sz="2600" smtClean="0">
                <a:latin typeface="宋体" pitchFamily="2" charset="-122"/>
              </a:rPr>
              <a:t>·</a:t>
            </a:r>
            <a:r>
              <a:rPr lang="zh-TW" altLang="en-US" sz="2600" smtClean="0">
                <a:latin typeface="宋体" pitchFamily="2" charset="-122"/>
              </a:rPr>
              <a:t>魏其武安侯列傳</a:t>
            </a:r>
            <a:r>
              <a:rPr lang="en-US" altLang="zh-TW" sz="2600" smtClean="0">
                <a:latin typeface="宋体" pitchFamily="2" charset="-122"/>
              </a:rPr>
              <a:t>》</a:t>
            </a:r>
            <a:r>
              <a:rPr lang="zh-TW" altLang="en-US" sz="2600" smtClean="0">
                <a:latin typeface="宋体" pitchFamily="2" charset="-122"/>
              </a:rPr>
              <a:t>：“案灌夫項令謝。”</a:t>
            </a:r>
            <a:r>
              <a:rPr lang="zh-CN" altLang="en-US" sz="2600" smtClean="0">
                <a:latin typeface="宋体" pitchFamily="2" charset="-122"/>
              </a:rPr>
              <a:t> </a:t>
            </a: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3"/>
          <p:cNvSpPr>
            <a:spLocks noGrp="1" noChangeArrowheads="1"/>
          </p:cNvSpPr>
          <p:nvPr>
            <p:ph type="body" idx="1"/>
          </p:nvPr>
        </p:nvSpPr>
        <p:spPr>
          <a:xfrm>
            <a:off x="304800" y="228600"/>
            <a:ext cx="8458200" cy="6400800"/>
          </a:xfrm>
        </p:spPr>
        <p:txBody>
          <a:bodyPr/>
          <a:lstStyle/>
          <a:p>
            <a:pPr eaLnBrk="1" hangingPunct="1">
              <a:lnSpc>
                <a:spcPct val="80000"/>
              </a:lnSpc>
            </a:pPr>
            <a:r>
              <a:rPr lang="zh-TW" altLang="en-US" sz="2100" smtClean="0">
                <a:latin typeface="宋体" pitchFamily="2" charset="-122"/>
              </a:rPr>
              <a:t>廟、寺、觀   </a:t>
            </a:r>
            <a:endParaRPr lang="zh-TW" altLang="zh-CN" sz="2100" smtClean="0">
              <a:latin typeface="宋体" pitchFamily="2" charset="-122"/>
            </a:endParaRPr>
          </a:p>
          <a:p>
            <a:pPr eaLnBrk="1" hangingPunct="1">
              <a:lnSpc>
                <a:spcPct val="80000"/>
              </a:lnSpc>
              <a:buFontTx/>
              <a:buNone/>
            </a:pPr>
            <a:r>
              <a:rPr lang="zh-TW" altLang="zh-CN" sz="2100" smtClean="0">
                <a:latin typeface="宋体" pitchFamily="2" charset="-122"/>
              </a:rPr>
              <a:t> </a:t>
            </a:r>
            <a:r>
              <a:rPr lang="zh-TW" altLang="en-US" sz="2100" smtClean="0">
                <a:latin typeface="宋体" pitchFamily="2" charset="-122"/>
              </a:rPr>
              <a:t> </a:t>
            </a:r>
            <a:r>
              <a:rPr lang="zh-TW" altLang="zh-CN" sz="2100" smtClean="0">
                <a:latin typeface="宋体" pitchFamily="2" charset="-122"/>
              </a:rPr>
              <a:t> </a:t>
            </a:r>
            <a:r>
              <a:rPr lang="zh-TW" altLang="en-US" sz="2100" smtClean="0">
                <a:latin typeface="宋体" pitchFamily="2" charset="-122"/>
              </a:rPr>
              <a:t> </a:t>
            </a:r>
            <a:r>
              <a:rPr lang="zh-TW" altLang="zh-CN" sz="2100" smtClean="0">
                <a:latin typeface="宋体" pitchFamily="2" charset="-122"/>
              </a:rPr>
              <a:t> </a:t>
            </a:r>
            <a:r>
              <a:rPr lang="zh-TW" altLang="en-US" sz="2100" smtClean="0">
                <a:latin typeface="宋体" pitchFamily="2" charset="-122"/>
              </a:rPr>
              <a:t> </a:t>
            </a:r>
            <a:r>
              <a:rPr lang="zh-TW" altLang="zh-CN" sz="2100" smtClean="0">
                <a:latin typeface="宋体" pitchFamily="2" charset="-122"/>
              </a:rPr>
              <a:t> </a:t>
            </a:r>
            <a:r>
              <a:rPr lang="zh-TW" altLang="en-US" sz="2100" smtClean="0">
                <a:latin typeface="宋体" pitchFamily="2" charset="-122"/>
              </a:rPr>
              <a:t>此三詞都指舉行宗教活動的地方。“廟”最初指宗廟，是供奉祭祀祖先的處所。</a:t>
            </a:r>
            <a:r>
              <a:rPr lang="en-US" altLang="zh-TW" sz="2100" smtClean="0">
                <a:latin typeface="宋体" pitchFamily="2" charset="-122"/>
              </a:rPr>
              <a:t>《</a:t>
            </a:r>
            <a:r>
              <a:rPr lang="zh-TW" altLang="en-US" sz="2100" smtClean="0">
                <a:latin typeface="宋体" pitchFamily="2" charset="-122"/>
              </a:rPr>
              <a:t>诗</a:t>
            </a:r>
            <a:r>
              <a:rPr lang="en-US" altLang="zh-TW" sz="2100" smtClean="0">
                <a:latin typeface="宋体" pitchFamily="2" charset="-122"/>
              </a:rPr>
              <a:t>·</a:t>
            </a:r>
            <a:r>
              <a:rPr lang="zh-TW" altLang="en-US" sz="2100" smtClean="0">
                <a:latin typeface="宋体" pitchFamily="2" charset="-122"/>
              </a:rPr>
              <a:t>周颂</a:t>
            </a:r>
            <a:r>
              <a:rPr lang="en-US" altLang="zh-TW" sz="2100" smtClean="0">
                <a:latin typeface="宋体" pitchFamily="2" charset="-122"/>
              </a:rPr>
              <a:t>·</a:t>
            </a:r>
            <a:r>
              <a:rPr lang="zh-TW" altLang="en-US" sz="2100" smtClean="0">
                <a:latin typeface="宋体" pitchFamily="2" charset="-122"/>
              </a:rPr>
              <a:t>清庙序</a:t>
            </a:r>
            <a:r>
              <a:rPr lang="en-US" altLang="zh-TW" sz="2100" smtClean="0">
                <a:latin typeface="宋体" pitchFamily="2" charset="-122"/>
              </a:rPr>
              <a:t>》</a:t>
            </a:r>
            <a:r>
              <a:rPr lang="zh-CN" altLang="en-US" sz="2100" smtClean="0">
                <a:latin typeface="宋体" pitchFamily="2" charset="-122"/>
              </a:rPr>
              <a:t>：</a:t>
            </a:r>
            <a:r>
              <a:rPr lang="zh-TW" altLang="en-US" sz="2100" smtClean="0">
                <a:latin typeface="宋体" pitchFamily="2" charset="-122"/>
              </a:rPr>
              <a:t>“清廟，祀文王也</a:t>
            </a:r>
            <a:r>
              <a:rPr lang="zh-CN" altLang="en-US" sz="2100" smtClean="0">
                <a:latin typeface="宋体" pitchFamily="2" charset="-122"/>
              </a:rPr>
              <a:t>。</a:t>
            </a:r>
            <a:r>
              <a:rPr lang="zh-TW" altLang="en-US" sz="2100" smtClean="0">
                <a:latin typeface="宋体" pitchFamily="2" charset="-122"/>
              </a:rPr>
              <a:t>”郑玄笺：“廟之言貌也。死者精神不可得而見，但以生時之居立宫室，象貌爲之耳。”“寺”本是官署名，和宗教建築無關，如“大理寺”、“太常寺”等。</a:t>
            </a:r>
            <a:r>
              <a:rPr lang="zh-CN" altLang="en-US" sz="2100" smtClean="0">
                <a:latin typeface="宋体" pitchFamily="2" charset="-122"/>
              </a:rPr>
              <a:t>自东汉佛教传入中国后，“寺”才有了佛教庙宇义，如“白马寺”。</a:t>
            </a:r>
            <a:r>
              <a:rPr lang="zh-TW" altLang="en-US" sz="2100" smtClean="0">
                <a:latin typeface="宋体" pitchFamily="2" charset="-122"/>
              </a:rPr>
              <a:t>“觀”</a:t>
            </a:r>
            <a:r>
              <a:rPr lang="zh-CN" altLang="en-US" sz="2100" smtClean="0">
                <a:latin typeface="宋体" pitchFamily="2" charset="-122"/>
              </a:rPr>
              <a:t>的</a:t>
            </a:r>
            <a:r>
              <a:rPr lang="zh-TW" altLang="en-US" sz="2100" smtClean="0">
                <a:latin typeface="宋体" pitchFamily="2" charset="-122"/>
              </a:rPr>
              <a:t>本</a:t>
            </a:r>
            <a:r>
              <a:rPr lang="zh-CN" altLang="en-US" sz="2100" smtClean="0">
                <a:latin typeface="宋体" pitchFamily="2" charset="-122"/>
              </a:rPr>
              <a:t>义</a:t>
            </a:r>
            <a:r>
              <a:rPr lang="zh-TW" altLang="en-US" sz="2100" smtClean="0">
                <a:latin typeface="宋体" pitchFamily="2" charset="-122"/>
              </a:rPr>
              <a:t>是</a:t>
            </a:r>
            <a:r>
              <a:rPr lang="zh-CN" altLang="en-US" sz="2100" smtClean="0">
                <a:latin typeface="宋体" pitchFamily="2" charset="-122"/>
              </a:rPr>
              <a:t>看，后引申指</a:t>
            </a:r>
            <a:r>
              <a:rPr lang="zh-TW" altLang="en-US" sz="2100" smtClean="0">
                <a:latin typeface="宋体" pitchFamily="2" charset="-122"/>
              </a:rPr>
              <a:t>宮門外</a:t>
            </a:r>
            <a:r>
              <a:rPr lang="zh-CN" altLang="en-US" sz="2100" smtClean="0">
                <a:latin typeface="宋体" pitchFamily="2" charset="-122"/>
              </a:rPr>
              <a:t>的双阙，大约在汉代时引申指道教的庙宇</a:t>
            </a:r>
            <a:r>
              <a:rPr lang="zh-TW" altLang="en-US" sz="2100" smtClean="0">
                <a:latin typeface="宋体" pitchFamily="2" charset="-122"/>
              </a:rPr>
              <a:t>。</a:t>
            </a:r>
            <a:r>
              <a:rPr lang="en-US" altLang="zh-TW" sz="2100" smtClean="0">
                <a:latin typeface="宋体" pitchFamily="2" charset="-122"/>
              </a:rPr>
              <a:t>《</a:t>
            </a:r>
            <a:r>
              <a:rPr lang="zh-TW" altLang="en-US" sz="2100" smtClean="0">
                <a:latin typeface="宋体" pitchFamily="2" charset="-122"/>
              </a:rPr>
              <a:t>史记</a:t>
            </a:r>
            <a:r>
              <a:rPr lang="en-US" altLang="zh-TW" sz="2100" smtClean="0">
                <a:latin typeface="宋体" pitchFamily="2" charset="-122"/>
              </a:rPr>
              <a:t>·</a:t>
            </a:r>
            <a:r>
              <a:rPr lang="zh-TW" altLang="en-US" sz="2100" smtClean="0">
                <a:latin typeface="宋体" pitchFamily="2" charset="-122"/>
              </a:rPr>
              <a:t>封禅书</a:t>
            </a:r>
            <a:r>
              <a:rPr lang="en-US" altLang="zh-TW" sz="2100" smtClean="0">
                <a:latin typeface="宋体" pitchFamily="2" charset="-122"/>
              </a:rPr>
              <a:t>》</a:t>
            </a:r>
            <a:r>
              <a:rPr lang="zh-TW" altLang="en-US" sz="2100" smtClean="0">
                <a:latin typeface="宋体" pitchFamily="2" charset="-122"/>
              </a:rPr>
              <a:t>：“ 公孫卿曰：‘仙人可見，而上往常遽，以故不見。今陛下可爲觀，如緱城，置脯棗，神人宜可致也。’”</a:t>
            </a:r>
          </a:p>
          <a:p>
            <a:pPr eaLnBrk="1" hangingPunct="1">
              <a:lnSpc>
                <a:spcPct val="80000"/>
              </a:lnSpc>
            </a:pPr>
            <a:r>
              <a:rPr lang="zh-TW" altLang="en-US" sz="2100" smtClean="0">
                <a:latin typeface="宋体" pitchFamily="2" charset="-122"/>
              </a:rPr>
              <a:t>皮、革    </a:t>
            </a:r>
            <a:endParaRPr lang="zh-TW" altLang="zh-CN" sz="2100" smtClean="0">
              <a:latin typeface="宋体" pitchFamily="2" charset="-122"/>
            </a:endParaRPr>
          </a:p>
          <a:p>
            <a:pPr eaLnBrk="1" hangingPunct="1">
              <a:lnSpc>
                <a:spcPct val="80000"/>
              </a:lnSpc>
              <a:buFontTx/>
              <a:buNone/>
            </a:pPr>
            <a:r>
              <a:rPr lang="zh-TW" altLang="zh-CN" sz="2100" smtClean="0">
                <a:latin typeface="宋体" pitchFamily="2" charset="-122"/>
              </a:rPr>
              <a:t> </a:t>
            </a:r>
            <a:r>
              <a:rPr lang="zh-TW" altLang="en-US" sz="2100" smtClean="0">
                <a:latin typeface="宋体" pitchFamily="2" charset="-122"/>
              </a:rPr>
              <a:t> </a:t>
            </a:r>
            <a:r>
              <a:rPr lang="zh-TW" altLang="zh-CN" sz="2100" smtClean="0">
                <a:latin typeface="宋体" pitchFamily="2" charset="-122"/>
              </a:rPr>
              <a:t> </a:t>
            </a:r>
            <a:r>
              <a:rPr lang="zh-TW" altLang="en-US" sz="2100" smtClean="0">
                <a:latin typeface="宋体" pitchFamily="2" charset="-122"/>
              </a:rPr>
              <a:t> </a:t>
            </a:r>
            <a:r>
              <a:rPr lang="zh-TW" altLang="zh-CN" sz="2100" smtClean="0">
                <a:latin typeface="宋体" pitchFamily="2" charset="-122"/>
              </a:rPr>
              <a:t> </a:t>
            </a:r>
            <a:r>
              <a:rPr lang="zh-TW" altLang="en-US" sz="2100" smtClean="0">
                <a:latin typeface="宋体" pitchFamily="2" charset="-122"/>
              </a:rPr>
              <a:t> </a:t>
            </a:r>
            <a:r>
              <a:rPr lang="zh-TW" altLang="zh-CN" sz="2100" smtClean="0">
                <a:latin typeface="宋体" pitchFamily="2" charset="-122"/>
              </a:rPr>
              <a:t> </a:t>
            </a:r>
            <a:r>
              <a:rPr lang="zh-TW" altLang="en-US" sz="2100" smtClean="0">
                <a:latin typeface="宋体" pitchFamily="2" charset="-122"/>
              </a:rPr>
              <a:t>此二詞都指動物的皮。帶毛的叫“皮”， 去毛經過加工的叫“革”。</a:t>
            </a:r>
            <a:r>
              <a:rPr lang="en-US" altLang="zh-TW" sz="2100" smtClean="0">
                <a:latin typeface="宋体" pitchFamily="2" charset="-122"/>
              </a:rPr>
              <a:t>《</a:t>
            </a:r>
            <a:r>
              <a:rPr lang="zh-TW" altLang="en-US" sz="2100" smtClean="0">
                <a:latin typeface="宋体" pitchFamily="2" charset="-122"/>
              </a:rPr>
              <a:t>左傳</a:t>
            </a:r>
            <a:r>
              <a:rPr lang="en-US" altLang="zh-TW" sz="2100" smtClean="0">
                <a:latin typeface="宋体" pitchFamily="2" charset="-122"/>
              </a:rPr>
              <a:t>·</a:t>
            </a:r>
            <a:r>
              <a:rPr lang="zh-TW" altLang="en-US" sz="2100" smtClean="0">
                <a:latin typeface="宋体" pitchFamily="2" charset="-122"/>
              </a:rPr>
              <a:t>僖公十四年</a:t>
            </a:r>
            <a:r>
              <a:rPr lang="en-US" altLang="zh-TW" sz="2100" smtClean="0">
                <a:latin typeface="宋体" pitchFamily="2" charset="-122"/>
              </a:rPr>
              <a:t>》</a:t>
            </a:r>
            <a:r>
              <a:rPr lang="zh-TW" altLang="en-US" sz="2100" smtClean="0">
                <a:latin typeface="宋体" pitchFamily="2" charset="-122"/>
              </a:rPr>
              <a:t>：“皮之不存，毛將焉附？”</a:t>
            </a:r>
            <a:r>
              <a:rPr lang="en-US" altLang="zh-TW" sz="2100" smtClean="0">
                <a:latin typeface="宋体" pitchFamily="2" charset="-122"/>
              </a:rPr>
              <a:t>《</a:t>
            </a:r>
            <a:r>
              <a:rPr lang="zh-TW" altLang="en-US" sz="2100" smtClean="0">
                <a:latin typeface="宋体" pitchFamily="2" charset="-122"/>
              </a:rPr>
              <a:t>説文</a:t>
            </a:r>
            <a:r>
              <a:rPr lang="en-US" altLang="zh-TW" sz="2100" smtClean="0">
                <a:latin typeface="宋体" pitchFamily="2" charset="-122"/>
              </a:rPr>
              <a:t>》</a:t>
            </a:r>
            <a:r>
              <a:rPr lang="zh-TW" altLang="en-US" sz="2100" smtClean="0">
                <a:latin typeface="宋体" pitchFamily="2" charset="-122"/>
              </a:rPr>
              <a:t>：“革，獸皮治去其毛，革更之。”</a:t>
            </a:r>
            <a:r>
              <a:rPr lang="en-US" altLang="zh-CN" sz="2100" smtClean="0">
                <a:latin typeface="宋体" pitchFamily="2" charset="-122"/>
              </a:rPr>
              <a:t>《</a:t>
            </a:r>
            <a:r>
              <a:rPr lang="zh-CN" altLang="en-US" sz="2100" smtClean="0">
                <a:latin typeface="宋体" pitchFamily="2" charset="-122"/>
              </a:rPr>
              <a:t>左传</a:t>
            </a:r>
            <a:r>
              <a:rPr lang="en-US" altLang="zh-CN" sz="2100" smtClean="0">
                <a:latin typeface="宋体" pitchFamily="2" charset="-122"/>
              </a:rPr>
              <a:t>·</a:t>
            </a:r>
            <a:r>
              <a:rPr lang="zh-CN" altLang="en-US" sz="2100" smtClean="0">
                <a:latin typeface="宋体" pitchFamily="2" charset="-122"/>
              </a:rPr>
              <a:t>庄公十二年</a:t>
            </a:r>
            <a:r>
              <a:rPr lang="en-US" altLang="zh-CN" sz="2100" smtClean="0">
                <a:latin typeface="宋体" pitchFamily="2" charset="-122"/>
              </a:rPr>
              <a:t>》</a:t>
            </a:r>
            <a:r>
              <a:rPr lang="zh-CN" altLang="en-US" sz="2100" smtClean="0">
                <a:latin typeface="宋体" pitchFamily="2" charset="-122"/>
              </a:rPr>
              <a:t>：“</a:t>
            </a:r>
            <a:r>
              <a:rPr lang="zh-TW" altLang="en-US" sz="2100" smtClean="0">
                <a:latin typeface="宋体" pitchFamily="2" charset="-122"/>
              </a:rPr>
              <a:t>陈人使妇人饮之酒，而以犀革裹之。比及宋，手足皆见。</a:t>
            </a:r>
            <a:r>
              <a:rPr lang="zh-CN" altLang="en-US" sz="2100" smtClean="0">
                <a:latin typeface="宋体" pitchFamily="2" charset="-122"/>
              </a:rPr>
              <a:t>”</a:t>
            </a:r>
            <a:endParaRPr lang="zh-TW" altLang="en-US" sz="2100" smtClean="0">
              <a:latin typeface="宋体" pitchFamily="2" charset="-122"/>
            </a:endParaRPr>
          </a:p>
          <a:p>
            <a:pPr eaLnBrk="1" hangingPunct="1">
              <a:lnSpc>
                <a:spcPct val="80000"/>
              </a:lnSpc>
            </a:pPr>
            <a:r>
              <a:rPr lang="zh-TW" altLang="en-US" sz="2100" smtClean="0">
                <a:latin typeface="宋体" pitchFamily="2" charset="-122"/>
              </a:rPr>
              <a:t>衾、被</a:t>
            </a:r>
            <a:r>
              <a:rPr lang="zh-CN" altLang="en-US" sz="2100" smtClean="0">
                <a:latin typeface="宋体" pitchFamily="2" charset="-122"/>
              </a:rPr>
              <a:t>   </a:t>
            </a:r>
          </a:p>
          <a:p>
            <a:pPr eaLnBrk="1" hangingPunct="1">
              <a:lnSpc>
                <a:spcPct val="80000"/>
              </a:lnSpc>
              <a:buFontTx/>
              <a:buNone/>
            </a:pPr>
            <a:r>
              <a:rPr lang="zh-CN" altLang="en-US" sz="2100" smtClean="0">
                <a:latin typeface="宋体" pitchFamily="2" charset="-122"/>
              </a:rPr>
              <a:t>      此二</a:t>
            </a:r>
            <a:r>
              <a:rPr lang="zh-TW" altLang="en-US" sz="2100" smtClean="0">
                <a:latin typeface="宋体" pitchFamily="2" charset="-122"/>
              </a:rPr>
              <a:t>詞</a:t>
            </a:r>
            <a:r>
              <a:rPr lang="zh-CN" altLang="en-US" sz="2100" smtClean="0">
                <a:latin typeface="宋体" pitchFamily="2" charset="-122"/>
              </a:rPr>
              <a:t>在先秦</a:t>
            </a:r>
            <a:r>
              <a:rPr lang="zh-TW" altLang="en-US" sz="2100" smtClean="0">
                <a:latin typeface="宋体" pitchFamily="2" charset="-122"/>
              </a:rPr>
              <a:t>都</a:t>
            </a:r>
            <a:r>
              <a:rPr lang="zh-CN" altLang="en-US" sz="2100" smtClean="0">
                <a:latin typeface="宋体" pitchFamily="2" charset="-122"/>
              </a:rPr>
              <a:t>有“</a:t>
            </a:r>
            <a:r>
              <a:rPr lang="zh-TW" altLang="en-US" sz="2100" smtClean="0">
                <a:latin typeface="宋体" pitchFamily="2" charset="-122"/>
              </a:rPr>
              <a:t>被子</a:t>
            </a:r>
            <a:r>
              <a:rPr lang="zh-CN" altLang="en-US" sz="2100" smtClean="0">
                <a:latin typeface="宋体" pitchFamily="2" charset="-122"/>
              </a:rPr>
              <a:t>”义</a:t>
            </a:r>
            <a:r>
              <a:rPr lang="zh-TW" altLang="en-US" sz="2100" smtClean="0">
                <a:latin typeface="宋体" pitchFamily="2" charset="-122"/>
              </a:rPr>
              <a:t>。</a:t>
            </a:r>
            <a:r>
              <a:rPr lang="en-US" altLang="zh-TW" sz="2100" smtClean="0">
                <a:latin typeface="宋体" pitchFamily="2" charset="-122"/>
              </a:rPr>
              <a:t>《</a:t>
            </a:r>
            <a:r>
              <a:rPr lang="zh-TW" altLang="en-US" sz="2100" smtClean="0">
                <a:latin typeface="宋体" pitchFamily="2" charset="-122"/>
              </a:rPr>
              <a:t>诗</a:t>
            </a:r>
            <a:r>
              <a:rPr lang="en-US" altLang="zh-TW" sz="2100" smtClean="0">
                <a:latin typeface="宋体" pitchFamily="2" charset="-122"/>
              </a:rPr>
              <a:t>·</a:t>
            </a:r>
            <a:r>
              <a:rPr lang="zh-TW" altLang="en-US" sz="2100" smtClean="0">
                <a:latin typeface="宋体" pitchFamily="2" charset="-122"/>
              </a:rPr>
              <a:t>召南</a:t>
            </a:r>
            <a:r>
              <a:rPr lang="en-US" altLang="zh-TW" sz="2100" smtClean="0">
                <a:latin typeface="宋体" pitchFamily="2" charset="-122"/>
              </a:rPr>
              <a:t>·</a:t>
            </a:r>
            <a:r>
              <a:rPr lang="zh-TW" altLang="en-US" sz="2100" smtClean="0">
                <a:latin typeface="宋体" pitchFamily="2" charset="-122"/>
              </a:rPr>
              <a:t>小星</a:t>
            </a:r>
            <a:r>
              <a:rPr lang="en-US" altLang="zh-TW" sz="2100" smtClean="0">
                <a:latin typeface="宋体" pitchFamily="2" charset="-122"/>
              </a:rPr>
              <a:t>》</a:t>
            </a:r>
            <a:r>
              <a:rPr lang="zh-TW" altLang="en-US" sz="2100" smtClean="0">
                <a:latin typeface="宋体" pitchFamily="2" charset="-122"/>
              </a:rPr>
              <a:t>：“肅肅宵征，抱衾與裯，寔命不猶。” 毛传：“衾，被也。”</a:t>
            </a:r>
            <a:r>
              <a:rPr lang="en-US" altLang="zh-TW" sz="2100" smtClean="0">
                <a:latin typeface="宋体" pitchFamily="2" charset="-122"/>
              </a:rPr>
              <a:t>《</a:t>
            </a:r>
            <a:r>
              <a:rPr lang="zh-TW" altLang="en-US" sz="2100" smtClean="0">
                <a:latin typeface="宋体" pitchFamily="2" charset="-122"/>
              </a:rPr>
              <a:t>楚辞</a:t>
            </a:r>
            <a:r>
              <a:rPr lang="en-US" altLang="zh-TW" sz="2100" smtClean="0">
                <a:latin typeface="宋体" pitchFamily="2" charset="-122"/>
              </a:rPr>
              <a:t>·</a:t>
            </a:r>
            <a:r>
              <a:rPr lang="zh-TW" altLang="en-US" sz="2100" smtClean="0">
                <a:latin typeface="宋体" pitchFamily="2" charset="-122"/>
              </a:rPr>
              <a:t>招魂</a:t>
            </a:r>
            <a:r>
              <a:rPr lang="en-US" altLang="zh-TW" sz="2100" smtClean="0">
                <a:latin typeface="宋体" pitchFamily="2" charset="-122"/>
              </a:rPr>
              <a:t>》</a:t>
            </a:r>
            <a:r>
              <a:rPr lang="zh-TW" altLang="en-US" sz="2100" smtClean="0">
                <a:latin typeface="宋体" pitchFamily="2" charset="-122"/>
              </a:rPr>
              <a:t>：“翡翠珠被，爛齊光些。” 王逸注：“被，衾也。”</a:t>
            </a:r>
            <a:r>
              <a:rPr lang="zh-CN" altLang="en-US" sz="2100" smtClean="0">
                <a:latin typeface="宋体" pitchFamily="2" charset="-122"/>
              </a:rPr>
              <a:t>“衾”同时又指一种盖尸体的单被，“被”则无此义。</a:t>
            </a:r>
            <a:r>
              <a:rPr lang="en-US" altLang="zh-CN" sz="2100" smtClean="0">
                <a:latin typeface="宋体" pitchFamily="2" charset="-122"/>
              </a:rPr>
              <a:t>《</a:t>
            </a:r>
            <a:r>
              <a:rPr lang="zh-CN" altLang="en-US" sz="2100" smtClean="0">
                <a:latin typeface="宋体" pitchFamily="2" charset="-122"/>
              </a:rPr>
              <a:t>仪礼</a:t>
            </a:r>
            <a:r>
              <a:rPr lang="en-US" altLang="zh-CN" sz="2100" smtClean="0">
                <a:latin typeface="宋体" pitchFamily="2" charset="-122"/>
              </a:rPr>
              <a:t>·</a:t>
            </a:r>
            <a:r>
              <a:rPr lang="zh-CN" altLang="en-US" sz="2100" smtClean="0">
                <a:latin typeface="宋体" pitchFamily="2" charset="-122"/>
              </a:rPr>
              <a:t>士丧礼</a:t>
            </a:r>
            <a:r>
              <a:rPr lang="en-US" altLang="zh-CN" sz="2100" smtClean="0">
                <a:latin typeface="宋体" pitchFamily="2" charset="-122"/>
              </a:rPr>
              <a:t>》</a:t>
            </a:r>
            <a:r>
              <a:rPr lang="zh-CN" altLang="en-US" sz="2100" smtClean="0">
                <a:latin typeface="宋体" pitchFamily="2" charset="-122"/>
              </a:rPr>
              <a:t>：“幠用衾。” 郑玄注：“衾者，始死時斂衾。” </a:t>
            </a:r>
            <a:r>
              <a:rPr lang="en-US" altLang="zh-CN" sz="2100" smtClean="0">
                <a:latin typeface="宋体" pitchFamily="2" charset="-122"/>
              </a:rPr>
              <a:t>《</a:t>
            </a:r>
            <a:r>
              <a:rPr lang="zh-TW" altLang="en-US" sz="2100" smtClean="0">
                <a:latin typeface="宋体" pitchFamily="2" charset="-122"/>
              </a:rPr>
              <a:t>穀</a:t>
            </a:r>
            <a:r>
              <a:rPr lang="zh-CN" altLang="en-US" sz="2100" smtClean="0">
                <a:latin typeface="宋体" pitchFamily="2" charset="-122"/>
              </a:rPr>
              <a:t>梁</a:t>
            </a:r>
            <a:r>
              <a:rPr lang="zh-TW" altLang="en-US" sz="2100" smtClean="0">
                <a:latin typeface="宋体" pitchFamily="2" charset="-122"/>
              </a:rPr>
              <a:t>傳</a:t>
            </a:r>
            <a:r>
              <a:rPr lang="en-US" altLang="zh-CN" sz="2100" smtClean="0">
                <a:latin typeface="宋体" pitchFamily="2" charset="-122"/>
              </a:rPr>
              <a:t>·</a:t>
            </a:r>
            <a:r>
              <a:rPr lang="zh-CN" altLang="en-US" sz="2100" smtClean="0">
                <a:latin typeface="宋体" pitchFamily="2" charset="-122"/>
              </a:rPr>
              <a:t>隐公元年</a:t>
            </a:r>
            <a:r>
              <a:rPr lang="en-US" altLang="zh-CN" sz="2100" smtClean="0">
                <a:latin typeface="宋体" pitchFamily="2" charset="-122"/>
              </a:rPr>
              <a:t>》</a:t>
            </a:r>
            <a:r>
              <a:rPr lang="zh-CN" altLang="en-US" sz="2100" smtClean="0">
                <a:latin typeface="宋体" pitchFamily="2" charset="-122"/>
              </a:rPr>
              <a:t>：“乘马曰赗，衣衾曰襚，贝玉曰含，钱财曰赙。” </a:t>
            </a: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3"/>
          <p:cNvSpPr>
            <a:spLocks noGrp="1" noChangeArrowheads="1"/>
          </p:cNvSpPr>
          <p:nvPr>
            <p:ph type="body" idx="1"/>
          </p:nvPr>
        </p:nvSpPr>
        <p:spPr>
          <a:xfrm>
            <a:off x="152400" y="533400"/>
            <a:ext cx="8686800" cy="5943600"/>
          </a:xfrm>
        </p:spPr>
        <p:txBody>
          <a:bodyPr/>
          <a:lstStyle/>
          <a:p>
            <a:pPr eaLnBrk="1" hangingPunct="1">
              <a:lnSpc>
                <a:spcPct val="80000"/>
              </a:lnSpc>
            </a:pPr>
            <a:r>
              <a:rPr lang="zh-TW" altLang="en-US" sz="2400" smtClean="0">
                <a:latin typeface="宋体" pitchFamily="2" charset="-122"/>
              </a:rPr>
              <a:t>寢、寐、臥、眠、睡</a:t>
            </a:r>
            <a:r>
              <a:rPr lang="zh-CN" altLang="en-US" sz="2400" smtClean="0">
                <a:latin typeface="宋体" pitchFamily="2" charset="-122"/>
              </a:rPr>
              <a:t>   </a:t>
            </a:r>
          </a:p>
          <a:p>
            <a:pPr eaLnBrk="1" hangingPunct="1">
              <a:lnSpc>
                <a:spcPct val="80000"/>
              </a:lnSpc>
              <a:buFontTx/>
              <a:buNone/>
            </a:pPr>
            <a:r>
              <a:rPr lang="zh-CN" altLang="en-US" sz="2400" smtClean="0">
                <a:latin typeface="宋体" pitchFamily="2" charset="-122"/>
              </a:rPr>
              <a:t>       此五</a:t>
            </a:r>
            <a:r>
              <a:rPr lang="zh-TW" altLang="en-US" sz="2400" smtClean="0">
                <a:latin typeface="宋体" pitchFamily="2" charset="-122"/>
              </a:rPr>
              <a:t>詞都有</a:t>
            </a:r>
            <a:r>
              <a:rPr lang="zh-CN" altLang="en-US" sz="2400" smtClean="0">
                <a:latin typeface="宋体" pitchFamily="2" charset="-122"/>
              </a:rPr>
              <a:t>“</a:t>
            </a:r>
            <a:r>
              <a:rPr lang="zh-TW" altLang="en-US" sz="2400" smtClean="0">
                <a:latin typeface="宋体" pitchFamily="2" charset="-122"/>
              </a:rPr>
              <a:t>睡覺</a:t>
            </a:r>
            <a:r>
              <a:rPr lang="zh-CN" altLang="en-US" sz="2400" smtClean="0">
                <a:latin typeface="宋体" pitchFamily="2" charset="-122"/>
              </a:rPr>
              <a:t>”</a:t>
            </a:r>
            <a:r>
              <a:rPr lang="zh-TW" altLang="en-US" sz="2400" smtClean="0">
                <a:latin typeface="宋体" pitchFamily="2" charset="-122"/>
              </a:rPr>
              <a:t>義。“寢”指躺在床上，不一定睡</a:t>
            </a:r>
            <a:r>
              <a:rPr lang="zh-CN" altLang="en-US" sz="2400" smtClean="0">
                <a:latin typeface="宋体" pitchFamily="2" charset="-122"/>
              </a:rPr>
              <a:t>着</a:t>
            </a:r>
            <a:r>
              <a:rPr lang="zh-TW" altLang="en-US" sz="2400" smtClean="0">
                <a:latin typeface="宋体" pitchFamily="2" charset="-122"/>
              </a:rPr>
              <a:t>。</a:t>
            </a:r>
            <a:r>
              <a:rPr lang="en-US" altLang="zh-TW" sz="2400" smtClean="0">
                <a:latin typeface="宋体" pitchFamily="2" charset="-122"/>
              </a:rPr>
              <a:t>《</a:t>
            </a:r>
            <a:r>
              <a:rPr lang="zh-TW" altLang="en-US" sz="2400" smtClean="0">
                <a:latin typeface="宋体" pitchFamily="2" charset="-122"/>
              </a:rPr>
              <a:t>诗</a:t>
            </a:r>
            <a:r>
              <a:rPr lang="en-US" altLang="zh-TW" sz="2400" smtClean="0">
                <a:latin typeface="宋体" pitchFamily="2" charset="-122"/>
              </a:rPr>
              <a:t>·</a:t>
            </a:r>
            <a:r>
              <a:rPr lang="zh-TW" altLang="en-US" sz="2400" smtClean="0">
                <a:latin typeface="宋体" pitchFamily="2" charset="-122"/>
              </a:rPr>
              <a:t>小雅</a:t>
            </a:r>
            <a:r>
              <a:rPr lang="en-US" altLang="zh-TW" sz="2400" smtClean="0">
                <a:latin typeface="宋体" pitchFamily="2" charset="-122"/>
              </a:rPr>
              <a:t>·</a:t>
            </a:r>
            <a:r>
              <a:rPr lang="zh-TW" altLang="en-US" sz="2400" smtClean="0">
                <a:latin typeface="宋体" pitchFamily="2" charset="-122"/>
              </a:rPr>
              <a:t>斯干</a:t>
            </a:r>
            <a:r>
              <a:rPr lang="en-US" altLang="zh-TW" sz="2400" smtClean="0">
                <a:latin typeface="宋体" pitchFamily="2" charset="-122"/>
              </a:rPr>
              <a:t>》</a:t>
            </a:r>
            <a:r>
              <a:rPr lang="zh-TW" altLang="en-US" sz="2400" smtClean="0">
                <a:latin typeface="宋体" pitchFamily="2" charset="-122"/>
              </a:rPr>
              <a:t>：“乃寢乃興，乃占我夢。”“寐”</a:t>
            </a:r>
            <a:r>
              <a:rPr lang="zh-CN" altLang="en-US" sz="2400" smtClean="0">
                <a:latin typeface="宋体" pitchFamily="2" charset="-122"/>
              </a:rPr>
              <a:t>指入</a:t>
            </a:r>
            <a:r>
              <a:rPr lang="zh-TW" altLang="en-US" sz="2400" smtClean="0">
                <a:latin typeface="宋体" pitchFamily="2" charset="-122"/>
              </a:rPr>
              <a:t>睡。</a:t>
            </a:r>
            <a:r>
              <a:rPr lang="en-US" altLang="zh-TW" sz="2400" smtClean="0">
                <a:latin typeface="宋体" pitchFamily="2" charset="-122"/>
              </a:rPr>
              <a:t>《</a:t>
            </a:r>
            <a:r>
              <a:rPr lang="zh-TW" altLang="en-US" sz="2400" smtClean="0">
                <a:latin typeface="宋体" pitchFamily="2" charset="-122"/>
              </a:rPr>
              <a:t>诗</a:t>
            </a:r>
            <a:r>
              <a:rPr lang="en-US" altLang="zh-TW" sz="2400" smtClean="0">
                <a:latin typeface="宋体" pitchFamily="2" charset="-122"/>
              </a:rPr>
              <a:t>·</a:t>
            </a:r>
            <a:r>
              <a:rPr lang="zh-TW" altLang="en-US" sz="2400" smtClean="0">
                <a:latin typeface="宋体" pitchFamily="2" charset="-122"/>
              </a:rPr>
              <a:t>卫风</a:t>
            </a:r>
            <a:r>
              <a:rPr lang="en-US" altLang="zh-TW" sz="2400" smtClean="0">
                <a:latin typeface="宋体" pitchFamily="2" charset="-122"/>
              </a:rPr>
              <a:t>·</a:t>
            </a:r>
            <a:r>
              <a:rPr lang="zh-TW" altLang="en-US" sz="2400" smtClean="0">
                <a:latin typeface="宋体" pitchFamily="2" charset="-122"/>
              </a:rPr>
              <a:t>氓</a:t>
            </a:r>
            <a:r>
              <a:rPr lang="en-US" altLang="zh-TW" sz="2400" smtClean="0">
                <a:latin typeface="宋体" pitchFamily="2" charset="-122"/>
              </a:rPr>
              <a:t>》</a:t>
            </a:r>
            <a:r>
              <a:rPr lang="zh-TW" altLang="en-US" sz="2400" smtClean="0">
                <a:latin typeface="宋体" pitchFamily="2" charset="-122"/>
              </a:rPr>
              <a:t>：“三歲爲婦，靡室勞矣。夙興夜寐，靡有朝矣。”</a:t>
            </a:r>
            <a:r>
              <a:rPr lang="en-US" altLang="zh-CN" sz="2400" smtClean="0">
                <a:latin typeface="宋体" pitchFamily="2" charset="-122"/>
              </a:rPr>
              <a:t>《</a:t>
            </a:r>
            <a:r>
              <a:rPr lang="zh-CN" altLang="en-US" sz="2400" smtClean="0">
                <a:latin typeface="宋体" pitchFamily="2" charset="-122"/>
              </a:rPr>
              <a:t>国语</a:t>
            </a:r>
            <a:r>
              <a:rPr lang="en-US" altLang="zh-CN" sz="2400" smtClean="0">
                <a:latin typeface="宋体" pitchFamily="2" charset="-122"/>
              </a:rPr>
              <a:t>·</a:t>
            </a:r>
            <a:r>
              <a:rPr lang="zh-CN" altLang="en-US" sz="2400" smtClean="0">
                <a:latin typeface="宋体" pitchFamily="2" charset="-122"/>
              </a:rPr>
              <a:t>晋语一</a:t>
            </a:r>
            <a:r>
              <a:rPr lang="en-US" altLang="zh-CN" sz="2400" smtClean="0">
                <a:latin typeface="宋体" pitchFamily="2" charset="-122"/>
              </a:rPr>
              <a:t>》</a:t>
            </a:r>
            <a:r>
              <a:rPr lang="zh-CN" altLang="en-US" sz="2400" smtClean="0">
                <a:latin typeface="宋体" pitchFamily="2" charset="-122"/>
              </a:rPr>
              <a:t>：“归寝不寐。”</a:t>
            </a:r>
            <a:r>
              <a:rPr lang="zh-TW" altLang="en-US" sz="2400" smtClean="0">
                <a:latin typeface="宋体" pitchFamily="2" charset="-122"/>
              </a:rPr>
              <a:t>“臥”是靠在</a:t>
            </a:r>
            <a:r>
              <a:rPr lang="zh-CN" altLang="en-US" sz="2400" smtClean="0">
                <a:latin typeface="宋体" pitchFamily="2" charset="-122"/>
              </a:rPr>
              <a:t>几</a:t>
            </a:r>
            <a:r>
              <a:rPr lang="zh-TW" altLang="en-US" sz="2400" smtClean="0">
                <a:latin typeface="宋体" pitchFamily="2" charset="-122"/>
              </a:rPr>
              <a:t>上休息，後</a:t>
            </a:r>
            <a:r>
              <a:rPr lang="zh-CN" altLang="en-US" sz="2400" smtClean="0">
                <a:latin typeface="宋体" pitchFamily="2" charset="-122"/>
              </a:rPr>
              <a:t>引申出</a:t>
            </a:r>
            <a:r>
              <a:rPr lang="zh-TW" altLang="en-US" sz="2400" smtClean="0">
                <a:latin typeface="宋体" pitchFamily="2" charset="-122"/>
              </a:rPr>
              <a:t>睡</a:t>
            </a:r>
            <a:r>
              <a:rPr lang="zh-CN" altLang="en-US" sz="2400" smtClean="0">
                <a:latin typeface="宋体" pitchFamily="2" charset="-122"/>
              </a:rPr>
              <a:t>觉</a:t>
            </a:r>
            <a:r>
              <a:rPr lang="zh-TW" altLang="en-US" sz="2400" smtClean="0">
                <a:latin typeface="宋体" pitchFamily="2" charset="-122"/>
              </a:rPr>
              <a:t>義。</a:t>
            </a:r>
            <a:r>
              <a:rPr lang="en-US" altLang="zh-TW" sz="2400" smtClean="0">
                <a:latin typeface="宋体" pitchFamily="2" charset="-122"/>
              </a:rPr>
              <a:t>《</a:t>
            </a:r>
            <a:r>
              <a:rPr lang="zh-TW" altLang="en-US" sz="2400" smtClean="0">
                <a:latin typeface="宋体" pitchFamily="2" charset="-122"/>
              </a:rPr>
              <a:t>孟子</a:t>
            </a:r>
            <a:r>
              <a:rPr lang="en-US" altLang="zh-TW" sz="2400" smtClean="0">
                <a:latin typeface="宋体" pitchFamily="2" charset="-122"/>
              </a:rPr>
              <a:t>·</a:t>
            </a:r>
            <a:r>
              <a:rPr lang="zh-TW" altLang="en-US" sz="2400" smtClean="0">
                <a:latin typeface="宋体" pitchFamily="2" charset="-122"/>
              </a:rPr>
              <a:t>公孙丑下</a:t>
            </a:r>
            <a:r>
              <a:rPr lang="en-US" altLang="zh-TW" sz="2400" smtClean="0">
                <a:latin typeface="宋体" pitchFamily="2" charset="-122"/>
              </a:rPr>
              <a:t>》</a:t>
            </a:r>
            <a:r>
              <a:rPr lang="zh-TW" altLang="en-US" sz="2400" smtClean="0">
                <a:latin typeface="宋体" pitchFamily="2" charset="-122"/>
              </a:rPr>
              <a:t>：“坐而言，不應，隱几而卧。” 焦循正义：“卧與寢異，寢於牀，</a:t>
            </a:r>
            <a:r>
              <a:rPr lang="en-US" altLang="zh-TW" sz="2400" smtClean="0">
                <a:latin typeface="宋体" pitchFamily="2" charset="-122"/>
              </a:rPr>
              <a:t>《</a:t>
            </a:r>
            <a:r>
              <a:rPr lang="zh-TW" altLang="en-US" sz="2400" smtClean="0">
                <a:latin typeface="宋体" pitchFamily="2" charset="-122"/>
              </a:rPr>
              <a:t>論語</a:t>
            </a:r>
            <a:r>
              <a:rPr lang="en-US" altLang="zh-TW" sz="2400" smtClean="0">
                <a:latin typeface="宋体" pitchFamily="2" charset="-122"/>
              </a:rPr>
              <a:t>》‘</a:t>
            </a:r>
            <a:r>
              <a:rPr lang="zh-TW" altLang="en-US" sz="2400" smtClean="0">
                <a:latin typeface="宋体" pitchFamily="2" charset="-122"/>
              </a:rPr>
              <a:t>寢不尸’是也；卧於几，</a:t>
            </a:r>
            <a:r>
              <a:rPr lang="en-US" altLang="zh-TW" sz="2400" smtClean="0">
                <a:latin typeface="宋体" pitchFamily="2" charset="-122"/>
              </a:rPr>
              <a:t>《</a:t>
            </a:r>
            <a:r>
              <a:rPr lang="zh-TW" altLang="en-US" sz="2400" smtClean="0">
                <a:latin typeface="宋体" pitchFamily="2" charset="-122"/>
              </a:rPr>
              <a:t>孟子</a:t>
            </a:r>
            <a:r>
              <a:rPr lang="en-US" altLang="zh-TW" sz="2400" smtClean="0">
                <a:latin typeface="宋体" pitchFamily="2" charset="-122"/>
              </a:rPr>
              <a:t>》‘</a:t>
            </a:r>
            <a:r>
              <a:rPr lang="zh-TW" altLang="en-US" sz="2400" smtClean="0">
                <a:latin typeface="宋体" pitchFamily="2" charset="-122"/>
              </a:rPr>
              <a:t>隱几而卧’是也。卧於几，故曰伏。”</a:t>
            </a:r>
            <a:r>
              <a:rPr lang="en-US" altLang="zh-TW" sz="2400" smtClean="0">
                <a:latin typeface="宋体" pitchFamily="2" charset="-122"/>
              </a:rPr>
              <a:t>《</a:t>
            </a:r>
            <a:r>
              <a:rPr lang="zh-TW" altLang="en-US" sz="2400" smtClean="0">
                <a:latin typeface="宋体" pitchFamily="2" charset="-122"/>
              </a:rPr>
              <a:t>史记</a:t>
            </a:r>
            <a:r>
              <a:rPr lang="en-US" altLang="zh-TW" sz="2400" smtClean="0">
                <a:latin typeface="宋体" pitchFamily="2" charset="-122"/>
              </a:rPr>
              <a:t>·</a:t>
            </a:r>
            <a:r>
              <a:rPr lang="zh-TW" altLang="en-US" sz="2400" smtClean="0">
                <a:latin typeface="宋体" pitchFamily="2" charset="-122"/>
              </a:rPr>
              <a:t>高祖本纪</a:t>
            </a:r>
            <a:r>
              <a:rPr lang="en-US" altLang="zh-TW" sz="2400" smtClean="0">
                <a:latin typeface="宋体" pitchFamily="2" charset="-122"/>
              </a:rPr>
              <a:t>》</a:t>
            </a:r>
            <a:r>
              <a:rPr lang="zh-TW" altLang="en-US" sz="2400" smtClean="0">
                <a:latin typeface="宋体" pitchFamily="2" charset="-122"/>
              </a:rPr>
              <a:t>：“ 漢王病創卧， 張良彊請漢王起行勞軍，以安士卒。”“眠”</a:t>
            </a:r>
            <a:r>
              <a:rPr lang="zh-CN" altLang="en-US" sz="2400" smtClean="0">
                <a:latin typeface="宋体" pitchFamily="2" charset="-122"/>
              </a:rPr>
              <a:t>是“瞑”的俗字。</a:t>
            </a:r>
            <a:r>
              <a:rPr lang="en-US" altLang="zh-CN" sz="2400" smtClean="0">
                <a:latin typeface="宋体" pitchFamily="2" charset="-122"/>
              </a:rPr>
              <a:t>《</a:t>
            </a:r>
            <a:r>
              <a:rPr lang="zh-CN" altLang="en-US" sz="2400" smtClean="0">
                <a:latin typeface="宋体" pitchFamily="2" charset="-122"/>
              </a:rPr>
              <a:t>说文</a:t>
            </a:r>
            <a:r>
              <a:rPr lang="en-US" altLang="zh-CN" sz="2400" smtClean="0">
                <a:latin typeface="宋体" pitchFamily="2" charset="-122"/>
              </a:rPr>
              <a:t>》</a:t>
            </a:r>
            <a:r>
              <a:rPr lang="zh-CN" altLang="en-US" sz="2400" smtClean="0">
                <a:latin typeface="宋体" pitchFamily="2" charset="-122"/>
              </a:rPr>
              <a:t>：“瞑，翕目也。”本义</a:t>
            </a:r>
            <a:r>
              <a:rPr lang="zh-TW" altLang="en-US" sz="2400" smtClean="0">
                <a:latin typeface="宋体" pitchFamily="2" charset="-122"/>
              </a:rPr>
              <a:t>只</a:t>
            </a:r>
            <a:r>
              <a:rPr lang="zh-CN" altLang="en-US" sz="2400" smtClean="0">
                <a:latin typeface="宋体" pitchFamily="2" charset="-122"/>
              </a:rPr>
              <a:t>是</a:t>
            </a:r>
            <a:r>
              <a:rPr lang="zh-TW" altLang="en-US" sz="2400" smtClean="0">
                <a:latin typeface="宋体" pitchFamily="2" charset="-122"/>
              </a:rPr>
              <a:t>閉上眼睛，</a:t>
            </a:r>
            <a:r>
              <a:rPr lang="zh-CN" altLang="en-US" sz="2400" smtClean="0">
                <a:latin typeface="宋体" pitchFamily="2" charset="-122"/>
              </a:rPr>
              <a:t>后引申出</a:t>
            </a:r>
            <a:r>
              <a:rPr lang="zh-TW" altLang="en-US" sz="2400" smtClean="0">
                <a:latin typeface="宋体" pitchFamily="2" charset="-122"/>
              </a:rPr>
              <a:t>了睡覺義。</a:t>
            </a:r>
            <a:r>
              <a:rPr lang="en-US" altLang="zh-TW" sz="2400" smtClean="0">
                <a:latin typeface="宋体" pitchFamily="2" charset="-122"/>
              </a:rPr>
              <a:t>《</a:t>
            </a:r>
            <a:r>
              <a:rPr lang="zh-TW" altLang="en-US" sz="2400" smtClean="0">
                <a:latin typeface="宋体" pitchFamily="2" charset="-122"/>
              </a:rPr>
              <a:t>列子</a:t>
            </a:r>
            <a:r>
              <a:rPr lang="en-US" altLang="zh-TW" sz="2400" smtClean="0">
                <a:latin typeface="宋体" pitchFamily="2" charset="-122"/>
              </a:rPr>
              <a:t>·</a:t>
            </a:r>
            <a:r>
              <a:rPr lang="zh-TW" altLang="en-US" sz="2400" smtClean="0">
                <a:latin typeface="宋体" pitchFamily="2" charset="-122"/>
              </a:rPr>
              <a:t>周穆王</a:t>
            </a:r>
            <a:r>
              <a:rPr lang="en-US" altLang="zh-TW" sz="2400" smtClean="0">
                <a:latin typeface="宋体" pitchFamily="2" charset="-122"/>
              </a:rPr>
              <a:t>》</a:t>
            </a:r>
            <a:r>
              <a:rPr lang="zh-TW" altLang="en-US" sz="2400" smtClean="0">
                <a:latin typeface="宋体" pitchFamily="2" charset="-122"/>
              </a:rPr>
              <a:t>：“</a:t>
            </a:r>
            <a:r>
              <a:rPr lang="en-US" altLang="zh-TW" sz="2400" smtClean="0">
                <a:latin typeface="宋体" pitchFamily="2" charset="-122"/>
              </a:rPr>
              <a:t>﹝</a:t>
            </a:r>
            <a:r>
              <a:rPr lang="zh-TW" altLang="en-US" sz="2400" smtClean="0">
                <a:latin typeface="宋体" pitchFamily="2" charset="-122"/>
              </a:rPr>
              <a:t>古莽國</a:t>
            </a:r>
            <a:r>
              <a:rPr lang="en-US" altLang="zh-TW" sz="2400" smtClean="0">
                <a:latin typeface="宋体" pitchFamily="2" charset="-122"/>
              </a:rPr>
              <a:t>﹞</a:t>
            </a:r>
            <a:r>
              <a:rPr lang="zh-TW" altLang="en-US" sz="2400" smtClean="0">
                <a:latin typeface="宋体" pitchFamily="2" charset="-122"/>
              </a:rPr>
              <a:t>其民不食不衣而多眠，五旬一覺。”“睡”</a:t>
            </a:r>
            <a:r>
              <a:rPr lang="zh-CN" altLang="en-US" sz="2400" smtClean="0">
                <a:latin typeface="宋体" pitchFamily="2" charset="-122"/>
              </a:rPr>
              <a:t>本义是</a:t>
            </a:r>
            <a:r>
              <a:rPr lang="zh-TW" altLang="en-US" sz="2400" smtClean="0">
                <a:latin typeface="宋体" pitchFamily="2" charset="-122"/>
              </a:rPr>
              <a:t>打瞌睡</a:t>
            </a:r>
            <a:r>
              <a:rPr lang="zh-CN" altLang="en-US" sz="2400" smtClean="0">
                <a:latin typeface="宋体" pitchFamily="2" charset="-122"/>
              </a:rPr>
              <a:t>。</a:t>
            </a:r>
            <a:r>
              <a:rPr lang="en-US" altLang="zh-CN" sz="2400" smtClean="0">
                <a:latin typeface="宋体" pitchFamily="2" charset="-122"/>
              </a:rPr>
              <a:t>《</a:t>
            </a:r>
            <a:r>
              <a:rPr lang="zh-CN" altLang="en-US" sz="2400" smtClean="0">
                <a:latin typeface="宋体" pitchFamily="2" charset="-122"/>
              </a:rPr>
              <a:t>说文</a:t>
            </a:r>
            <a:r>
              <a:rPr lang="en-US" altLang="zh-CN" sz="2400" smtClean="0">
                <a:latin typeface="宋体" pitchFamily="2" charset="-122"/>
              </a:rPr>
              <a:t>》</a:t>
            </a:r>
            <a:r>
              <a:rPr lang="zh-CN" altLang="en-US" sz="2400" smtClean="0">
                <a:latin typeface="宋体" pitchFamily="2" charset="-122"/>
              </a:rPr>
              <a:t>：“睡，坐寐也。”</a:t>
            </a:r>
            <a:r>
              <a:rPr lang="zh-TW" altLang="en-US" sz="2400" smtClean="0">
                <a:latin typeface="宋体" pitchFamily="2" charset="-122"/>
              </a:rPr>
              <a:t> </a:t>
            </a:r>
            <a:r>
              <a:rPr lang="en-US" altLang="zh-TW" sz="2400" smtClean="0">
                <a:latin typeface="宋体" pitchFamily="2" charset="-122"/>
              </a:rPr>
              <a:t>《</a:t>
            </a:r>
            <a:r>
              <a:rPr lang="zh-TW" altLang="en-US" sz="2400" smtClean="0">
                <a:latin typeface="宋体" pitchFamily="2" charset="-122"/>
              </a:rPr>
              <a:t>史記</a:t>
            </a:r>
            <a:r>
              <a:rPr lang="en-US" altLang="zh-TW" sz="2400" smtClean="0">
                <a:latin typeface="宋体" pitchFamily="2" charset="-122"/>
              </a:rPr>
              <a:t>·</a:t>
            </a:r>
            <a:r>
              <a:rPr lang="zh-TW" altLang="en-US" sz="2400" smtClean="0">
                <a:latin typeface="宋体" pitchFamily="2" charset="-122"/>
              </a:rPr>
              <a:t>商君列傳</a:t>
            </a:r>
            <a:r>
              <a:rPr lang="en-US" altLang="zh-TW" sz="2400" smtClean="0">
                <a:latin typeface="宋体" pitchFamily="2" charset="-122"/>
              </a:rPr>
              <a:t>》</a:t>
            </a:r>
            <a:r>
              <a:rPr lang="zh-TW" altLang="en-US" sz="2400" smtClean="0">
                <a:latin typeface="宋体" pitchFamily="2" charset="-122"/>
              </a:rPr>
              <a:t>：“孝公既見衛鞅，語事良久。孝公時時睡，不聽。”</a:t>
            </a:r>
            <a:r>
              <a:rPr lang="en-US" altLang="zh-TW" sz="2400" smtClean="0">
                <a:latin typeface="宋体" pitchFamily="2" charset="-122"/>
              </a:rPr>
              <a:t>《</a:t>
            </a:r>
            <a:r>
              <a:rPr lang="zh-TW" altLang="en-US" sz="2400" smtClean="0">
                <a:latin typeface="宋体" pitchFamily="2" charset="-122"/>
              </a:rPr>
              <a:t>战国策</a:t>
            </a:r>
            <a:r>
              <a:rPr lang="en-US" altLang="zh-TW" sz="2400" smtClean="0">
                <a:latin typeface="宋体" pitchFamily="2" charset="-122"/>
              </a:rPr>
              <a:t>·</a:t>
            </a:r>
            <a:r>
              <a:rPr lang="zh-TW" altLang="en-US" sz="2400" smtClean="0">
                <a:latin typeface="宋体" pitchFamily="2" charset="-122"/>
              </a:rPr>
              <a:t>秦策一</a:t>
            </a:r>
            <a:r>
              <a:rPr lang="en-US" altLang="zh-TW" sz="2400" smtClean="0">
                <a:latin typeface="宋体" pitchFamily="2" charset="-122"/>
              </a:rPr>
              <a:t>》</a:t>
            </a:r>
            <a:r>
              <a:rPr lang="zh-TW" altLang="en-US" sz="2400" smtClean="0">
                <a:latin typeface="宋体" pitchFamily="2" charset="-122"/>
              </a:rPr>
              <a:t>：“讀書欲睡，引錐自刺其股，血流至足。”</a:t>
            </a:r>
            <a:r>
              <a:rPr lang="en-US" altLang="zh-TW" sz="2400" smtClean="0">
                <a:latin typeface="宋体" pitchFamily="2" charset="-122"/>
              </a:rPr>
              <a:t>《</a:t>
            </a:r>
            <a:r>
              <a:rPr lang="zh-TW" altLang="en-US" sz="2400" smtClean="0">
                <a:latin typeface="宋体" pitchFamily="2" charset="-122"/>
              </a:rPr>
              <a:t>庄子</a:t>
            </a:r>
            <a:r>
              <a:rPr lang="en-US" altLang="zh-TW" sz="2400" smtClean="0">
                <a:latin typeface="宋体" pitchFamily="2" charset="-122"/>
              </a:rPr>
              <a:t>·</a:t>
            </a:r>
            <a:r>
              <a:rPr lang="zh-TW" altLang="en-US" sz="2400" smtClean="0">
                <a:latin typeface="宋体" pitchFamily="2" charset="-122"/>
              </a:rPr>
              <a:t>列御寇</a:t>
            </a:r>
            <a:r>
              <a:rPr lang="en-US" altLang="zh-TW" sz="2400" smtClean="0">
                <a:latin typeface="宋体" pitchFamily="2" charset="-122"/>
              </a:rPr>
              <a:t>》</a:t>
            </a:r>
            <a:r>
              <a:rPr lang="zh-TW" altLang="en-US" sz="2400" smtClean="0">
                <a:latin typeface="宋体" pitchFamily="2" charset="-122"/>
              </a:rPr>
              <a:t>：“夫千金之珠，必在九重之淵而驪龍頷下。子能得珠者，必遭其睡也。</a:t>
            </a:r>
            <a:r>
              <a:rPr lang="zh-CN" altLang="en-US" sz="2400" smtClean="0">
                <a:latin typeface="宋体" pitchFamily="2" charset="-122"/>
              </a:rPr>
              <a:t>”“</a:t>
            </a:r>
            <a:r>
              <a:rPr lang="zh-TW" altLang="en-US" sz="2400" smtClean="0">
                <a:latin typeface="宋体" pitchFamily="2" charset="-122"/>
              </a:rPr>
              <a:t>睡</a:t>
            </a:r>
            <a:r>
              <a:rPr lang="zh-CN" altLang="en-US" sz="2400" smtClean="0">
                <a:latin typeface="宋体" pitchFamily="2" charset="-122"/>
              </a:rPr>
              <a:t>”的</a:t>
            </a:r>
            <a:r>
              <a:rPr lang="zh-TW" altLang="en-US" sz="2400" smtClean="0">
                <a:latin typeface="宋体" pitchFamily="2" charset="-122"/>
              </a:rPr>
              <a:t>睡覺義</a:t>
            </a:r>
            <a:r>
              <a:rPr lang="zh-CN" altLang="en-US" sz="2400" smtClean="0">
                <a:latin typeface="宋体" pitchFamily="2" charset="-122"/>
              </a:rPr>
              <a:t>属于后起</a:t>
            </a:r>
            <a:r>
              <a:rPr lang="zh-TW" altLang="en-US" sz="2400" smtClean="0">
                <a:latin typeface="宋体" pitchFamily="2" charset="-122"/>
              </a:rPr>
              <a:t>義。</a:t>
            </a:r>
            <a:r>
              <a:rPr lang="zh-CN" altLang="en-US" sz="2400" smtClean="0">
                <a:latin typeface="宋体" pitchFamily="2" charset="-122"/>
              </a:rPr>
              <a:t> </a:t>
            </a: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3"/>
          <p:cNvSpPr>
            <a:spLocks noGrp="1" noChangeArrowheads="1"/>
          </p:cNvSpPr>
          <p:nvPr>
            <p:ph type="body" idx="1"/>
          </p:nvPr>
        </p:nvSpPr>
        <p:spPr>
          <a:xfrm>
            <a:off x="228600" y="304800"/>
            <a:ext cx="8610600" cy="6400800"/>
          </a:xfrm>
        </p:spPr>
        <p:txBody>
          <a:bodyPr/>
          <a:lstStyle/>
          <a:p>
            <a:pPr eaLnBrk="1" hangingPunct="1">
              <a:lnSpc>
                <a:spcPct val="80000"/>
              </a:lnSpc>
            </a:pPr>
            <a:r>
              <a:rPr lang="zh-TW" altLang="en-US" sz="2200" smtClean="0">
                <a:latin typeface="宋体" pitchFamily="2" charset="-122"/>
              </a:rPr>
              <a:t>商、賈</a:t>
            </a:r>
            <a:r>
              <a:rPr lang="zh-CN" altLang="en-US" sz="2200" smtClean="0">
                <a:latin typeface="宋体" pitchFamily="2" charset="-122"/>
              </a:rPr>
              <a:t>  </a:t>
            </a:r>
          </a:p>
          <a:p>
            <a:pPr eaLnBrk="1" hangingPunct="1">
              <a:lnSpc>
                <a:spcPct val="80000"/>
              </a:lnSpc>
              <a:buFontTx/>
              <a:buNone/>
            </a:pPr>
            <a:r>
              <a:rPr lang="zh-CN" altLang="en-US" sz="2200" smtClean="0">
                <a:latin typeface="宋体" pitchFamily="2" charset="-122"/>
              </a:rPr>
              <a:t>       此二</a:t>
            </a:r>
            <a:r>
              <a:rPr lang="zh-TW" altLang="en-US" sz="2200" smtClean="0">
                <a:latin typeface="宋体" pitchFamily="2" charset="-122"/>
              </a:rPr>
              <a:t>詞都</a:t>
            </a:r>
            <a:r>
              <a:rPr lang="zh-CN" altLang="en-US" sz="2200" smtClean="0">
                <a:latin typeface="宋体" pitchFamily="2" charset="-122"/>
              </a:rPr>
              <a:t>指</a:t>
            </a:r>
            <a:r>
              <a:rPr lang="zh-TW" altLang="en-US" sz="2200" smtClean="0">
                <a:latin typeface="宋体" pitchFamily="2" charset="-122"/>
              </a:rPr>
              <a:t>商人。運貨販賣的人叫“商”，設店售貨的人叫“賈”，故有“行商坐賈”的說法。“商”多作名詞用，表示商人和商業。“賈”多</a:t>
            </a:r>
            <a:r>
              <a:rPr lang="zh-CN" altLang="en-US" sz="2200" smtClean="0">
                <a:latin typeface="宋体" pitchFamily="2" charset="-122"/>
              </a:rPr>
              <a:t>作</a:t>
            </a:r>
            <a:r>
              <a:rPr lang="zh-TW" altLang="en-US" sz="2200" smtClean="0">
                <a:latin typeface="宋体" pitchFamily="2" charset="-122"/>
              </a:rPr>
              <a:t>動詞</a:t>
            </a:r>
            <a:r>
              <a:rPr lang="zh-CN" altLang="en-US" sz="2200" smtClean="0">
                <a:latin typeface="宋体" pitchFamily="2" charset="-122"/>
              </a:rPr>
              <a:t>用</a:t>
            </a:r>
            <a:r>
              <a:rPr lang="zh-TW" altLang="en-US" sz="2200" smtClean="0">
                <a:latin typeface="宋体" pitchFamily="2" charset="-122"/>
              </a:rPr>
              <a:t>，表示賣出</a:t>
            </a:r>
            <a:r>
              <a:rPr lang="zh-CN" altLang="en-US" sz="2200" smtClean="0">
                <a:latin typeface="宋体" pitchFamily="2" charset="-122"/>
              </a:rPr>
              <a:t>。</a:t>
            </a:r>
            <a:r>
              <a:rPr lang="en-US" altLang="zh-TW" sz="2200" smtClean="0">
                <a:latin typeface="宋体" pitchFamily="2" charset="-122"/>
              </a:rPr>
              <a:t>《</a:t>
            </a:r>
            <a:r>
              <a:rPr lang="zh-TW" altLang="en-US" sz="2200" smtClean="0">
                <a:latin typeface="宋体" pitchFamily="2" charset="-122"/>
              </a:rPr>
              <a:t>左傳</a:t>
            </a:r>
            <a:r>
              <a:rPr lang="en-US" altLang="zh-TW" sz="2200" smtClean="0">
                <a:latin typeface="宋体" pitchFamily="2" charset="-122"/>
              </a:rPr>
              <a:t>·</a:t>
            </a:r>
            <a:r>
              <a:rPr lang="zh-CN" altLang="en-US" sz="2200" smtClean="0">
                <a:latin typeface="宋体" pitchFamily="2" charset="-122"/>
              </a:rPr>
              <a:t>僖</a:t>
            </a:r>
            <a:r>
              <a:rPr lang="zh-TW" altLang="en-US" sz="2200" smtClean="0">
                <a:latin typeface="宋体" pitchFamily="2" charset="-122"/>
              </a:rPr>
              <a:t>公</a:t>
            </a:r>
            <a:r>
              <a:rPr lang="zh-CN" altLang="en-US" sz="2200" smtClean="0">
                <a:latin typeface="宋体" pitchFamily="2" charset="-122"/>
              </a:rPr>
              <a:t>三十三</a:t>
            </a:r>
            <a:r>
              <a:rPr lang="zh-TW" altLang="en-US" sz="2200" smtClean="0">
                <a:latin typeface="宋体" pitchFamily="2" charset="-122"/>
              </a:rPr>
              <a:t>年</a:t>
            </a:r>
            <a:r>
              <a:rPr lang="en-US" altLang="zh-TW" sz="2200" smtClean="0">
                <a:latin typeface="宋体" pitchFamily="2" charset="-122"/>
              </a:rPr>
              <a:t>》</a:t>
            </a:r>
            <a:r>
              <a:rPr lang="zh-TW" altLang="en-US" sz="2200" smtClean="0">
                <a:latin typeface="宋体" pitchFamily="2" charset="-122"/>
              </a:rPr>
              <a:t>：“</a:t>
            </a:r>
            <a:r>
              <a:rPr lang="zh-CN" altLang="en-US" sz="2200" smtClean="0">
                <a:latin typeface="宋体" pitchFamily="2" charset="-122"/>
              </a:rPr>
              <a:t>郑商人弦高将市于周。</a:t>
            </a:r>
            <a:r>
              <a:rPr lang="zh-TW" altLang="en-US" sz="2200" smtClean="0">
                <a:latin typeface="宋体" pitchFamily="2" charset="-122"/>
              </a:rPr>
              <a:t>”</a:t>
            </a:r>
            <a:r>
              <a:rPr lang="en-US" altLang="zh-CN" sz="2200" smtClean="0">
                <a:latin typeface="宋体" pitchFamily="2" charset="-122"/>
              </a:rPr>
              <a:t>《</a:t>
            </a:r>
            <a:r>
              <a:rPr lang="zh-CN" altLang="en-US" sz="2200" smtClean="0">
                <a:latin typeface="宋体" pitchFamily="2" charset="-122"/>
              </a:rPr>
              <a:t>周礼</a:t>
            </a:r>
            <a:r>
              <a:rPr lang="en-US" altLang="zh-CN" sz="2200" smtClean="0">
                <a:latin typeface="宋体" pitchFamily="2" charset="-122"/>
              </a:rPr>
              <a:t>·</a:t>
            </a:r>
            <a:r>
              <a:rPr lang="zh-CN" altLang="en-US" sz="2200" smtClean="0">
                <a:latin typeface="宋体" pitchFamily="2" charset="-122"/>
              </a:rPr>
              <a:t>地官</a:t>
            </a:r>
            <a:r>
              <a:rPr lang="en-US" altLang="zh-CN" sz="2200" smtClean="0">
                <a:latin typeface="宋体" pitchFamily="2" charset="-122"/>
              </a:rPr>
              <a:t>·</a:t>
            </a:r>
            <a:r>
              <a:rPr lang="zh-CN" altLang="en-US" sz="2200" smtClean="0">
                <a:latin typeface="宋体" pitchFamily="2" charset="-122"/>
              </a:rPr>
              <a:t>大宰</a:t>
            </a:r>
            <a:r>
              <a:rPr lang="en-US" altLang="zh-CN" sz="2200" smtClean="0">
                <a:latin typeface="宋体" pitchFamily="2" charset="-122"/>
              </a:rPr>
              <a:t>》</a:t>
            </a:r>
            <a:r>
              <a:rPr lang="zh-CN" altLang="en-US" sz="2200" smtClean="0">
                <a:latin typeface="宋体" pitchFamily="2" charset="-122"/>
              </a:rPr>
              <a:t>：“商賈阜通貨賄。” 郑玄注：“行曰商，處曰賈。” </a:t>
            </a:r>
            <a:r>
              <a:rPr lang="en-US" altLang="zh-CN" sz="2200" smtClean="0">
                <a:latin typeface="宋体" pitchFamily="2" charset="-122"/>
              </a:rPr>
              <a:t>《</a:t>
            </a:r>
            <a:r>
              <a:rPr lang="zh-CN" altLang="en-US" sz="2200" smtClean="0">
                <a:latin typeface="宋体" pitchFamily="2" charset="-122"/>
              </a:rPr>
              <a:t>左传</a:t>
            </a:r>
            <a:r>
              <a:rPr lang="en-US" altLang="zh-CN" sz="2200" smtClean="0">
                <a:latin typeface="宋体" pitchFamily="2" charset="-122"/>
              </a:rPr>
              <a:t>·</a:t>
            </a:r>
            <a:r>
              <a:rPr lang="zh-CN" altLang="en-US" sz="2200" smtClean="0">
                <a:latin typeface="宋体" pitchFamily="2" charset="-122"/>
              </a:rPr>
              <a:t>成公三年</a:t>
            </a:r>
            <a:r>
              <a:rPr lang="en-US" altLang="zh-CN" sz="2200" smtClean="0">
                <a:latin typeface="宋体" pitchFamily="2" charset="-122"/>
              </a:rPr>
              <a:t>》</a:t>
            </a:r>
            <a:r>
              <a:rPr lang="zh-CN" altLang="en-US" sz="2200" smtClean="0">
                <a:latin typeface="宋体" pitchFamily="2" charset="-122"/>
              </a:rPr>
              <a:t>：“荀罃之在楚也，郑贾人有将置诸褚中以出。”后来“商”、“贾”的差别逐渐消失了。</a:t>
            </a:r>
            <a:r>
              <a:rPr lang="en-US" altLang="zh-CN" sz="2200" smtClean="0">
                <a:latin typeface="宋体" pitchFamily="2" charset="-122"/>
              </a:rPr>
              <a:t>《</a:t>
            </a:r>
            <a:r>
              <a:rPr lang="zh-CN" altLang="en-US" sz="2200" smtClean="0">
                <a:latin typeface="宋体" pitchFamily="2" charset="-122"/>
              </a:rPr>
              <a:t>史记</a:t>
            </a:r>
            <a:r>
              <a:rPr lang="en-US" altLang="zh-CN" sz="2200" smtClean="0">
                <a:latin typeface="宋体" pitchFamily="2" charset="-122"/>
              </a:rPr>
              <a:t>·</a:t>
            </a:r>
            <a:r>
              <a:rPr lang="zh-CN" altLang="en-US" sz="2200" smtClean="0">
                <a:latin typeface="宋体" pitchFamily="2" charset="-122"/>
              </a:rPr>
              <a:t>货殖列传</a:t>
            </a:r>
            <a:r>
              <a:rPr lang="en-US" altLang="zh-CN" sz="2200" smtClean="0">
                <a:latin typeface="宋体" pitchFamily="2" charset="-122"/>
              </a:rPr>
              <a:t>》</a:t>
            </a:r>
            <a:r>
              <a:rPr lang="zh-CN" altLang="en-US" sz="2200" smtClean="0">
                <a:latin typeface="宋体" pitchFamily="2" charset="-122"/>
              </a:rPr>
              <a:t>：“是以富商大贾，周流天下。”</a:t>
            </a:r>
            <a:endParaRPr lang="zh-TW" altLang="en-US" sz="2200" smtClean="0">
              <a:latin typeface="宋体" pitchFamily="2" charset="-122"/>
            </a:endParaRPr>
          </a:p>
          <a:p>
            <a:pPr eaLnBrk="1" hangingPunct="1">
              <a:lnSpc>
                <a:spcPct val="80000"/>
              </a:lnSpc>
            </a:pPr>
            <a:r>
              <a:rPr lang="zh-TW" altLang="en-US" sz="2200" smtClean="0">
                <a:latin typeface="宋体" pitchFamily="2" charset="-122"/>
              </a:rPr>
              <a:t>偽、假</a:t>
            </a:r>
            <a:r>
              <a:rPr lang="zh-CN" altLang="en-US" sz="2200" smtClean="0">
                <a:latin typeface="宋体" pitchFamily="2" charset="-122"/>
              </a:rPr>
              <a:t>  </a:t>
            </a:r>
          </a:p>
          <a:p>
            <a:pPr eaLnBrk="1" hangingPunct="1">
              <a:lnSpc>
                <a:spcPct val="80000"/>
              </a:lnSpc>
              <a:buFontTx/>
              <a:buNone/>
            </a:pPr>
            <a:r>
              <a:rPr lang="zh-CN" altLang="en-US" sz="2200" smtClean="0">
                <a:latin typeface="宋体" pitchFamily="2" charset="-122"/>
              </a:rPr>
              <a:t>       此二</a:t>
            </a:r>
            <a:r>
              <a:rPr lang="zh-TW" altLang="en-US" sz="2200" smtClean="0">
                <a:latin typeface="宋体" pitchFamily="2" charset="-122"/>
              </a:rPr>
              <a:t>詞都有“</a:t>
            </a:r>
            <a:r>
              <a:rPr lang="zh-CN" altLang="en-US" sz="2200" smtClean="0">
                <a:latin typeface="宋体" pitchFamily="2" charset="-122"/>
              </a:rPr>
              <a:t>不真实</a:t>
            </a:r>
            <a:r>
              <a:rPr lang="zh-TW" altLang="en-US" sz="2200" smtClean="0">
                <a:latin typeface="宋体" pitchFamily="2" charset="-122"/>
              </a:rPr>
              <a:t>”</a:t>
            </a:r>
            <a:r>
              <a:rPr lang="zh-CN" altLang="en-US" sz="2200" smtClean="0">
                <a:latin typeface="宋体" pitchFamily="2" charset="-122"/>
              </a:rPr>
              <a:t>义</a:t>
            </a:r>
            <a:r>
              <a:rPr lang="zh-TW" altLang="en-US" sz="2200" smtClean="0">
                <a:latin typeface="宋体" pitchFamily="2" charset="-122"/>
              </a:rPr>
              <a:t>。“偽”</a:t>
            </a:r>
            <a:r>
              <a:rPr lang="zh-CN" altLang="en-US" sz="2200" smtClean="0">
                <a:latin typeface="宋体" pitchFamily="2" charset="-122"/>
              </a:rPr>
              <a:t>本义为欺诈，引申出虚假义。</a:t>
            </a:r>
            <a:r>
              <a:rPr lang="en-US" altLang="zh-CN" sz="2200" smtClean="0">
                <a:latin typeface="宋体" pitchFamily="2" charset="-122"/>
              </a:rPr>
              <a:t>《</a:t>
            </a:r>
            <a:r>
              <a:rPr lang="zh-CN" altLang="en-US" sz="2200" smtClean="0">
                <a:latin typeface="宋体" pitchFamily="2" charset="-122"/>
              </a:rPr>
              <a:t>孟子</a:t>
            </a:r>
            <a:r>
              <a:rPr lang="en-US" altLang="zh-CN" sz="2200" smtClean="0">
                <a:latin typeface="宋体" pitchFamily="2" charset="-122"/>
              </a:rPr>
              <a:t>·</a:t>
            </a:r>
            <a:r>
              <a:rPr lang="zh-CN" altLang="en-US" sz="2200" smtClean="0">
                <a:latin typeface="宋体" pitchFamily="2" charset="-122"/>
              </a:rPr>
              <a:t>滕文公上</a:t>
            </a:r>
            <a:r>
              <a:rPr lang="en-US" altLang="zh-CN" sz="2200" smtClean="0">
                <a:latin typeface="宋体" pitchFamily="2" charset="-122"/>
              </a:rPr>
              <a:t>》</a:t>
            </a:r>
            <a:r>
              <a:rPr lang="zh-CN" altLang="en-US" sz="2200" smtClean="0">
                <a:latin typeface="宋体" pitchFamily="2" charset="-122"/>
              </a:rPr>
              <a:t>：“從許子之道，相率而爲僞者也，惡能治國家？”</a:t>
            </a:r>
            <a:r>
              <a:rPr lang="en-US" altLang="zh-TW" sz="2200" smtClean="0">
                <a:latin typeface="宋体" pitchFamily="2" charset="-122"/>
              </a:rPr>
              <a:t>《</a:t>
            </a:r>
            <a:r>
              <a:rPr lang="zh-TW" altLang="en-US" sz="2200" smtClean="0">
                <a:latin typeface="宋体" pitchFamily="2" charset="-122"/>
              </a:rPr>
              <a:t>左传</a:t>
            </a:r>
            <a:r>
              <a:rPr lang="en-US" altLang="zh-TW" sz="2200" smtClean="0">
                <a:latin typeface="宋体" pitchFamily="2" charset="-122"/>
              </a:rPr>
              <a:t>·</a:t>
            </a:r>
            <a:r>
              <a:rPr lang="zh-TW" altLang="en-US" sz="2200" smtClean="0">
                <a:latin typeface="宋体" pitchFamily="2" charset="-122"/>
              </a:rPr>
              <a:t>文公十三年</a:t>
            </a:r>
            <a:r>
              <a:rPr lang="en-US" altLang="zh-TW" sz="2200" smtClean="0">
                <a:latin typeface="宋体" pitchFamily="2" charset="-122"/>
              </a:rPr>
              <a:t>》</a:t>
            </a:r>
            <a:r>
              <a:rPr lang="zh-TW" altLang="en-US" sz="2200" smtClean="0">
                <a:latin typeface="宋体" pitchFamily="2" charset="-122"/>
              </a:rPr>
              <a:t>：“乃使魏壽餘僞以魏叛者，以誘士會 。”“假”</a:t>
            </a:r>
            <a:r>
              <a:rPr lang="zh-CN" altLang="en-US" sz="2200" smtClean="0">
                <a:latin typeface="宋体" pitchFamily="2" charset="-122"/>
              </a:rPr>
              <a:t>的本义据</a:t>
            </a:r>
            <a:r>
              <a:rPr lang="en-US" altLang="zh-CN" sz="2200" smtClean="0">
                <a:latin typeface="宋体" pitchFamily="2" charset="-122"/>
              </a:rPr>
              <a:t>《</a:t>
            </a:r>
            <a:r>
              <a:rPr lang="zh-CN" altLang="en-US" sz="2200" smtClean="0">
                <a:latin typeface="宋体" pitchFamily="2" charset="-122"/>
              </a:rPr>
              <a:t>说文</a:t>
            </a:r>
            <a:r>
              <a:rPr lang="en-US" altLang="zh-CN" sz="2200" smtClean="0">
                <a:latin typeface="宋体" pitchFamily="2" charset="-122"/>
              </a:rPr>
              <a:t>》</a:t>
            </a:r>
            <a:r>
              <a:rPr lang="zh-CN" altLang="en-US" sz="2200" smtClean="0">
                <a:latin typeface="宋体" pitchFamily="2" charset="-122"/>
              </a:rPr>
              <a:t>是非真，非正式的。</a:t>
            </a:r>
            <a:r>
              <a:rPr lang="en-US" altLang="zh-CN" sz="2200" smtClean="0">
                <a:latin typeface="宋体" pitchFamily="2" charset="-122"/>
              </a:rPr>
              <a:t>《</a:t>
            </a:r>
            <a:r>
              <a:rPr lang="zh-CN" altLang="en-US" sz="2200" smtClean="0">
                <a:latin typeface="宋体" pitchFamily="2" charset="-122"/>
              </a:rPr>
              <a:t>说文</a:t>
            </a:r>
            <a:r>
              <a:rPr lang="en-US" altLang="zh-CN" sz="2200" smtClean="0">
                <a:latin typeface="宋体" pitchFamily="2" charset="-122"/>
              </a:rPr>
              <a:t>》</a:t>
            </a:r>
            <a:r>
              <a:rPr lang="zh-CN" altLang="en-US" sz="2200" smtClean="0">
                <a:latin typeface="宋体" pitchFamily="2" charset="-122"/>
              </a:rPr>
              <a:t>：“假，非真也</a:t>
            </a:r>
            <a:r>
              <a:rPr lang="zh-TW" altLang="en-US" sz="2200" smtClean="0">
                <a:latin typeface="宋体" pitchFamily="2" charset="-122"/>
              </a:rPr>
              <a:t>。</a:t>
            </a:r>
            <a:r>
              <a:rPr lang="zh-CN" altLang="en-US" sz="2200" smtClean="0">
                <a:latin typeface="宋体" pitchFamily="2" charset="-122"/>
              </a:rPr>
              <a:t>”</a:t>
            </a:r>
            <a:r>
              <a:rPr lang="en-US" altLang="zh-CN" sz="2200" smtClean="0">
                <a:latin typeface="宋体" pitchFamily="2" charset="-122"/>
              </a:rPr>
              <a:t>《</a:t>
            </a:r>
            <a:r>
              <a:rPr lang="zh-CN" altLang="en-US" sz="2200" smtClean="0">
                <a:latin typeface="宋体" pitchFamily="2" charset="-122"/>
              </a:rPr>
              <a:t>史记</a:t>
            </a:r>
            <a:r>
              <a:rPr lang="en-US" altLang="zh-CN" sz="2200" smtClean="0">
                <a:latin typeface="宋体" pitchFamily="2" charset="-122"/>
              </a:rPr>
              <a:t>·</a:t>
            </a:r>
            <a:r>
              <a:rPr lang="zh-CN" altLang="en-US" sz="2200" smtClean="0">
                <a:latin typeface="宋体" pitchFamily="2" charset="-122"/>
              </a:rPr>
              <a:t>淮阴侯列传</a:t>
            </a:r>
            <a:r>
              <a:rPr lang="en-US" altLang="zh-CN" sz="2200" smtClean="0">
                <a:latin typeface="宋体" pitchFamily="2" charset="-122"/>
              </a:rPr>
              <a:t>》</a:t>
            </a:r>
            <a:r>
              <a:rPr lang="zh-CN" altLang="en-US" sz="2200" smtClean="0">
                <a:latin typeface="宋体" pitchFamily="2" charset="-122"/>
              </a:rPr>
              <a:t>：“使人言汉王曰：“齐伪诈多变，反覆之国也，南边楚，不为假王以镇之，其势不定。愿为假王便。”“假”的虚假义大致产生于汉魏以后。</a:t>
            </a:r>
            <a:r>
              <a:rPr lang="en-US" altLang="zh-CN" sz="2200" smtClean="0">
                <a:latin typeface="宋体" pitchFamily="2" charset="-122"/>
              </a:rPr>
              <a:t>《</a:t>
            </a:r>
            <a:r>
              <a:rPr lang="zh-CN" altLang="en-US" sz="2200" smtClean="0">
                <a:latin typeface="宋体" pitchFamily="2" charset="-122"/>
              </a:rPr>
              <a:t>世说新语</a:t>
            </a:r>
            <a:r>
              <a:rPr lang="en-US" altLang="zh-CN" sz="2200" smtClean="0">
                <a:latin typeface="宋体" pitchFamily="2" charset="-122"/>
              </a:rPr>
              <a:t>·</a:t>
            </a:r>
            <a:r>
              <a:rPr lang="zh-CN" altLang="en-US" sz="2200" smtClean="0">
                <a:latin typeface="宋体" pitchFamily="2" charset="-122"/>
              </a:rPr>
              <a:t>雅量</a:t>
            </a:r>
            <a:r>
              <a:rPr lang="en-US" altLang="zh-CN" sz="2200" smtClean="0">
                <a:latin typeface="宋体" pitchFamily="2" charset="-122"/>
              </a:rPr>
              <a:t>》</a:t>
            </a:r>
            <a:r>
              <a:rPr lang="zh-CN" altLang="en-US" sz="2200" smtClean="0">
                <a:latin typeface="宋体" pitchFamily="2" charset="-122"/>
              </a:rPr>
              <a:t>：“庾太尉风仪伟长，不轻举止，世人皆以为伪。”“假”在古代多作“借”讲。“不</a:t>
            </a:r>
            <a:r>
              <a:rPr lang="zh-TW" altLang="en-US" sz="2200" smtClean="0">
                <a:latin typeface="宋体" pitchFamily="2" charset="-122"/>
              </a:rPr>
              <a:t>真</a:t>
            </a:r>
            <a:r>
              <a:rPr lang="zh-CN" altLang="en-US" sz="2200" smtClean="0">
                <a:latin typeface="宋体" pitchFamily="2" charset="-122"/>
              </a:rPr>
              <a:t>实</a:t>
            </a:r>
            <a:r>
              <a:rPr lang="zh-TW" altLang="en-US" sz="2200" smtClean="0">
                <a:latin typeface="宋体" pitchFamily="2" charset="-122"/>
              </a:rPr>
              <a:t>”</a:t>
            </a:r>
            <a:r>
              <a:rPr lang="zh-CN" altLang="en-US" sz="2200" smtClean="0">
                <a:latin typeface="宋体" pitchFamily="2" charset="-122"/>
              </a:rPr>
              <a:t>义常用</a:t>
            </a:r>
            <a:r>
              <a:rPr lang="zh-TW" altLang="en-US" sz="2200" smtClean="0">
                <a:latin typeface="宋体" pitchFamily="2" charset="-122"/>
              </a:rPr>
              <a:t>“偽”表示</a:t>
            </a:r>
            <a:r>
              <a:rPr lang="zh-CN" altLang="en-US" sz="2200" smtClean="0">
                <a:latin typeface="宋体" pitchFamily="2" charset="-122"/>
              </a:rPr>
              <a:t>。</a:t>
            </a:r>
            <a:r>
              <a:rPr lang="en-US" altLang="zh-CN" sz="2200" smtClean="0">
                <a:latin typeface="宋体" pitchFamily="2" charset="-122"/>
              </a:rPr>
              <a:t>《</a:t>
            </a:r>
            <a:r>
              <a:rPr lang="zh-CN" altLang="en-US" sz="2200" smtClean="0">
                <a:latin typeface="宋体" pitchFamily="2" charset="-122"/>
              </a:rPr>
              <a:t>左传</a:t>
            </a:r>
            <a:r>
              <a:rPr lang="en-US" altLang="zh-CN" sz="2200" smtClean="0">
                <a:latin typeface="宋体" pitchFamily="2" charset="-122"/>
              </a:rPr>
              <a:t>·</a:t>
            </a:r>
            <a:r>
              <a:rPr lang="zh-CN" altLang="en-US" sz="2200" smtClean="0">
                <a:latin typeface="宋体" pitchFamily="2" charset="-122"/>
              </a:rPr>
              <a:t>成公二年</a:t>
            </a:r>
            <a:r>
              <a:rPr lang="en-US" altLang="zh-CN" sz="2200" smtClean="0">
                <a:latin typeface="宋体" pitchFamily="2" charset="-122"/>
              </a:rPr>
              <a:t>》</a:t>
            </a:r>
            <a:r>
              <a:rPr lang="zh-CN" altLang="en-US" sz="2200" smtClean="0">
                <a:latin typeface="宋体" pitchFamily="2" charset="-122"/>
              </a:rPr>
              <a:t>：“唯器與名不可以假人。”</a:t>
            </a:r>
            <a:r>
              <a:rPr lang="en-US" altLang="zh-CN" sz="2200" smtClean="0">
                <a:latin typeface="宋体" pitchFamily="2" charset="-122"/>
              </a:rPr>
              <a:t>《</a:t>
            </a:r>
            <a:r>
              <a:rPr lang="zh-CN" altLang="en-US" sz="2200" smtClean="0">
                <a:latin typeface="宋体" pitchFamily="2" charset="-122"/>
              </a:rPr>
              <a:t>庄子</a:t>
            </a:r>
            <a:r>
              <a:rPr lang="en-US" altLang="zh-CN" sz="2200" smtClean="0">
                <a:latin typeface="宋体" pitchFamily="2" charset="-122"/>
              </a:rPr>
              <a:t>·</a:t>
            </a:r>
            <a:r>
              <a:rPr lang="zh-CN" altLang="en-US" sz="2200" smtClean="0">
                <a:latin typeface="宋体" pitchFamily="2" charset="-122"/>
              </a:rPr>
              <a:t>天运</a:t>
            </a:r>
            <a:r>
              <a:rPr lang="en-US" altLang="zh-CN" sz="2200" smtClean="0">
                <a:latin typeface="宋体" pitchFamily="2" charset="-122"/>
              </a:rPr>
              <a:t>》</a:t>
            </a:r>
            <a:r>
              <a:rPr lang="zh-CN" altLang="en-US" sz="2200" smtClean="0">
                <a:latin typeface="宋体" pitchFamily="2" charset="-122"/>
              </a:rPr>
              <a:t>：“古之至人，假道于仁，托宿于义，以游逍遥之虚，食于苟简之田，立于不贷之圃。” </a:t>
            </a: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3"/>
          <p:cNvSpPr>
            <a:spLocks noGrp="1" noChangeArrowheads="1"/>
          </p:cNvSpPr>
          <p:nvPr>
            <p:ph type="body" idx="1"/>
          </p:nvPr>
        </p:nvSpPr>
        <p:spPr>
          <a:xfrm>
            <a:off x="304800" y="228600"/>
            <a:ext cx="8534400" cy="6477000"/>
          </a:xfrm>
        </p:spPr>
        <p:txBody>
          <a:bodyPr/>
          <a:lstStyle/>
          <a:p>
            <a:pPr eaLnBrk="1" hangingPunct="1">
              <a:lnSpc>
                <a:spcPct val="80000"/>
              </a:lnSpc>
            </a:pPr>
            <a:r>
              <a:rPr lang="zh-TW" altLang="en-US" sz="2200" smtClean="0">
                <a:latin typeface="宋体" pitchFamily="2" charset="-122"/>
              </a:rPr>
              <a:t>羞、恥、辱</a:t>
            </a:r>
            <a:r>
              <a:rPr lang="zh-CN" altLang="en-US" sz="2200" smtClean="0">
                <a:latin typeface="宋体" pitchFamily="2" charset="-122"/>
              </a:rPr>
              <a:t>  </a:t>
            </a:r>
          </a:p>
          <a:p>
            <a:pPr eaLnBrk="1" hangingPunct="1">
              <a:lnSpc>
                <a:spcPct val="80000"/>
              </a:lnSpc>
              <a:buFontTx/>
              <a:buNone/>
            </a:pPr>
            <a:r>
              <a:rPr lang="zh-CN" altLang="en-US" sz="2200" smtClean="0">
                <a:latin typeface="宋体" pitchFamily="2" charset="-122"/>
              </a:rPr>
              <a:t>      此</a:t>
            </a:r>
            <a:r>
              <a:rPr lang="zh-TW" altLang="en-US" sz="2200" smtClean="0">
                <a:latin typeface="宋体" pitchFamily="2" charset="-122"/>
              </a:rPr>
              <a:t>三詞都有</a:t>
            </a:r>
            <a:r>
              <a:rPr lang="zh-CN" altLang="en-US" sz="2200" smtClean="0">
                <a:latin typeface="宋体" pitchFamily="2" charset="-122"/>
              </a:rPr>
              <a:t>“羞耻”义</a:t>
            </a:r>
            <a:r>
              <a:rPr lang="zh-TW" altLang="en-US" sz="2200" smtClean="0">
                <a:latin typeface="宋体" pitchFamily="2" charset="-122"/>
              </a:rPr>
              <a:t>。“羞” 是自己感到丟臉、不光采。在程度上沒有“恥”“辱”重。</a:t>
            </a:r>
            <a:r>
              <a:rPr lang="en-US" altLang="zh-CN" sz="2200" smtClean="0">
                <a:latin typeface="宋体" pitchFamily="2" charset="-122"/>
              </a:rPr>
              <a:t>《</a:t>
            </a:r>
            <a:r>
              <a:rPr lang="zh-CN" altLang="en-US" sz="2200" smtClean="0">
                <a:latin typeface="宋体" pitchFamily="2" charset="-122"/>
              </a:rPr>
              <a:t>战国策</a:t>
            </a:r>
            <a:r>
              <a:rPr lang="en-US" altLang="zh-CN" sz="2200" smtClean="0">
                <a:latin typeface="宋体" pitchFamily="2" charset="-122"/>
              </a:rPr>
              <a:t>·</a:t>
            </a:r>
            <a:r>
              <a:rPr lang="zh-CN" altLang="en-US" sz="2200" smtClean="0">
                <a:latin typeface="宋体" pitchFamily="2" charset="-122"/>
              </a:rPr>
              <a:t>齐策四</a:t>
            </a:r>
            <a:r>
              <a:rPr lang="en-US" altLang="zh-CN" sz="2200" smtClean="0">
                <a:latin typeface="宋体" pitchFamily="2" charset="-122"/>
              </a:rPr>
              <a:t>》</a:t>
            </a:r>
            <a:r>
              <a:rPr lang="zh-CN" altLang="en-US" sz="2200" smtClean="0">
                <a:latin typeface="宋体" pitchFamily="2" charset="-122"/>
              </a:rPr>
              <a:t>：“先生不羞，乃有意欲为收责于薛乎？”“</a:t>
            </a:r>
            <a:r>
              <a:rPr lang="zh-TW" altLang="en-US" sz="2200" smtClean="0">
                <a:latin typeface="宋体" pitchFamily="2" charset="-122"/>
              </a:rPr>
              <a:t>恥”</a:t>
            </a:r>
            <a:r>
              <a:rPr lang="zh-CN" altLang="en-US" sz="2200" smtClean="0">
                <a:latin typeface="宋体" pitchFamily="2" charset="-122"/>
              </a:rPr>
              <a:t>、</a:t>
            </a:r>
            <a:r>
              <a:rPr lang="zh-TW" altLang="en-US" sz="2200" smtClean="0">
                <a:latin typeface="宋体" pitchFamily="2" charset="-122"/>
              </a:rPr>
              <a:t>“辱”都是由於</a:t>
            </a:r>
            <a:r>
              <a:rPr lang="zh-CN" altLang="en-US" sz="2200" smtClean="0">
                <a:latin typeface="宋体" pitchFamily="2" charset="-122"/>
              </a:rPr>
              <a:t>外在原因</a:t>
            </a:r>
            <a:r>
              <a:rPr lang="zh-TW" altLang="en-US" sz="2200" smtClean="0">
                <a:latin typeface="宋体" pitchFamily="2" charset="-122"/>
              </a:rPr>
              <a:t>所引起的內心反映</a:t>
            </a:r>
            <a:r>
              <a:rPr lang="zh-CN" altLang="en-US" sz="2200" smtClean="0">
                <a:latin typeface="宋体" pitchFamily="2" charset="-122"/>
              </a:rPr>
              <a:t>，作为</a:t>
            </a:r>
            <a:r>
              <a:rPr lang="zh-TW" altLang="en-US" sz="2200" smtClean="0">
                <a:latin typeface="宋体" pitchFamily="2" charset="-122"/>
              </a:rPr>
              <a:t>名詞時</a:t>
            </a:r>
            <a:r>
              <a:rPr lang="zh-CN" altLang="en-US" sz="2200" smtClean="0">
                <a:latin typeface="宋体" pitchFamily="2" charset="-122"/>
              </a:rPr>
              <a:t>二者</a:t>
            </a:r>
            <a:r>
              <a:rPr lang="zh-TW" altLang="en-US" sz="2200" smtClean="0">
                <a:latin typeface="宋体" pitchFamily="2" charset="-122"/>
              </a:rPr>
              <a:t>是同義</a:t>
            </a:r>
            <a:r>
              <a:rPr lang="zh-CN" altLang="en-US" sz="2200" smtClean="0">
                <a:latin typeface="宋体" pitchFamily="2" charset="-122"/>
              </a:rPr>
              <a:t>的，都有“耻辱”义。司马迁</a:t>
            </a:r>
            <a:r>
              <a:rPr lang="en-US" altLang="zh-CN" sz="2200" smtClean="0">
                <a:latin typeface="宋体" pitchFamily="2" charset="-122"/>
              </a:rPr>
              <a:t>《</a:t>
            </a:r>
            <a:r>
              <a:rPr lang="zh-CN" altLang="en-US" sz="2200" smtClean="0">
                <a:latin typeface="宋体" pitchFamily="2" charset="-122"/>
              </a:rPr>
              <a:t>报任少卿书</a:t>
            </a:r>
            <a:r>
              <a:rPr lang="en-US" altLang="zh-CN" sz="2200" smtClean="0">
                <a:latin typeface="宋体" pitchFamily="2" charset="-122"/>
              </a:rPr>
              <a:t>》</a:t>
            </a:r>
            <a:r>
              <a:rPr lang="zh-CN" altLang="en-US" sz="2200" smtClean="0">
                <a:latin typeface="宋体" pitchFamily="2" charset="-122"/>
              </a:rPr>
              <a:t>：“每念斯恥，汗未嘗不發背沾衣也。”</a:t>
            </a:r>
            <a:r>
              <a:rPr lang="en-US" altLang="zh-CN" sz="2200" smtClean="0">
                <a:latin typeface="宋体" pitchFamily="2" charset="-122"/>
              </a:rPr>
              <a:t>《</a:t>
            </a:r>
            <a:r>
              <a:rPr lang="zh-CN" altLang="en-US" sz="2200" smtClean="0">
                <a:latin typeface="宋体" pitchFamily="2" charset="-122"/>
              </a:rPr>
              <a:t>荀子</a:t>
            </a:r>
            <a:r>
              <a:rPr lang="en-US" altLang="zh-CN" sz="2200" smtClean="0">
                <a:latin typeface="宋体" pitchFamily="2" charset="-122"/>
              </a:rPr>
              <a:t>·</a:t>
            </a:r>
            <a:r>
              <a:rPr lang="zh-CN" altLang="en-US" sz="2200" smtClean="0">
                <a:latin typeface="宋体" pitchFamily="2" charset="-122"/>
              </a:rPr>
              <a:t>仲尼</a:t>
            </a:r>
            <a:r>
              <a:rPr lang="en-US" altLang="zh-CN" sz="2200" smtClean="0">
                <a:latin typeface="宋体" pitchFamily="2" charset="-122"/>
              </a:rPr>
              <a:t>》</a:t>
            </a:r>
            <a:r>
              <a:rPr lang="zh-CN" altLang="en-US" sz="2200" smtClean="0">
                <a:latin typeface="宋体" pitchFamily="2" charset="-122"/>
              </a:rPr>
              <a:t>：“任重則必廢，擅寵則必辱。”作为</a:t>
            </a:r>
            <a:r>
              <a:rPr lang="zh-TW" altLang="en-US" sz="2200" smtClean="0">
                <a:latin typeface="宋体" pitchFamily="2" charset="-122"/>
              </a:rPr>
              <a:t>動詞時</a:t>
            </a:r>
            <a:r>
              <a:rPr lang="zh-CN" altLang="en-US" sz="2200" smtClean="0">
                <a:latin typeface="宋体" pitchFamily="2" charset="-122"/>
              </a:rPr>
              <a:t>二者语法功能不同，前者是意动用法，后者是使动用法。例如，</a:t>
            </a:r>
            <a:r>
              <a:rPr lang="en-US" altLang="zh-CN" sz="2200" smtClean="0">
                <a:latin typeface="宋体" pitchFamily="2" charset="-122"/>
              </a:rPr>
              <a:t>《</a:t>
            </a:r>
            <a:r>
              <a:rPr lang="zh-CN" altLang="en-US" sz="2200" smtClean="0">
                <a:latin typeface="宋体" pitchFamily="2" charset="-122"/>
              </a:rPr>
              <a:t>论语</a:t>
            </a:r>
            <a:r>
              <a:rPr lang="en-US" altLang="zh-CN" sz="2200" smtClean="0">
                <a:latin typeface="宋体" pitchFamily="2" charset="-122"/>
              </a:rPr>
              <a:t>·</a:t>
            </a:r>
            <a:r>
              <a:rPr lang="zh-CN" altLang="en-US" sz="2200" smtClean="0">
                <a:latin typeface="宋体" pitchFamily="2" charset="-122"/>
              </a:rPr>
              <a:t>公冶长</a:t>
            </a:r>
            <a:r>
              <a:rPr lang="en-US" altLang="zh-CN" sz="2200" smtClean="0">
                <a:latin typeface="宋体" pitchFamily="2" charset="-122"/>
              </a:rPr>
              <a:t>》</a:t>
            </a:r>
            <a:r>
              <a:rPr lang="zh-CN" altLang="en-US" sz="2200" smtClean="0">
                <a:latin typeface="宋体" pitchFamily="2" charset="-122"/>
              </a:rPr>
              <a:t>：“敏而好学，不耻下问。” </a:t>
            </a:r>
            <a:r>
              <a:rPr lang="en-US" altLang="zh-CN" sz="2200" smtClean="0">
                <a:latin typeface="宋体" pitchFamily="2" charset="-122"/>
              </a:rPr>
              <a:t>《</a:t>
            </a:r>
            <a:r>
              <a:rPr lang="zh-CN" altLang="en-US" sz="2200" smtClean="0">
                <a:latin typeface="宋体" pitchFamily="2" charset="-122"/>
              </a:rPr>
              <a:t>论语</a:t>
            </a:r>
            <a:r>
              <a:rPr lang="en-US" altLang="zh-CN" sz="2200" smtClean="0">
                <a:latin typeface="宋体" pitchFamily="2" charset="-122"/>
              </a:rPr>
              <a:t>·</a:t>
            </a:r>
            <a:r>
              <a:rPr lang="zh-CN" altLang="en-US" sz="2200" smtClean="0">
                <a:latin typeface="宋体" pitchFamily="2" charset="-122"/>
              </a:rPr>
              <a:t>子路</a:t>
            </a:r>
            <a:r>
              <a:rPr lang="en-US" altLang="zh-CN" sz="2200" smtClean="0">
                <a:latin typeface="宋体" pitchFamily="2" charset="-122"/>
              </a:rPr>
              <a:t>》</a:t>
            </a:r>
            <a:r>
              <a:rPr lang="zh-CN" altLang="en-US" sz="2200" smtClean="0">
                <a:latin typeface="宋体" pitchFamily="2" charset="-122"/>
              </a:rPr>
              <a:t>：“使於四方，不辱君命。”</a:t>
            </a:r>
            <a:endParaRPr lang="zh-TW" altLang="en-US" sz="2200" smtClean="0">
              <a:latin typeface="宋体" pitchFamily="2" charset="-122"/>
            </a:endParaRPr>
          </a:p>
          <a:p>
            <a:pPr eaLnBrk="1" hangingPunct="1">
              <a:lnSpc>
                <a:spcPct val="80000"/>
              </a:lnSpc>
            </a:pPr>
            <a:r>
              <a:rPr lang="zh-TW" altLang="en-US" sz="2200" smtClean="0">
                <a:latin typeface="宋体" pitchFamily="2" charset="-122"/>
              </a:rPr>
              <a:t>牙、齒</a:t>
            </a:r>
            <a:r>
              <a:rPr lang="zh-CN" altLang="en-US" sz="2200" smtClean="0">
                <a:latin typeface="宋体" pitchFamily="2" charset="-122"/>
              </a:rPr>
              <a:t>   </a:t>
            </a:r>
          </a:p>
          <a:p>
            <a:pPr eaLnBrk="1" hangingPunct="1">
              <a:lnSpc>
                <a:spcPct val="80000"/>
              </a:lnSpc>
              <a:buFontTx/>
              <a:buNone/>
            </a:pPr>
            <a:r>
              <a:rPr lang="zh-CN" altLang="en-US" sz="2200" smtClean="0">
                <a:latin typeface="宋体" pitchFamily="2" charset="-122"/>
              </a:rPr>
              <a:t>       此二</a:t>
            </a:r>
            <a:r>
              <a:rPr lang="zh-TW" altLang="en-US" sz="2200" smtClean="0">
                <a:latin typeface="宋体" pitchFamily="2" charset="-122"/>
              </a:rPr>
              <a:t>詞都</a:t>
            </a:r>
            <a:r>
              <a:rPr lang="zh-CN" altLang="en-US" sz="2200" smtClean="0">
                <a:latin typeface="宋体" pitchFamily="2" charset="-122"/>
              </a:rPr>
              <a:t>有“牙齿”义。“牙”指槽牙，“齿”指门牙。</a:t>
            </a:r>
            <a:r>
              <a:rPr lang="en-US" altLang="zh-CN" sz="2200" smtClean="0">
                <a:latin typeface="宋体" pitchFamily="2" charset="-122"/>
              </a:rPr>
              <a:t>《</a:t>
            </a:r>
            <a:r>
              <a:rPr lang="zh-CN" altLang="en-US" sz="2200" smtClean="0">
                <a:latin typeface="宋体" pitchFamily="2" charset="-122"/>
              </a:rPr>
              <a:t>左传</a:t>
            </a:r>
            <a:r>
              <a:rPr lang="en-US" altLang="zh-CN" sz="2200" smtClean="0">
                <a:latin typeface="宋体" pitchFamily="2" charset="-122"/>
              </a:rPr>
              <a:t>·</a:t>
            </a:r>
            <a:r>
              <a:rPr lang="zh-CN" altLang="en-US" sz="2200" smtClean="0">
                <a:latin typeface="宋体" pitchFamily="2" charset="-122"/>
              </a:rPr>
              <a:t>隐公五年</a:t>
            </a:r>
            <a:r>
              <a:rPr lang="en-US" altLang="zh-CN" sz="2200" smtClean="0">
                <a:latin typeface="宋体" pitchFamily="2" charset="-122"/>
              </a:rPr>
              <a:t>》</a:t>
            </a:r>
            <a:r>
              <a:rPr lang="zh-CN" altLang="en-US" sz="2200" smtClean="0">
                <a:latin typeface="宋体" pitchFamily="2" charset="-122"/>
              </a:rPr>
              <a:t>：“皮革、齒牙、骨角、毛羽，不登於器。” 孔颖达疏：“頷上大齒謂之爲牙。”</a:t>
            </a:r>
            <a:r>
              <a:rPr lang="en-US" altLang="zh-TW" sz="2200" smtClean="0">
                <a:latin typeface="宋体" pitchFamily="2" charset="-122"/>
              </a:rPr>
              <a:t>《</a:t>
            </a:r>
            <a:r>
              <a:rPr lang="zh-TW" altLang="en-US" sz="2200" smtClean="0">
                <a:latin typeface="宋体" pitchFamily="2" charset="-122"/>
              </a:rPr>
              <a:t>公羊傳</a:t>
            </a:r>
            <a:r>
              <a:rPr lang="en-US" altLang="zh-TW" sz="2200" smtClean="0">
                <a:latin typeface="宋体" pitchFamily="2" charset="-122"/>
              </a:rPr>
              <a:t>·</a:t>
            </a:r>
            <a:r>
              <a:rPr lang="zh-TW" altLang="en-US" sz="2200" smtClean="0">
                <a:latin typeface="宋体" pitchFamily="2" charset="-122"/>
              </a:rPr>
              <a:t>僖公二年</a:t>
            </a:r>
            <a:r>
              <a:rPr lang="en-US" altLang="zh-TW" sz="2200" smtClean="0">
                <a:latin typeface="宋体" pitchFamily="2" charset="-122"/>
              </a:rPr>
              <a:t>》</a:t>
            </a:r>
            <a:r>
              <a:rPr lang="zh-TW" altLang="en-US" sz="2200" smtClean="0">
                <a:latin typeface="宋体" pitchFamily="2" charset="-122"/>
              </a:rPr>
              <a:t>：“唇亡則齒寒。” “牙”</a:t>
            </a:r>
            <a:r>
              <a:rPr lang="zh-CN" altLang="en-US" sz="2200" smtClean="0">
                <a:latin typeface="宋体" pitchFamily="2" charset="-122"/>
              </a:rPr>
              <a:t>的引申义有“咬”，“齿”则无；“齿”的引申义有“年龄”、“排列”等，“牙”亦无。</a:t>
            </a:r>
            <a:r>
              <a:rPr lang="en-US" altLang="zh-CN" sz="2200" smtClean="0">
                <a:latin typeface="宋体" pitchFamily="2" charset="-122"/>
              </a:rPr>
              <a:t>《</a:t>
            </a:r>
            <a:r>
              <a:rPr lang="zh-CN" altLang="en-US" sz="2200" smtClean="0">
                <a:latin typeface="宋体" pitchFamily="2" charset="-122"/>
              </a:rPr>
              <a:t>战国策</a:t>
            </a:r>
            <a:r>
              <a:rPr lang="en-US" altLang="zh-CN" sz="2200" smtClean="0">
                <a:latin typeface="宋体" pitchFamily="2" charset="-122"/>
              </a:rPr>
              <a:t>·</a:t>
            </a:r>
            <a:r>
              <a:rPr lang="zh-CN" altLang="en-US" sz="2200" smtClean="0">
                <a:latin typeface="宋体" pitchFamily="2" charset="-122"/>
              </a:rPr>
              <a:t>秦策三</a:t>
            </a:r>
            <a:r>
              <a:rPr lang="en-US" altLang="zh-CN" sz="2200" smtClean="0">
                <a:latin typeface="宋体" pitchFamily="2" charset="-122"/>
              </a:rPr>
              <a:t>》</a:t>
            </a:r>
            <a:r>
              <a:rPr lang="zh-CN" altLang="en-US" sz="2200" smtClean="0">
                <a:latin typeface="宋体" pitchFamily="2" charset="-122"/>
              </a:rPr>
              <a:t>：“王见大王之狗，卧者卧，起者起，行者行，止者止，毋相与斗者；投之一骨，轻起相牙者，何则？有争意也。”</a:t>
            </a:r>
            <a:r>
              <a:rPr lang="zh-TW" altLang="en-US" sz="2200" smtClean="0">
                <a:latin typeface="宋体" pitchFamily="2" charset="-122"/>
              </a:rPr>
              <a:t>“</a:t>
            </a:r>
            <a:r>
              <a:rPr lang="en-US" altLang="zh-TW" sz="2200" smtClean="0">
                <a:latin typeface="宋体" pitchFamily="2" charset="-122"/>
              </a:rPr>
              <a:t>《</a:t>
            </a:r>
            <a:r>
              <a:rPr lang="zh-TW" altLang="en-US" sz="2200" smtClean="0">
                <a:latin typeface="宋体" pitchFamily="2" charset="-122"/>
              </a:rPr>
              <a:t>左傳</a:t>
            </a:r>
            <a:r>
              <a:rPr lang="en-US" altLang="zh-TW" sz="2200" smtClean="0">
                <a:latin typeface="宋体" pitchFamily="2" charset="-122"/>
              </a:rPr>
              <a:t>·</a:t>
            </a:r>
            <a:r>
              <a:rPr lang="zh-TW" altLang="en-US" sz="2200" smtClean="0">
                <a:latin typeface="宋体" pitchFamily="2" charset="-122"/>
              </a:rPr>
              <a:t>昭公二十年</a:t>
            </a:r>
            <a:r>
              <a:rPr lang="en-US" altLang="zh-TW" sz="2200" smtClean="0">
                <a:latin typeface="宋体" pitchFamily="2" charset="-122"/>
              </a:rPr>
              <a:t>》</a:t>
            </a:r>
            <a:r>
              <a:rPr lang="zh-TW" altLang="en-US" sz="2200" smtClean="0">
                <a:latin typeface="宋体" pitchFamily="2" charset="-122"/>
              </a:rPr>
              <a:t>：“子之齒長矣，不能事人。”</a:t>
            </a:r>
            <a:r>
              <a:rPr lang="en-US" altLang="zh-TW" sz="2200" smtClean="0">
                <a:latin typeface="宋体" pitchFamily="2" charset="-122"/>
              </a:rPr>
              <a:t>《</a:t>
            </a:r>
            <a:r>
              <a:rPr lang="zh-TW" altLang="en-US" sz="2200" smtClean="0">
                <a:latin typeface="宋体" pitchFamily="2" charset="-122"/>
              </a:rPr>
              <a:t>穀梁传</a:t>
            </a:r>
            <a:r>
              <a:rPr lang="en-US" altLang="zh-TW" sz="2200" smtClean="0">
                <a:latin typeface="宋体" pitchFamily="2" charset="-122"/>
              </a:rPr>
              <a:t>·</a:t>
            </a:r>
            <a:r>
              <a:rPr lang="zh-TW" altLang="en-US" sz="2200" smtClean="0">
                <a:latin typeface="宋体" pitchFamily="2" charset="-122"/>
              </a:rPr>
              <a:t>僖公二年</a:t>
            </a:r>
            <a:r>
              <a:rPr lang="en-US" altLang="zh-TW" sz="2200" smtClean="0">
                <a:latin typeface="宋体" pitchFamily="2" charset="-122"/>
              </a:rPr>
              <a:t>》</a:t>
            </a:r>
            <a:r>
              <a:rPr lang="zh-TW" altLang="en-US" sz="2200" smtClean="0">
                <a:latin typeface="宋体" pitchFamily="2" charset="-122"/>
              </a:rPr>
              <a:t>：“ 荀息牽馬操璧而前曰：</a:t>
            </a:r>
            <a:r>
              <a:rPr lang="zh-CN" altLang="en-US" sz="2200" smtClean="0">
                <a:latin typeface="宋体" pitchFamily="2" charset="-122"/>
              </a:rPr>
              <a:t>‘</a:t>
            </a:r>
            <a:r>
              <a:rPr lang="zh-TW" altLang="en-US" sz="2200" smtClean="0">
                <a:latin typeface="宋体" pitchFamily="2" charset="-122"/>
              </a:rPr>
              <a:t>璧則猶是也，而馬齒加長矣。</a:t>
            </a:r>
            <a:r>
              <a:rPr lang="zh-CN" altLang="en-US" sz="2200" smtClean="0">
                <a:latin typeface="宋体" pitchFamily="2" charset="-122"/>
              </a:rPr>
              <a:t>’</a:t>
            </a:r>
            <a:r>
              <a:rPr lang="zh-TW" altLang="en-US" sz="2200" smtClean="0">
                <a:latin typeface="宋体" pitchFamily="2" charset="-122"/>
              </a:rPr>
              <a:t>”</a:t>
            </a:r>
            <a:r>
              <a:rPr lang="en-US" altLang="zh-TW" sz="2200" smtClean="0">
                <a:latin typeface="宋体" pitchFamily="2" charset="-122"/>
              </a:rPr>
              <a:t>《</a:t>
            </a:r>
            <a:r>
              <a:rPr lang="zh-TW" altLang="en-US" sz="2200" smtClean="0">
                <a:latin typeface="宋体" pitchFamily="2" charset="-122"/>
              </a:rPr>
              <a:t>左传</a:t>
            </a:r>
            <a:r>
              <a:rPr lang="en-US" altLang="zh-TW" sz="2200" smtClean="0">
                <a:latin typeface="宋体" pitchFamily="2" charset="-122"/>
              </a:rPr>
              <a:t>·</a:t>
            </a:r>
            <a:r>
              <a:rPr lang="zh-TW" altLang="en-US" sz="2200" smtClean="0">
                <a:latin typeface="宋体" pitchFamily="2" charset="-122"/>
              </a:rPr>
              <a:t>隐公十一年</a:t>
            </a:r>
            <a:r>
              <a:rPr lang="en-US" altLang="zh-TW" sz="2200" smtClean="0">
                <a:latin typeface="宋体" pitchFamily="2" charset="-122"/>
              </a:rPr>
              <a:t>》</a:t>
            </a:r>
            <a:r>
              <a:rPr lang="zh-TW" altLang="en-US" sz="2200" smtClean="0">
                <a:latin typeface="宋体" pitchFamily="2" charset="-122"/>
              </a:rPr>
              <a:t>：“寡人若朝于薛，不敢與諸任齒。”</a:t>
            </a:r>
            <a:r>
              <a:rPr lang="zh-CN" altLang="en-US" sz="2200" smtClean="0">
                <a:latin typeface="宋体" pitchFamily="2" charset="-122"/>
              </a:rPr>
              <a:t> </a:t>
            </a: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3"/>
          <p:cNvSpPr>
            <a:spLocks noGrp="1" noChangeArrowheads="1"/>
          </p:cNvSpPr>
          <p:nvPr>
            <p:ph type="body" idx="1"/>
          </p:nvPr>
        </p:nvSpPr>
        <p:spPr>
          <a:xfrm>
            <a:off x="304800" y="228600"/>
            <a:ext cx="8686800" cy="6477000"/>
          </a:xfrm>
        </p:spPr>
        <p:txBody>
          <a:bodyPr/>
          <a:lstStyle/>
          <a:p>
            <a:pPr eaLnBrk="1" hangingPunct="1">
              <a:lnSpc>
                <a:spcPct val="80000"/>
              </a:lnSpc>
            </a:pPr>
            <a:r>
              <a:rPr lang="zh-TW" altLang="en-US" sz="2400" smtClean="0">
                <a:latin typeface="宋体" pitchFamily="2" charset="-122"/>
              </a:rPr>
              <a:t>議、論</a:t>
            </a:r>
            <a:r>
              <a:rPr lang="zh-CN" altLang="en-US" sz="2400" smtClean="0">
                <a:latin typeface="宋体" pitchFamily="2" charset="-122"/>
              </a:rPr>
              <a:t>   </a:t>
            </a:r>
          </a:p>
          <a:p>
            <a:pPr eaLnBrk="1" hangingPunct="1">
              <a:lnSpc>
                <a:spcPct val="80000"/>
              </a:lnSpc>
              <a:buFontTx/>
              <a:buNone/>
            </a:pPr>
            <a:r>
              <a:rPr lang="zh-CN" altLang="en-US" sz="2400" smtClean="0">
                <a:latin typeface="宋体" pitchFamily="2" charset="-122"/>
              </a:rPr>
              <a:t>      此二</a:t>
            </a:r>
            <a:r>
              <a:rPr lang="zh-TW" altLang="en-US" sz="2400" smtClean="0">
                <a:latin typeface="宋体" pitchFamily="2" charset="-122"/>
              </a:rPr>
              <a:t>詞都有</a:t>
            </a:r>
            <a:r>
              <a:rPr lang="zh-CN" altLang="en-US" sz="2400" smtClean="0">
                <a:latin typeface="宋体" pitchFamily="2" charset="-122"/>
              </a:rPr>
              <a:t>“</a:t>
            </a:r>
            <a:r>
              <a:rPr lang="zh-TW" altLang="en-US" sz="2400" smtClean="0">
                <a:latin typeface="宋体" pitchFamily="2" charset="-122"/>
              </a:rPr>
              <a:t>品評</a:t>
            </a:r>
            <a:r>
              <a:rPr lang="zh-CN" altLang="en-US" sz="2400" smtClean="0">
                <a:latin typeface="宋体" pitchFamily="2" charset="-122"/>
              </a:rPr>
              <a:t>”义。</a:t>
            </a:r>
            <a:r>
              <a:rPr lang="zh-TW" altLang="en-US" sz="2400" smtClean="0">
                <a:latin typeface="宋体" pitchFamily="2" charset="-122"/>
              </a:rPr>
              <a:t>“議”重在</a:t>
            </a:r>
            <a:r>
              <a:rPr lang="zh-CN" altLang="en-US" sz="2400" smtClean="0">
                <a:latin typeface="宋体" pitchFamily="2" charset="-122"/>
              </a:rPr>
              <a:t>权衡</a:t>
            </a:r>
            <a:r>
              <a:rPr lang="zh-TW" altLang="en-US" sz="2400" smtClean="0">
                <a:latin typeface="宋体" pitchFamily="2" charset="-122"/>
              </a:rPr>
              <a:t>得失，</a:t>
            </a:r>
            <a:r>
              <a:rPr lang="zh-CN" altLang="en-US" sz="2400" smtClean="0">
                <a:latin typeface="宋体" pitchFamily="2" charset="-122"/>
              </a:rPr>
              <a:t>参与者较多，</a:t>
            </a:r>
            <a:r>
              <a:rPr lang="zh-TW" altLang="en-US" sz="2400" smtClean="0">
                <a:latin typeface="宋体" pitchFamily="2" charset="-122"/>
              </a:rPr>
              <a:t>“議”</a:t>
            </a:r>
            <a:r>
              <a:rPr lang="zh-CN" altLang="en-US" sz="2400" smtClean="0">
                <a:latin typeface="宋体" pitchFamily="2" charset="-122"/>
              </a:rPr>
              <a:t>之后</a:t>
            </a:r>
            <a:r>
              <a:rPr lang="zh-TW" altLang="en-US" sz="2400" smtClean="0">
                <a:latin typeface="宋体" pitchFamily="2" charset="-122"/>
              </a:rPr>
              <a:t>往往</a:t>
            </a:r>
            <a:r>
              <a:rPr lang="zh-CN" altLang="en-US" sz="2400" smtClean="0">
                <a:latin typeface="宋体" pitchFamily="2" charset="-122"/>
              </a:rPr>
              <a:t>要</a:t>
            </a:r>
            <a:r>
              <a:rPr lang="zh-TW" altLang="en-US" sz="2400" smtClean="0">
                <a:latin typeface="宋体" pitchFamily="2" charset="-122"/>
              </a:rPr>
              <a:t>作出決議</a:t>
            </a:r>
            <a:r>
              <a:rPr lang="zh-CN" altLang="en-US" sz="2400" smtClean="0">
                <a:latin typeface="宋体" pitchFamily="2" charset="-122"/>
              </a:rPr>
              <a:t>或提出</a:t>
            </a:r>
            <a:r>
              <a:rPr lang="zh-TW" altLang="en-US" sz="2400" smtClean="0">
                <a:latin typeface="宋体" pitchFamily="2" charset="-122"/>
              </a:rPr>
              <a:t>建議。“論”重在分析推理，</a:t>
            </a:r>
            <a:r>
              <a:rPr lang="zh-CN" altLang="en-US" sz="2400" smtClean="0">
                <a:latin typeface="宋体" pitchFamily="2" charset="-122"/>
              </a:rPr>
              <a:t>辨别是非，参与者不一定多，“</a:t>
            </a:r>
            <a:r>
              <a:rPr lang="zh-TW" altLang="en-US" sz="2400" smtClean="0">
                <a:latin typeface="宋体" pitchFamily="2" charset="-122"/>
              </a:rPr>
              <a:t>論”</a:t>
            </a:r>
            <a:r>
              <a:rPr lang="zh-CN" altLang="en-US" sz="2400" smtClean="0">
                <a:latin typeface="宋体" pitchFamily="2" charset="-122"/>
              </a:rPr>
              <a:t>之后</a:t>
            </a:r>
            <a:r>
              <a:rPr lang="zh-TW" altLang="en-US" sz="2400" smtClean="0">
                <a:latin typeface="宋体" pitchFamily="2" charset="-122"/>
              </a:rPr>
              <a:t>往往是作出判斷</a:t>
            </a:r>
            <a:r>
              <a:rPr lang="zh-CN" altLang="en-US" sz="2400" smtClean="0">
                <a:latin typeface="宋体" pitchFamily="2" charset="-122"/>
              </a:rPr>
              <a:t>，对人或事加以评论</a:t>
            </a:r>
            <a:r>
              <a:rPr lang="zh-TW" altLang="en-US" sz="2400" smtClean="0">
                <a:latin typeface="宋体" pitchFamily="2" charset="-122"/>
              </a:rPr>
              <a:t>。</a:t>
            </a:r>
            <a:r>
              <a:rPr lang="en-US" altLang="zh-TW" sz="2400" smtClean="0">
                <a:latin typeface="宋体" pitchFamily="2" charset="-122"/>
              </a:rPr>
              <a:t>《</a:t>
            </a:r>
            <a:r>
              <a:rPr lang="zh-TW" altLang="en-US" sz="2400" smtClean="0">
                <a:latin typeface="宋体" pitchFamily="2" charset="-122"/>
              </a:rPr>
              <a:t>易</a:t>
            </a:r>
            <a:r>
              <a:rPr lang="en-US" altLang="zh-TW" sz="2400" smtClean="0">
                <a:latin typeface="宋体" pitchFamily="2" charset="-122"/>
              </a:rPr>
              <a:t>·</a:t>
            </a:r>
            <a:r>
              <a:rPr lang="zh-TW" altLang="en-US" sz="2400" smtClean="0">
                <a:latin typeface="宋体" pitchFamily="2" charset="-122"/>
              </a:rPr>
              <a:t>节</a:t>
            </a:r>
            <a:r>
              <a:rPr lang="en-US" altLang="zh-TW" sz="2400" smtClean="0">
                <a:latin typeface="宋体" pitchFamily="2" charset="-122"/>
              </a:rPr>
              <a:t>》</a:t>
            </a:r>
            <a:r>
              <a:rPr lang="zh-TW" altLang="en-US" sz="2400" smtClean="0">
                <a:latin typeface="宋体" pitchFamily="2" charset="-122"/>
              </a:rPr>
              <a:t>：“君子以制數度，議德行。”</a:t>
            </a:r>
            <a:r>
              <a:rPr lang="en-US" altLang="zh-CN" sz="2400" smtClean="0">
                <a:latin typeface="宋体" pitchFamily="2" charset="-122"/>
              </a:rPr>
              <a:t>《</a:t>
            </a:r>
            <a:r>
              <a:rPr lang="zh-CN" altLang="en-US" sz="2400" smtClean="0">
                <a:latin typeface="宋体" pitchFamily="2" charset="-122"/>
              </a:rPr>
              <a:t>史记</a:t>
            </a:r>
            <a:r>
              <a:rPr lang="en-US" altLang="zh-CN" sz="2400" smtClean="0">
                <a:latin typeface="宋体" pitchFamily="2" charset="-122"/>
              </a:rPr>
              <a:t>·</a:t>
            </a:r>
            <a:r>
              <a:rPr lang="zh-CN" altLang="en-US" sz="2400" smtClean="0">
                <a:latin typeface="宋体" pitchFamily="2" charset="-122"/>
              </a:rPr>
              <a:t>李斯列传</a:t>
            </a:r>
            <a:r>
              <a:rPr lang="en-US" altLang="zh-CN" sz="2400" smtClean="0">
                <a:latin typeface="宋体" pitchFamily="2" charset="-122"/>
              </a:rPr>
              <a:t>》</a:t>
            </a:r>
            <a:r>
              <a:rPr lang="zh-CN" altLang="en-US" sz="2400" smtClean="0">
                <a:latin typeface="宋体" pitchFamily="2" charset="-122"/>
              </a:rPr>
              <a:t>：“始皇可其议。” 。</a:t>
            </a:r>
            <a:r>
              <a:rPr lang="en-US" altLang="zh-CN" sz="2400" smtClean="0">
                <a:latin typeface="宋体" pitchFamily="2" charset="-122"/>
              </a:rPr>
              <a:t>《</a:t>
            </a:r>
            <a:r>
              <a:rPr lang="zh-CN" altLang="en-US" sz="2400" smtClean="0">
                <a:latin typeface="宋体" pitchFamily="2" charset="-122"/>
              </a:rPr>
              <a:t>周礼</a:t>
            </a:r>
            <a:r>
              <a:rPr lang="en-US" altLang="zh-CN" sz="2400" smtClean="0">
                <a:latin typeface="宋体" pitchFamily="2" charset="-122"/>
              </a:rPr>
              <a:t>·</a:t>
            </a:r>
            <a:r>
              <a:rPr lang="zh-CN" altLang="en-US" sz="2400" smtClean="0">
                <a:latin typeface="宋体" pitchFamily="2" charset="-122"/>
              </a:rPr>
              <a:t>冬官</a:t>
            </a:r>
            <a:r>
              <a:rPr lang="en-US" altLang="zh-CN" sz="2400" smtClean="0">
                <a:latin typeface="宋体" pitchFamily="2" charset="-122"/>
              </a:rPr>
              <a:t>·</a:t>
            </a:r>
            <a:r>
              <a:rPr lang="zh-CN" altLang="en-US" sz="2400" smtClean="0">
                <a:latin typeface="宋体" pitchFamily="2" charset="-122"/>
              </a:rPr>
              <a:t>考工记</a:t>
            </a:r>
            <a:r>
              <a:rPr lang="en-US" altLang="zh-CN" sz="2400" smtClean="0">
                <a:latin typeface="宋体" pitchFamily="2" charset="-122"/>
              </a:rPr>
              <a:t>》</a:t>
            </a:r>
            <a:r>
              <a:rPr lang="zh-CN" altLang="en-US" sz="2400" smtClean="0">
                <a:latin typeface="宋体" pitchFamily="2" charset="-122"/>
              </a:rPr>
              <a:t>：“</a:t>
            </a:r>
            <a:r>
              <a:rPr lang="zh-TW" altLang="en-US" sz="2400" smtClean="0">
                <a:latin typeface="宋体" pitchFamily="2" charset="-122"/>
              </a:rPr>
              <a:t>国有六职，百工与居一焉。或坐而论道，或作而行之，或审曲面执</a:t>
            </a:r>
            <a:r>
              <a:rPr lang="zh-CN" altLang="en-US" sz="2400" smtClean="0">
                <a:latin typeface="宋体" pitchFamily="2" charset="-122"/>
              </a:rPr>
              <a:t>。”</a:t>
            </a:r>
            <a:r>
              <a:rPr lang="en-US" altLang="zh-CN" sz="2400" smtClean="0">
                <a:latin typeface="宋体" pitchFamily="2" charset="-122"/>
              </a:rPr>
              <a:t>《</a:t>
            </a:r>
            <a:r>
              <a:rPr lang="zh-CN" altLang="en-US" sz="2400" smtClean="0">
                <a:latin typeface="宋体" pitchFamily="2" charset="-122"/>
              </a:rPr>
              <a:t>史记</a:t>
            </a:r>
            <a:r>
              <a:rPr lang="en-US" altLang="zh-CN" sz="2400" smtClean="0">
                <a:latin typeface="宋体" pitchFamily="2" charset="-122"/>
              </a:rPr>
              <a:t>·</a:t>
            </a:r>
            <a:r>
              <a:rPr lang="zh-CN" altLang="en-US" sz="2400" smtClean="0">
                <a:latin typeface="宋体" pitchFamily="2" charset="-122"/>
              </a:rPr>
              <a:t>魏其武安侯列传</a:t>
            </a:r>
            <a:r>
              <a:rPr lang="en-US" altLang="zh-CN" sz="2400" smtClean="0">
                <a:latin typeface="宋体" pitchFamily="2" charset="-122"/>
              </a:rPr>
              <a:t>》“</a:t>
            </a:r>
            <a:r>
              <a:rPr lang="zh-CN" altLang="en-US" sz="2400" smtClean="0">
                <a:latin typeface="宋体" pitchFamily="2" charset="-122"/>
              </a:rPr>
              <a:t>今日廷论。”</a:t>
            </a:r>
            <a:endParaRPr lang="zh-TW" altLang="en-US" sz="2400" smtClean="0">
              <a:latin typeface="宋体" pitchFamily="2" charset="-122"/>
            </a:endParaRPr>
          </a:p>
          <a:p>
            <a:pPr eaLnBrk="1" hangingPunct="1">
              <a:lnSpc>
                <a:spcPct val="80000"/>
              </a:lnSpc>
            </a:pPr>
            <a:r>
              <a:rPr lang="zh-TW" altLang="en-US" sz="2400" smtClean="0">
                <a:latin typeface="宋体" pitchFamily="2" charset="-122"/>
              </a:rPr>
              <a:t>羽、翼、翅</a:t>
            </a:r>
            <a:r>
              <a:rPr lang="zh-CN" altLang="en-US" sz="2400" smtClean="0">
                <a:latin typeface="宋体" pitchFamily="2" charset="-122"/>
              </a:rPr>
              <a:t>   </a:t>
            </a:r>
          </a:p>
          <a:p>
            <a:pPr eaLnBrk="1" hangingPunct="1">
              <a:lnSpc>
                <a:spcPct val="80000"/>
              </a:lnSpc>
              <a:buFontTx/>
              <a:buNone/>
            </a:pPr>
            <a:r>
              <a:rPr lang="zh-CN" altLang="en-US" sz="2400" smtClean="0">
                <a:latin typeface="宋体" pitchFamily="2" charset="-122"/>
              </a:rPr>
              <a:t>      此</a:t>
            </a:r>
            <a:r>
              <a:rPr lang="zh-TW" altLang="en-US" sz="2400" smtClean="0">
                <a:latin typeface="宋体" pitchFamily="2" charset="-122"/>
              </a:rPr>
              <a:t>三詞都</a:t>
            </a:r>
            <a:r>
              <a:rPr lang="zh-CN" altLang="en-US" sz="2400" smtClean="0">
                <a:latin typeface="宋体" pitchFamily="2" charset="-122"/>
              </a:rPr>
              <a:t>有“</a:t>
            </a:r>
            <a:r>
              <a:rPr lang="zh-TW" altLang="en-US" sz="2400" smtClean="0">
                <a:latin typeface="宋体" pitchFamily="2" charset="-122"/>
              </a:rPr>
              <a:t>翅膀</a:t>
            </a:r>
            <a:r>
              <a:rPr lang="zh-CN" altLang="en-US" sz="2400" smtClean="0">
                <a:latin typeface="宋体" pitchFamily="2" charset="-122"/>
              </a:rPr>
              <a:t>”义。</a:t>
            </a:r>
            <a:r>
              <a:rPr lang="zh-TW" altLang="en-US" sz="2400" smtClean="0">
                <a:latin typeface="宋体" pitchFamily="2" charset="-122"/>
              </a:rPr>
              <a:t>“羽”</a:t>
            </a:r>
            <a:r>
              <a:rPr lang="zh-CN" altLang="en-US" sz="2400" smtClean="0">
                <a:latin typeface="宋体" pitchFamily="2" charset="-122"/>
              </a:rPr>
              <a:t>本</a:t>
            </a:r>
            <a:r>
              <a:rPr lang="zh-TW" altLang="en-US" sz="2400" smtClean="0">
                <a:latin typeface="宋体" pitchFamily="2" charset="-122"/>
              </a:rPr>
              <a:t>是翅膀上的長毛</a:t>
            </a:r>
            <a:r>
              <a:rPr lang="zh-CN" altLang="en-US" sz="2400" smtClean="0">
                <a:latin typeface="宋体" pitchFamily="2" charset="-122"/>
              </a:rPr>
              <a:t>。</a:t>
            </a:r>
            <a:r>
              <a:rPr lang="en-US" altLang="zh-CN" sz="2400" smtClean="0">
                <a:latin typeface="宋体" pitchFamily="2" charset="-122"/>
              </a:rPr>
              <a:t>《</a:t>
            </a:r>
            <a:r>
              <a:rPr lang="zh-CN" altLang="en-US" sz="2400" smtClean="0">
                <a:latin typeface="宋体" pitchFamily="2" charset="-122"/>
              </a:rPr>
              <a:t>说文</a:t>
            </a:r>
            <a:r>
              <a:rPr lang="en-US" altLang="zh-CN" sz="2400" smtClean="0">
                <a:latin typeface="宋体" pitchFamily="2" charset="-122"/>
              </a:rPr>
              <a:t>》</a:t>
            </a:r>
            <a:r>
              <a:rPr lang="zh-CN" altLang="en-US" sz="2400" smtClean="0">
                <a:latin typeface="宋体" pitchFamily="2" charset="-122"/>
              </a:rPr>
              <a:t>：“羽，鸟长毛也。”</a:t>
            </a:r>
            <a:r>
              <a:rPr lang="zh-TW" altLang="en-US" sz="2400" smtClean="0">
                <a:latin typeface="宋体" pitchFamily="2" charset="-122"/>
              </a:rPr>
              <a:t>後</a:t>
            </a:r>
            <a:r>
              <a:rPr lang="zh-CN" altLang="en-US" sz="2400" smtClean="0">
                <a:latin typeface="宋体" pitchFamily="2" charset="-122"/>
              </a:rPr>
              <a:t>引申指翅膀</a:t>
            </a:r>
            <a:r>
              <a:rPr lang="zh-TW" altLang="en-US" sz="2400" smtClean="0">
                <a:latin typeface="宋体" pitchFamily="2" charset="-122"/>
              </a:rPr>
              <a:t>。</a:t>
            </a:r>
            <a:r>
              <a:rPr lang="en-US" altLang="zh-TW" sz="2400" smtClean="0">
                <a:latin typeface="宋体" pitchFamily="2" charset="-122"/>
              </a:rPr>
              <a:t>《</a:t>
            </a:r>
            <a:r>
              <a:rPr lang="zh-TW" altLang="en-US" sz="2400" smtClean="0">
                <a:latin typeface="宋体" pitchFamily="2" charset="-122"/>
              </a:rPr>
              <a:t>诗</a:t>
            </a:r>
            <a:r>
              <a:rPr lang="en-US" altLang="zh-TW" sz="2400" smtClean="0">
                <a:latin typeface="宋体" pitchFamily="2" charset="-122"/>
              </a:rPr>
              <a:t>·</a:t>
            </a:r>
            <a:r>
              <a:rPr lang="zh-TW" altLang="en-US" sz="2400" smtClean="0">
                <a:latin typeface="宋体" pitchFamily="2" charset="-122"/>
              </a:rPr>
              <a:t>豳风</a:t>
            </a:r>
            <a:r>
              <a:rPr lang="en-US" altLang="zh-TW" sz="2400" smtClean="0">
                <a:latin typeface="宋体" pitchFamily="2" charset="-122"/>
              </a:rPr>
              <a:t>·</a:t>
            </a:r>
            <a:r>
              <a:rPr lang="zh-TW" altLang="en-US" sz="2400" smtClean="0">
                <a:latin typeface="宋体" pitchFamily="2" charset="-122"/>
              </a:rPr>
              <a:t>七月</a:t>
            </a:r>
            <a:r>
              <a:rPr lang="en-US" altLang="zh-TW" sz="2400" smtClean="0">
                <a:latin typeface="宋体" pitchFamily="2" charset="-122"/>
              </a:rPr>
              <a:t>》</a:t>
            </a:r>
            <a:r>
              <a:rPr lang="zh-TW" altLang="en-US" sz="2400" smtClean="0">
                <a:latin typeface="宋体" pitchFamily="2" charset="-122"/>
              </a:rPr>
              <a:t>：“六月莎雞振羽。”“翼” </a:t>
            </a:r>
            <a:r>
              <a:rPr lang="zh-CN" altLang="en-US" sz="2400" smtClean="0">
                <a:latin typeface="宋体" pitchFamily="2" charset="-122"/>
              </a:rPr>
              <a:t>本义</a:t>
            </a:r>
            <a:r>
              <a:rPr lang="zh-TW" altLang="en-US" sz="2400" smtClean="0">
                <a:latin typeface="宋体" pitchFamily="2" charset="-122"/>
              </a:rPr>
              <a:t>是翅膀</a:t>
            </a:r>
            <a:r>
              <a:rPr lang="zh-CN" altLang="en-US" sz="2400" smtClean="0">
                <a:latin typeface="宋体" pitchFamily="2" charset="-122"/>
              </a:rPr>
              <a:t>。</a:t>
            </a:r>
            <a:r>
              <a:rPr lang="en-US" altLang="zh-CN" sz="2400" smtClean="0">
                <a:latin typeface="宋体" pitchFamily="2" charset="-122"/>
              </a:rPr>
              <a:t>《</a:t>
            </a:r>
            <a:r>
              <a:rPr lang="zh-CN" altLang="en-US" sz="2400" smtClean="0">
                <a:latin typeface="宋体" pitchFamily="2" charset="-122"/>
              </a:rPr>
              <a:t>说文</a:t>
            </a:r>
            <a:r>
              <a:rPr lang="en-US" altLang="zh-CN" sz="2400" smtClean="0">
                <a:latin typeface="宋体" pitchFamily="2" charset="-122"/>
              </a:rPr>
              <a:t>》</a:t>
            </a:r>
            <a:r>
              <a:rPr lang="zh-CN" altLang="en-US" sz="2400" smtClean="0">
                <a:latin typeface="宋体" pitchFamily="2" charset="-122"/>
              </a:rPr>
              <a:t>：“翼，翅也。” </a:t>
            </a:r>
            <a:r>
              <a:rPr lang="en-US" altLang="zh-CN" sz="2400" smtClean="0">
                <a:latin typeface="宋体" pitchFamily="2" charset="-122"/>
              </a:rPr>
              <a:t>《</a:t>
            </a:r>
            <a:r>
              <a:rPr lang="zh-CN" altLang="en-US" sz="2400" smtClean="0">
                <a:latin typeface="宋体" pitchFamily="2" charset="-122"/>
              </a:rPr>
              <a:t>战国策</a:t>
            </a:r>
            <a:r>
              <a:rPr lang="en-US" altLang="zh-CN" sz="2400" smtClean="0">
                <a:latin typeface="宋体" pitchFamily="2" charset="-122"/>
              </a:rPr>
              <a:t>·</a:t>
            </a:r>
            <a:r>
              <a:rPr lang="zh-CN" altLang="en-US" sz="2400" smtClean="0">
                <a:latin typeface="宋体" pitchFamily="2" charset="-122"/>
              </a:rPr>
              <a:t>秦策三</a:t>
            </a:r>
            <a:r>
              <a:rPr lang="en-US" altLang="zh-CN" sz="2400" smtClean="0">
                <a:latin typeface="宋体" pitchFamily="2" charset="-122"/>
              </a:rPr>
              <a:t>》</a:t>
            </a:r>
            <a:r>
              <a:rPr lang="zh-CN" altLang="en-US" sz="2400" smtClean="0">
                <a:latin typeface="宋体" pitchFamily="2" charset="-122"/>
              </a:rPr>
              <a:t>：“众口所移，毋翼而飞。” </a:t>
            </a:r>
            <a:r>
              <a:rPr lang="en-US" altLang="zh-CN" sz="2400" smtClean="0">
                <a:latin typeface="宋体" pitchFamily="2" charset="-122"/>
              </a:rPr>
              <a:t>《</a:t>
            </a:r>
            <a:r>
              <a:rPr lang="zh-CN" altLang="en-US" sz="2400" smtClean="0">
                <a:latin typeface="宋体" pitchFamily="2" charset="-122"/>
              </a:rPr>
              <a:t>战国策</a:t>
            </a:r>
            <a:r>
              <a:rPr lang="en-US" altLang="zh-CN" sz="2400" smtClean="0">
                <a:latin typeface="宋体" pitchFamily="2" charset="-122"/>
              </a:rPr>
              <a:t>·</a:t>
            </a:r>
            <a:r>
              <a:rPr lang="zh-CN" altLang="en-US" sz="2400" smtClean="0">
                <a:latin typeface="宋体" pitchFamily="2" charset="-122"/>
              </a:rPr>
              <a:t>楚策四</a:t>
            </a:r>
            <a:r>
              <a:rPr lang="en-US" altLang="zh-CN" sz="2400" smtClean="0">
                <a:latin typeface="宋体" pitchFamily="2" charset="-122"/>
              </a:rPr>
              <a:t>》</a:t>
            </a:r>
            <a:r>
              <a:rPr lang="zh-CN" altLang="en-US" sz="2400" smtClean="0">
                <a:latin typeface="宋体" pitchFamily="2" charset="-122"/>
              </a:rPr>
              <a:t>：“王独不见夫蜻蛉乎？六足四翼。”</a:t>
            </a:r>
            <a:r>
              <a:rPr lang="zh-TW" altLang="en-US" sz="2400" smtClean="0">
                <a:latin typeface="宋体" pitchFamily="2" charset="-122"/>
              </a:rPr>
              <a:t>“翅”</a:t>
            </a:r>
            <a:r>
              <a:rPr lang="zh-CN" altLang="en-US" sz="2400" smtClean="0">
                <a:latin typeface="宋体" pitchFamily="2" charset="-122"/>
              </a:rPr>
              <a:t>也是翅膀，在词义上</a:t>
            </a:r>
            <a:r>
              <a:rPr lang="zh-TW" altLang="en-US" sz="2400" smtClean="0">
                <a:latin typeface="宋体" pitchFamily="2" charset="-122"/>
              </a:rPr>
              <a:t>與“翼”同義，可以互換，但</a:t>
            </a:r>
            <a:r>
              <a:rPr lang="zh-CN" altLang="en-US" sz="2400" smtClean="0">
                <a:latin typeface="宋体" pitchFamily="2" charset="-122"/>
              </a:rPr>
              <a:t>“翼”</a:t>
            </a:r>
            <a:r>
              <a:rPr lang="zh-TW" altLang="en-US" sz="2400" smtClean="0">
                <a:latin typeface="宋体" pitchFamily="2" charset="-122"/>
              </a:rPr>
              <a:t>有</a:t>
            </a:r>
            <a:r>
              <a:rPr lang="zh-CN" altLang="en-US" sz="2400" smtClean="0">
                <a:latin typeface="宋体" pitchFamily="2" charset="-122"/>
              </a:rPr>
              <a:t>“</a:t>
            </a:r>
            <a:r>
              <a:rPr lang="zh-TW" altLang="en-US" sz="2400" smtClean="0">
                <a:latin typeface="宋体" pitchFamily="2" charset="-122"/>
              </a:rPr>
              <a:t>輔佐</a:t>
            </a:r>
            <a:r>
              <a:rPr lang="zh-CN" altLang="en-US" sz="2400" smtClean="0">
                <a:latin typeface="宋体" pitchFamily="2" charset="-122"/>
              </a:rPr>
              <a:t>”</a:t>
            </a:r>
            <a:r>
              <a:rPr lang="zh-TW" altLang="en-US" sz="2400" smtClean="0">
                <a:latin typeface="宋体" pitchFamily="2" charset="-122"/>
              </a:rPr>
              <a:t>、</a:t>
            </a:r>
            <a:r>
              <a:rPr lang="zh-CN" altLang="en-US" sz="2400" smtClean="0">
                <a:latin typeface="宋体" pitchFamily="2" charset="-122"/>
              </a:rPr>
              <a:t>“保护”</a:t>
            </a:r>
            <a:r>
              <a:rPr lang="zh-TW" altLang="en-US" sz="2400" smtClean="0">
                <a:latin typeface="宋体" pitchFamily="2" charset="-122"/>
              </a:rPr>
              <a:t>等</a:t>
            </a:r>
            <a:r>
              <a:rPr lang="zh-CN" altLang="en-US" sz="2400" smtClean="0">
                <a:latin typeface="宋体" pitchFamily="2" charset="-122"/>
              </a:rPr>
              <a:t>引申</a:t>
            </a:r>
            <a:r>
              <a:rPr lang="zh-TW" altLang="en-US" sz="2400" smtClean="0">
                <a:latin typeface="宋体" pitchFamily="2" charset="-122"/>
              </a:rPr>
              <a:t>義，“翅</a:t>
            </a:r>
            <a:r>
              <a:rPr lang="zh-CN" altLang="en-US" sz="2400" smtClean="0">
                <a:latin typeface="宋体" pitchFamily="2" charset="-122"/>
              </a:rPr>
              <a:t>”则</a:t>
            </a:r>
            <a:r>
              <a:rPr lang="zh-TW" altLang="en-US" sz="2400" smtClean="0">
                <a:latin typeface="宋体" pitchFamily="2" charset="-122"/>
              </a:rPr>
              <a:t>沒有</a:t>
            </a:r>
            <a:r>
              <a:rPr lang="zh-CN" altLang="en-US" sz="2400" smtClean="0">
                <a:latin typeface="宋体" pitchFamily="2" charset="-122"/>
              </a:rPr>
              <a:t>这些</a:t>
            </a:r>
            <a:r>
              <a:rPr lang="zh-TW" altLang="en-US" sz="2400" smtClean="0">
                <a:latin typeface="宋体" pitchFamily="2" charset="-122"/>
              </a:rPr>
              <a:t>義</a:t>
            </a:r>
            <a:r>
              <a:rPr lang="zh-CN" altLang="en-US" sz="2400" smtClean="0">
                <a:latin typeface="宋体" pitchFamily="2" charset="-122"/>
              </a:rPr>
              <a:t>项，比较</a:t>
            </a:r>
            <a:r>
              <a:rPr lang="zh-TW" altLang="en-US" sz="2400" smtClean="0">
                <a:latin typeface="宋体" pitchFamily="2" charset="-122"/>
              </a:rPr>
              <a:t>單純</a:t>
            </a:r>
            <a:r>
              <a:rPr lang="zh-CN" altLang="en-US" sz="2400" smtClean="0">
                <a:latin typeface="宋体" pitchFamily="2" charset="-122"/>
              </a:rPr>
              <a:t>。</a:t>
            </a:r>
            <a:r>
              <a:rPr lang="en-US" altLang="zh-CN" sz="2400" smtClean="0">
                <a:latin typeface="宋体" pitchFamily="2" charset="-122"/>
              </a:rPr>
              <a:t>《</a:t>
            </a:r>
            <a:r>
              <a:rPr lang="zh-CN" altLang="en-US" sz="2400" smtClean="0">
                <a:latin typeface="宋体" pitchFamily="2" charset="-122"/>
              </a:rPr>
              <a:t>楚辞</a:t>
            </a:r>
            <a:r>
              <a:rPr lang="en-US" altLang="zh-CN" sz="2400" smtClean="0">
                <a:latin typeface="宋体" pitchFamily="2" charset="-122"/>
              </a:rPr>
              <a:t>·</a:t>
            </a:r>
            <a:r>
              <a:rPr lang="zh-CN" altLang="en-US" sz="2400" smtClean="0">
                <a:latin typeface="宋体" pitchFamily="2" charset="-122"/>
              </a:rPr>
              <a:t>哀时命</a:t>
            </a:r>
            <a:r>
              <a:rPr lang="en-US" altLang="zh-CN" sz="2400" smtClean="0">
                <a:latin typeface="宋体" pitchFamily="2" charset="-122"/>
              </a:rPr>
              <a:t>》</a:t>
            </a:r>
            <a:r>
              <a:rPr lang="zh-CN" altLang="en-US" sz="2400" smtClean="0">
                <a:latin typeface="宋体" pitchFamily="2" charset="-122"/>
              </a:rPr>
              <a:t>：“为凤皇作鹑笼兮，虽翕翅其不容。”在先秦，“翼”的使用多于“翅”，后来“翅”</a:t>
            </a:r>
            <a:r>
              <a:rPr lang="zh-TW" altLang="en-US" sz="2400" smtClean="0">
                <a:latin typeface="宋体" pitchFamily="2" charset="-122"/>
              </a:rPr>
              <a:t>逐漸取代了“翼”。</a:t>
            </a:r>
            <a:r>
              <a:rPr lang="zh-CN" altLang="en-US" sz="2400" smtClean="0">
                <a:latin typeface="宋体" pitchFamily="2" charset="-122"/>
              </a:rPr>
              <a:t> </a:t>
            </a: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Grp="1" noChangeArrowheads="1"/>
          </p:cNvSpPr>
          <p:nvPr>
            <p:ph type="body" idx="1"/>
          </p:nvPr>
        </p:nvSpPr>
        <p:spPr>
          <a:xfrm>
            <a:off x="228600" y="228600"/>
            <a:ext cx="8534400" cy="6248400"/>
          </a:xfrm>
        </p:spPr>
        <p:txBody>
          <a:bodyPr/>
          <a:lstStyle/>
          <a:p>
            <a:pPr eaLnBrk="1" hangingPunct="1"/>
            <a:r>
              <a:rPr lang="zh-TW" altLang="en-US" sz="2800" smtClean="0">
                <a:latin typeface="宋体" pitchFamily="2" charset="-122"/>
              </a:rPr>
              <a:t>保、衛</a:t>
            </a:r>
            <a:r>
              <a:rPr lang="zh-CN" altLang="en-US" sz="2800" smtClean="0">
                <a:latin typeface="宋体" pitchFamily="2" charset="-122"/>
              </a:rPr>
              <a:t>   </a:t>
            </a:r>
          </a:p>
          <a:p>
            <a:pPr eaLnBrk="1" hangingPunct="1">
              <a:buFontTx/>
              <a:buNone/>
            </a:pPr>
            <a:r>
              <a:rPr lang="zh-CN" altLang="en-US" sz="2800" smtClean="0">
                <a:latin typeface="宋体" pitchFamily="2" charset="-122"/>
              </a:rPr>
              <a:t>      此二</a:t>
            </a:r>
            <a:r>
              <a:rPr lang="zh-TW" altLang="en-US" sz="2800" smtClean="0">
                <a:latin typeface="宋体" pitchFamily="2" charset="-122"/>
              </a:rPr>
              <a:t>詞都有</a:t>
            </a:r>
            <a:r>
              <a:rPr lang="zh-CN" altLang="en-US" sz="2800" smtClean="0">
                <a:latin typeface="宋体" pitchFamily="2" charset="-122"/>
              </a:rPr>
              <a:t>“</a:t>
            </a:r>
            <a:r>
              <a:rPr lang="zh-TW" altLang="en-US" sz="2800" smtClean="0">
                <a:latin typeface="宋体" pitchFamily="2" charset="-122"/>
              </a:rPr>
              <a:t>守護</a:t>
            </a:r>
            <a:r>
              <a:rPr lang="zh-CN" altLang="en-US" sz="2800" smtClean="0">
                <a:latin typeface="宋体" pitchFamily="2" charset="-122"/>
              </a:rPr>
              <a:t>”义</a:t>
            </a:r>
            <a:r>
              <a:rPr lang="zh-TW" altLang="en-US" sz="2800" smtClean="0">
                <a:latin typeface="宋体" pitchFamily="2" charset="-122"/>
              </a:rPr>
              <a:t>。“保”</a:t>
            </a:r>
            <a:r>
              <a:rPr lang="zh-CN" altLang="en-US" sz="2800" smtClean="0">
                <a:latin typeface="宋体" pitchFamily="2" charset="-122"/>
              </a:rPr>
              <a:t>的本义“携抱</a:t>
            </a:r>
            <a:r>
              <a:rPr lang="zh-TW" altLang="en-US" sz="2800" smtClean="0">
                <a:latin typeface="宋体" pitchFamily="2" charset="-122"/>
              </a:rPr>
              <a:t>嬰兒</a:t>
            </a:r>
            <a:r>
              <a:rPr lang="zh-CN" altLang="en-US" sz="2800" smtClean="0">
                <a:latin typeface="宋体" pitchFamily="2" charset="-122"/>
              </a:rPr>
              <a:t>”</a:t>
            </a:r>
            <a:r>
              <a:rPr lang="zh-TW" altLang="en-US" sz="2800" smtClean="0">
                <a:latin typeface="宋体" pitchFamily="2" charset="-122"/>
              </a:rPr>
              <a:t>。。</a:t>
            </a:r>
            <a:r>
              <a:rPr lang="en-US" altLang="zh-TW" sz="2800" smtClean="0">
                <a:latin typeface="宋体" pitchFamily="2" charset="-122"/>
              </a:rPr>
              <a:t>《</a:t>
            </a:r>
            <a:r>
              <a:rPr lang="zh-TW" altLang="en-US" sz="2800" smtClean="0">
                <a:latin typeface="宋体" pitchFamily="2" charset="-122"/>
              </a:rPr>
              <a:t>书</a:t>
            </a:r>
            <a:r>
              <a:rPr lang="en-US" altLang="zh-TW" sz="2800" smtClean="0">
                <a:latin typeface="宋体" pitchFamily="2" charset="-122"/>
              </a:rPr>
              <a:t>·</a:t>
            </a:r>
            <a:r>
              <a:rPr lang="zh-TW" altLang="en-US" sz="2800" smtClean="0">
                <a:latin typeface="宋体" pitchFamily="2" charset="-122"/>
              </a:rPr>
              <a:t>康诰</a:t>
            </a:r>
            <a:r>
              <a:rPr lang="en-US" altLang="zh-TW" sz="2800" smtClean="0">
                <a:latin typeface="宋体" pitchFamily="2" charset="-122"/>
              </a:rPr>
              <a:t>》</a:t>
            </a:r>
            <a:r>
              <a:rPr lang="zh-TW" altLang="en-US" sz="2800" smtClean="0">
                <a:latin typeface="宋体" pitchFamily="2" charset="-122"/>
              </a:rPr>
              <a:t>：“若保赤子，惟民其康乂。”</a:t>
            </a:r>
            <a:r>
              <a:rPr lang="en-US" altLang="zh-TW" sz="2800" smtClean="0">
                <a:latin typeface="宋体" pitchFamily="2" charset="-122"/>
              </a:rPr>
              <a:t>《</a:t>
            </a:r>
            <a:r>
              <a:rPr lang="zh-TW" altLang="en-US" sz="2800" smtClean="0">
                <a:latin typeface="宋体" pitchFamily="2" charset="-122"/>
              </a:rPr>
              <a:t>孟子</a:t>
            </a:r>
            <a:r>
              <a:rPr lang="en-US" altLang="zh-TW" sz="2800" smtClean="0">
                <a:latin typeface="宋体" pitchFamily="2" charset="-122"/>
              </a:rPr>
              <a:t>·</a:t>
            </a:r>
            <a:r>
              <a:rPr lang="zh-TW" altLang="en-US" sz="2800" smtClean="0">
                <a:latin typeface="宋体" pitchFamily="2" charset="-122"/>
              </a:rPr>
              <a:t>梁惠王上</a:t>
            </a:r>
            <a:r>
              <a:rPr lang="en-US" altLang="zh-TW" sz="2800" smtClean="0">
                <a:latin typeface="宋体" pitchFamily="2" charset="-122"/>
              </a:rPr>
              <a:t>》</a:t>
            </a:r>
            <a:r>
              <a:rPr lang="zh-TW" altLang="en-US" sz="2800" smtClean="0">
                <a:latin typeface="宋体" pitchFamily="2" charset="-122"/>
              </a:rPr>
              <a:t>：“古之人，若保赤子。”</a:t>
            </a:r>
            <a:r>
              <a:rPr lang="zh-CN" altLang="en-US" sz="2800" smtClean="0">
                <a:latin typeface="宋体" pitchFamily="2" charset="-122"/>
              </a:rPr>
              <a:t>后</a:t>
            </a:r>
            <a:r>
              <a:rPr lang="zh-TW" altLang="en-US" sz="2800" smtClean="0">
                <a:latin typeface="宋体" pitchFamily="2" charset="-122"/>
              </a:rPr>
              <a:t>引申</a:t>
            </a:r>
            <a:r>
              <a:rPr lang="zh-CN" altLang="en-US" sz="2800" smtClean="0">
                <a:latin typeface="宋体" pitchFamily="2" charset="-122"/>
              </a:rPr>
              <a:t>出“保全”、“</a:t>
            </a:r>
            <a:r>
              <a:rPr lang="zh-TW" altLang="en-US" sz="2800" smtClean="0">
                <a:latin typeface="宋体" pitchFamily="2" charset="-122"/>
              </a:rPr>
              <a:t>保護</a:t>
            </a:r>
            <a:r>
              <a:rPr lang="zh-CN" altLang="en-US" sz="2800" smtClean="0">
                <a:latin typeface="宋体" pitchFamily="2" charset="-122"/>
              </a:rPr>
              <a:t>”义，义重在保，不使已有的东西丢失。</a:t>
            </a:r>
            <a:r>
              <a:rPr lang="en-US" altLang="zh-CN" sz="2800" smtClean="0">
                <a:latin typeface="宋体" pitchFamily="2" charset="-122"/>
              </a:rPr>
              <a:t>《</a:t>
            </a:r>
            <a:r>
              <a:rPr lang="zh-CN" altLang="en-US" sz="2800" smtClean="0">
                <a:latin typeface="宋体" pitchFamily="2" charset="-122"/>
              </a:rPr>
              <a:t>左传</a:t>
            </a:r>
            <a:r>
              <a:rPr lang="en-US" altLang="zh-CN" sz="2800" smtClean="0">
                <a:latin typeface="宋体" pitchFamily="2" charset="-122"/>
              </a:rPr>
              <a:t>·</a:t>
            </a:r>
            <a:r>
              <a:rPr lang="zh-CN" altLang="en-US" sz="2800" smtClean="0">
                <a:latin typeface="宋体" pitchFamily="2" charset="-122"/>
              </a:rPr>
              <a:t>隐公三年</a:t>
            </a:r>
            <a:r>
              <a:rPr lang="en-US" altLang="zh-CN" sz="2800" smtClean="0">
                <a:latin typeface="宋体" pitchFamily="2" charset="-122"/>
              </a:rPr>
              <a:t>》</a:t>
            </a:r>
            <a:r>
              <a:rPr lang="zh-CN" altLang="en-US" sz="2800" smtClean="0">
                <a:latin typeface="宋体" pitchFamily="2" charset="-122"/>
              </a:rPr>
              <a:t>：“</a:t>
            </a:r>
            <a:r>
              <a:rPr lang="zh-TW" altLang="en-US" sz="2800" smtClean="0">
                <a:latin typeface="宋体" pitchFamily="2" charset="-122"/>
              </a:rPr>
              <a:t>若以大夫之灵，得保首领以没，先君若问与夷，其将何辞以对？</a:t>
            </a:r>
            <a:r>
              <a:rPr lang="zh-CN" altLang="en-US" sz="2800" smtClean="0">
                <a:latin typeface="宋体" pitchFamily="2" charset="-122"/>
              </a:rPr>
              <a:t>”</a:t>
            </a:r>
            <a:r>
              <a:rPr lang="en-US" altLang="zh-CN" sz="2800" smtClean="0">
                <a:latin typeface="宋体" pitchFamily="2" charset="-122"/>
              </a:rPr>
              <a:t>《</a:t>
            </a:r>
            <a:r>
              <a:rPr lang="zh-CN" altLang="en-US" sz="2800" smtClean="0">
                <a:latin typeface="宋体" pitchFamily="2" charset="-122"/>
              </a:rPr>
              <a:t>左传</a:t>
            </a:r>
            <a:r>
              <a:rPr lang="en-US" altLang="zh-CN" sz="2800" smtClean="0">
                <a:latin typeface="宋体" pitchFamily="2" charset="-122"/>
              </a:rPr>
              <a:t>·</a:t>
            </a:r>
            <a:r>
              <a:rPr lang="zh-CN" altLang="en-US" sz="2800" smtClean="0">
                <a:latin typeface="宋体" pitchFamily="2" charset="-122"/>
              </a:rPr>
              <a:t>哀公元年</a:t>
            </a:r>
            <a:r>
              <a:rPr lang="en-US" altLang="zh-CN" sz="2800" smtClean="0">
                <a:latin typeface="宋体" pitchFamily="2" charset="-122"/>
              </a:rPr>
              <a:t>》</a:t>
            </a:r>
            <a:r>
              <a:rPr lang="zh-CN" altLang="en-US" sz="2800" smtClean="0">
                <a:latin typeface="宋体" pitchFamily="2" charset="-122"/>
              </a:rPr>
              <a:t>：“吴王夫差败越于夫椒，报槜李也，遂入越。越子以甲楯五千保于会稽。”</a:t>
            </a:r>
            <a:r>
              <a:rPr lang="zh-TW" altLang="en-US" sz="2800" smtClean="0">
                <a:latin typeface="宋体" pitchFamily="2" charset="-122"/>
              </a:rPr>
              <a:t>“衛”</a:t>
            </a:r>
            <a:r>
              <a:rPr lang="zh-CN" altLang="en-US" sz="2800" smtClean="0">
                <a:latin typeface="宋体" pitchFamily="2" charset="-122"/>
              </a:rPr>
              <a:t>的本义是“</a:t>
            </a:r>
            <a:r>
              <a:rPr lang="zh-TW" altLang="en-US" sz="2800" smtClean="0">
                <a:latin typeface="宋体" pitchFamily="2" charset="-122"/>
              </a:rPr>
              <a:t>捍衛</a:t>
            </a:r>
            <a:r>
              <a:rPr lang="zh-CN" altLang="en-US" sz="2800" smtClean="0">
                <a:latin typeface="宋体" pitchFamily="2" charset="-122"/>
              </a:rPr>
              <a:t>城邑”。</a:t>
            </a:r>
            <a:r>
              <a:rPr lang="en-US" altLang="zh-CN" sz="2800" smtClean="0">
                <a:latin typeface="宋体" pitchFamily="2" charset="-122"/>
              </a:rPr>
              <a:t>《</a:t>
            </a:r>
            <a:r>
              <a:rPr lang="zh-CN" altLang="en-US" sz="2800" smtClean="0">
                <a:latin typeface="宋体" pitchFamily="2" charset="-122"/>
              </a:rPr>
              <a:t>说文</a:t>
            </a:r>
            <a:r>
              <a:rPr lang="en-US" altLang="zh-CN" sz="2800" smtClean="0">
                <a:latin typeface="宋体" pitchFamily="2" charset="-122"/>
              </a:rPr>
              <a:t>》</a:t>
            </a:r>
            <a:r>
              <a:rPr lang="zh-CN" altLang="en-US" sz="2800" smtClean="0">
                <a:latin typeface="宋体" pitchFamily="2" charset="-122"/>
              </a:rPr>
              <a:t>：“</a:t>
            </a:r>
            <a:r>
              <a:rPr lang="zh-TW" altLang="en-US" sz="2800" smtClean="0">
                <a:latin typeface="宋体" pitchFamily="2" charset="-122"/>
              </a:rPr>
              <a:t>衛</a:t>
            </a:r>
            <a:r>
              <a:rPr lang="zh-CN" altLang="en-US" sz="2800" smtClean="0">
                <a:latin typeface="宋体" pitchFamily="2" charset="-122"/>
              </a:rPr>
              <a:t>，宿</a:t>
            </a:r>
            <a:r>
              <a:rPr lang="zh-TW" altLang="en-US" sz="2800" smtClean="0">
                <a:latin typeface="宋体" pitchFamily="2" charset="-122"/>
              </a:rPr>
              <a:t>衛</a:t>
            </a:r>
            <a:r>
              <a:rPr lang="zh-CN" altLang="en-US" sz="2800" smtClean="0">
                <a:latin typeface="宋体" pitchFamily="2" charset="-122"/>
              </a:rPr>
              <a:t>也。”后泛指“防卫”，义重在防，</a:t>
            </a:r>
            <a:r>
              <a:rPr lang="zh-TW" altLang="en-US" sz="2800" smtClean="0">
                <a:latin typeface="宋体" pitchFamily="2" charset="-122"/>
              </a:rPr>
              <a:t>不</a:t>
            </a:r>
            <a:r>
              <a:rPr lang="zh-CN" altLang="en-US" sz="2800" smtClean="0">
                <a:latin typeface="宋体" pitchFamily="2" charset="-122"/>
              </a:rPr>
              <a:t>使人或物</a:t>
            </a:r>
            <a:r>
              <a:rPr lang="zh-TW" altLang="en-US" sz="2800" smtClean="0">
                <a:latin typeface="宋体" pitchFamily="2" charset="-122"/>
              </a:rPr>
              <a:t>受外來的侵害。</a:t>
            </a:r>
            <a:r>
              <a:rPr lang="en-US" altLang="zh-TW" sz="2800" smtClean="0">
                <a:latin typeface="宋体" pitchFamily="2" charset="-122"/>
              </a:rPr>
              <a:t>《</a:t>
            </a:r>
            <a:r>
              <a:rPr lang="zh-TW" altLang="en-US" sz="2800" smtClean="0">
                <a:latin typeface="宋体" pitchFamily="2" charset="-122"/>
              </a:rPr>
              <a:t>国语</a:t>
            </a:r>
            <a:r>
              <a:rPr lang="en-US" altLang="zh-TW" sz="2800" smtClean="0">
                <a:latin typeface="宋体" pitchFamily="2" charset="-122"/>
              </a:rPr>
              <a:t>·</a:t>
            </a:r>
            <a:r>
              <a:rPr lang="zh-TW" altLang="en-US" sz="2800" smtClean="0">
                <a:latin typeface="宋体" pitchFamily="2" charset="-122"/>
              </a:rPr>
              <a:t>齐语</a:t>
            </a:r>
            <a:r>
              <a:rPr lang="en-US" altLang="zh-TW" sz="2800" smtClean="0">
                <a:latin typeface="宋体" pitchFamily="2" charset="-122"/>
              </a:rPr>
              <a:t>》</a:t>
            </a:r>
            <a:r>
              <a:rPr lang="zh-TW" altLang="en-US" sz="2800" smtClean="0">
                <a:latin typeface="宋体" pitchFamily="2" charset="-122"/>
              </a:rPr>
              <a:t>：“築五鹿 、 中牟 、 蓋與 、 牡丘 ，以衞諸夏之地。” 韦昭注：“衞，蔽扞也。”</a:t>
            </a:r>
            <a:endParaRPr lang="zh-CN" altLang="en-US" sz="2800" smtClean="0">
              <a:latin typeface="宋体" pitchFamily="2" charset="-122"/>
            </a:endParaRPr>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3"/>
          <p:cNvSpPr>
            <a:spLocks noGrp="1" noChangeArrowheads="1"/>
          </p:cNvSpPr>
          <p:nvPr>
            <p:ph type="body" idx="1"/>
          </p:nvPr>
        </p:nvSpPr>
        <p:spPr>
          <a:xfrm>
            <a:off x="457200" y="457200"/>
            <a:ext cx="8229600" cy="5668963"/>
          </a:xfrm>
        </p:spPr>
        <p:txBody>
          <a:bodyPr/>
          <a:lstStyle/>
          <a:p>
            <a:pPr eaLnBrk="1" hangingPunct="1">
              <a:lnSpc>
                <a:spcPct val="80000"/>
              </a:lnSpc>
              <a:buFontTx/>
              <a:buNone/>
            </a:pPr>
            <a:r>
              <a:rPr lang="zh-CN" altLang="en-US" sz="2800" smtClean="0">
                <a:latin typeface="宋体" pitchFamily="2" charset="-122"/>
              </a:rPr>
              <a:t>网</a:t>
            </a:r>
            <a:r>
              <a:rPr lang="zh-TW" altLang="en-US" sz="2800" smtClean="0">
                <a:latin typeface="宋体" pitchFamily="2" charset="-122"/>
              </a:rPr>
              <a:t>、罟、羅</a:t>
            </a:r>
            <a:r>
              <a:rPr lang="zh-CN" altLang="en-US" sz="2800" smtClean="0">
                <a:latin typeface="宋体" pitchFamily="2" charset="-122"/>
              </a:rPr>
              <a:t>   </a:t>
            </a:r>
          </a:p>
          <a:p>
            <a:pPr eaLnBrk="1" hangingPunct="1">
              <a:lnSpc>
                <a:spcPct val="80000"/>
              </a:lnSpc>
              <a:buFontTx/>
              <a:buNone/>
            </a:pPr>
            <a:r>
              <a:rPr lang="zh-CN" altLang="en-US" sz="2800" smtClean="0">
                <a:latin typeface="宋体" pitchFamily="2" charset="-122"/>
              </a:rPr>
              <a:t>      此</a:t>
            </a:r>
            <a:r>
              <a:rPr lang="zh-TW" altLang="en-US" sz="2800" smtClean="0">
                <a:latin typeface="宋体" pitchFamily="2" charset="-122"/>
              </a:rPr>
              <a:t>三詞都指</a:t>
            </a:r>
            <a:r>
              <a:rPr lang="zh-CN" altLang="en-US" sz="2800" smtClean="0">
                <a:latin typeface="宋体" pitchFamily="2" charset="-122"/>
              </a:rPr>
              <a:t>捕猎用</a:t>
            </a:r>
            <a:r>
              <a:rPr lang="zh-TW" altLang="en-US" sz="2800" smtClean="0">
                <a:latin typeface="宋体" pitchFamily="2" charset="-122"/>
              </a:rPr>
              <a:t>的</a:t>
            </a:r>
            <a:r>
              <a:rPr lang="zh-CN" altLang="en-US" sz="2800" smtClean="0">
                <a:latin typeface="宋体" pitchFamily="2" charset="-122"/>
              </a:rPr>
              <a:t>网。</a:t>
            </a:r>
            <a:r>
              <a:rPr lang="zh-TW" altLang="en-US" sz="2800" smtClean="0">
                <a:latin typeface="宋体" pitchFamily="2" charset="-122"/>
              </a:rPr>
              <a:t>“</a:t>
            </a:r>
            <a:r>
              <a:rPr lang="zh-CN" altLang="en-US" sz="2800" smtClean="0">
                <a:latin typeface="宋体" pitchFamily="2" charset="-122"/>
              </a:rPr>
              <a:t>网”</a:t>
            </a:r>
            <a:r>
              <a:rPr lang="zh-TW" altLang="en-US" sz="2800" smtClean="0">
                <a:latin typeface="宋体" pitchFamily="2" charset="-122"/>
              </a:rPr>
              <a:t> 是網類的總稱</a:t>
            </a:r>
            <a:r>
              <a:rPr lang="zh-CN" altLang="en-US" sz="2800" smtClean="0">
                <a:latin typeface="宋体" pitchFamily="2" charset="-122"/>
              </a:rPr>
              <a:t>，</a:t>
            </a:r>
            <a:r>
              <a:rPr lang="zh-TW" altLang="en-US" sz="2800" smtClean="0">
                <a:latin typeface="宋体" pitchFamily="2" charset="-122"/>
              </a:rPr>
              <a:t>打魚、捕</a:t>
            </a:r>
            <a:r>
              <a:rPr lang="zh-CN" altLang="en-US" sz="2800" smtClean="0">
                <a:latin typeface="宋体" pitchFamily="2" charset="-122"/>
              </a:rPr>
              <a:t>捉</a:t>
            </a:r>
            <a:r>
              <a:rPr lang="zh-TW" altLang="en-US" sz="2800" smtClean="0">
                <a:latin typeface="宋体" pitchFamily="2" charset="-122"/>
              </a:rPr>
              <a:t>鳥</a:t>
            </a:r>
            <a:r>
              <a:rPr lang="zh-CN" altLang="en-US" sz="2800" smtClean="0">
                <a:latin typeface="宋体" pitchFamily="2" charset="-122"/>
              </a:rPr>
              <a:t>兽的网类工具都叫“网”。</a:t>
            </a:r>
            <a:r>
              <a:rPr lang="zh-TW" altLang="en-US" sz="2800" smtClean="0">
                <a:latin typeface="宋体" pitchFamily="2" charset="-122"/>
              </a:rPr>
              <a:t>“罟”多用</a:t>
            </a:r>
            <a:r>
              <a:rPr lang="zh-CN" altLang="en-US" sz="2800" smtClean="0">
                <a:latin typeface="宋体" pitchFamily="2" charset="-122"/>
              </a:rPr>
              <a:t>于</a:t>
            </a:r>
            <a:r>
              <a:rPr lang="zh-TW" altLang="en-US" sz="2800" smtClean="0">
                <a:latin typeface="宋体" pitchFamily="2" charset="-122"/>
              </a:rPr>
              <a:t>捕魚</a:t>
            </a:r>
            <a:r>
              <a:rPr lang="zh-CN" altLang="en-US" sz="2800" smtClean="0">
                <a:latin typeface="宋体" pitchFamily="2" charset="-122"/>
              </a:rPr>
              <a:t>。</a:t>
            </a:r>
            <a:r>
              <a:rPr lang="en-US" altLang="zh-CN" sz="2800" smtClean="0">
                <a:latin typeface="宋体" pitchFamily="2" charset="-122"/>
              </a:rPr>
              <a:t>《</a:t>
            </a:r>
            <a:r>
              <a:rPr lang="zh-CN" altLang="en-US" sz="2800" smtClean="0">
                <a:latin typeface="宋体" pitchFamily="2" charset="-122"/>
              </a:rPr>
              <a:t>周易</a:t>
            </a:r>
            <a:r>
              <a:rPr lang="en-US" altLang="zh-CN" sz="2800" smtClean="0">
                <a:latin typeface="宋体" pitchFamily="2" charset="-122"/>
              </a:rPr>
              <a:t>·</a:t>
            </a:r>
            <a:r>
              <a:rPr lang="zh-CN" altLang="en-US" sz="2800" smtClean="0">
                <a:latin typeface="宋体" pitchFamily="2" charset="-122"/>
              </a:rPr>
              <a:t>系辞下</a:t>
            </a:r>
            <a:r>
              <a:rPr lang="en-US" altLang="zh-CN" sz="2800" smtClean="0">
                <a:latin typeface="宋体" pitchFamily="2" charset="-122"/>
              </a:rPr>
              <a:t>》</a:t>
            </a:r>
            <a:r>
              <a:rPr lang="zh-CN" altLang="en-US" sz="2800" smtClean="0">
                <a:latin typeface="宋体" pitchFamily="2" charset="-122"/>
              </a:rPr>
              <a:t>：“作结绳而为网罟，以佃以渔。”</a:t>
            </a:r>
            <a:r>
              <a:rPr lang="en-US" altLang="zh-TW" sz="2800" smtClean="0">
                <a:latin typeface="宋体" pitchFamily="2" charset="-122"/>
              </a:rPr>
              <a:t>《</a:t>
            </a:r>
            <a:r>
              <a:rPr lang="zh-TW" altLang="en-US" sz="2800" smtClean="0">
                <a:latin typeface="宋体" pitchFamily="2" charset="-122"/>
              </a:rPr>
              <a:t>孟子</a:t>
            </a:r>
            <a:r>
              <a:rPr lang="en-US" altLang="zh-TW" sz="2800" smtClean="0">
                <a:latin typeface="宋体" pitchFamily="2" charset="-122"/>
              </a:rPr>
              <a:t>·</a:t>
            </a:r>
            <a:r>
              <a:rPr lang="zh-TW" altLang="en-US" sz="2800" smtClean="0">
                <a:latin typeface="宋体" pitchFamily="2" charset="-122"/>
              </a:rPr>
              <a:t>梁惠王上</a:t>
            </a:r>
            <a:r>
              <a:rPr lang="en-US" altLang="zh-TW" sz="2800" smtClean="0">
                <a:latin typeface="宋体" pitchFamily="2" charset="-122"/>
              </a:rPr>
              <a:t>》</a:t>
            </a:r>
            <a:r>
              <a:rPr lang="zh-TW" altLang="en-US" sz="2800" smtClean="0">
                <a:latin typeface="宋体" pitchFamily="2" charset="-122"/>
              </a:rPr>
              <a:t>：“數罟不入</a:t>
            </a:r>
            <a:r>
              <a:rPr lang="zh-CN" altLang="en-US" sz="2800" smtClean="0">
                <a:latin typeface="宋体" pitchFamily="2" charset="-122"/>
              </a:rPr>
              <a:t>洿</a:t>
            </a:r>
            <a:r>
              <a:rPr lang="zh-TW" altLang="en-US" sz="2800" smtClean="0">
                <a:latin typeface="宋体" pitchFamily="2" charset="-122"/>
              </a:rPr>
              <a:t>池，魚鱉不可勝食</a:t>
            </a:r>
            <a:r>
              <a:rPr lang="zh-CN" altLang="en-US" sz="2800" smtClean="0">
                <a:latin typeface="宋体" pitchFamily="2" charset="-122"/>
              </a:rPr>
              <a:t>也</a:t>
            </a:r>
            <a:r>
              <a:rPr lang="zh-TW" altLang="en-US" sz="2800" smtClean="0">
                <a:latin typeface="宋体" pitchFamily="2" charset="-122"/>
              </a:rPr>
              <a:t>。”</a:t>
            </a:r>
            <a:r>
              <a:rPr lang="en-US" altLang="zh-CN" sz="2800" smtClean="0">
                <a:latin typeface="宋体" pitchFamily="2" charset="-122"/>
              </a:rPr>
              <a:t>《</a:t>
            </a:r>
            <a:r>
              <a:rPr lang="zh-CN" altLang="en-US" sz="2800" smtClean="0">
                <a:latin typeface="宋体" pitchFamily="2" charset="-122"/>
              </a:rPr>
              <a:t>墨子</a:t>
            </a:r>
            <a:r>
              <a:rPr lang="en-US" altLang="zh-CN" sz="2800" smtClean="0">
                <a:latin typeface="宋体" pitchFamily="2" charset="-122"/>
              </a:rPr>
              <a:t>·</a:t>
            </a:r>
            <a:r>
              <a:rPr lang="zh-CN" altLang="en-US" sz="2800" smtClean="0">
                <a:latin typeface="宋体" pitchFamily="2" charset="-122"/>
              </a:rPr>
              <a:t>贵义</a:t>
            </a:r>
            <a:r>
              <a:rPr lang="en-US" altLang="zh-CN" sz="2800" smtClean="0">
                <a:latin typeface="宋体" pitchFamily="2" charset="-122"/>
              </a:rPr>
              <a:t>》</a:t>
            </a:r>
            <a:r>
              <a:rPr lang="zh-CN" altLang="en-US" sz="2800" smtClean="0">
                <a:latin typeface="宋体" pitchFamily="2" charset="-122"/>
              </a:rPr>
              <a:t>：“</a:t>
            </a:r>
            <a:r>
              <a:rPr lang="zh-TW" altLang="en-US" sz="2800" smtClean="0">
                <a:latin typeface="宋体" pitchFamily="2" charset="-122"/>
              </a:rPr>
              <a:t>子墨子曰：</a:t>
            </a:r>
            <a:r>
              <a:rPr lang="zh-CN" altLang="en-US" sz="2800" smtClean="0">
                <a:latin typeface="宋体" pitchFamily="2" charset="-122"/>
              </a:rPr>
              <a:t>‘</a:t>
            </a:r>
            <a:r>
              <a:rPr lang="zh-TW" altLang="en-US" sz="2800" smtClean="0">
                <a:latin typeface="宋体" pitchFamily="2" charset="-122"/>
              </a:rPr>
              <a:t>执无鬼而学祭礼，是犹无客而学客礼也</a:t>
            </a:r>
            <a:r>
              <a:rPr lang="en-US" altLang="zh-CN" sz="2800" smtClean="0">
                <a:latin typeface="宋体" pitchFamily="2" charset="-122"/>
              </a:rPr>
              <a:t>,</a:t>
            </a:r>
            <a:r>
              <a:rPr lang="zh-TW" altLang="en-US" sz="2800" smtClean="0">
                <a:latin typeface="宋体" pitchFamily="2" charset="-122"/>
              </a:rPr>
              <a:t>是犹无鱼而为鱼罟也。</a:t>
            </a:r>
            <a:r>
              <a:rPr lang="zh-CN" altLang="en-US" sz="2800" smtClean="0">
                <a:latin typeface="宋体" pitchFamily="2" charset="-122"/>
              </a:rPr>
              <a:t>’</a:t>
            </a:r>
            <a:r>
              <a:rPr lang="zh-TW" altLang="en-US" sz="2800" smtClean="0">
                <a:latin typeface="宋体" pitchFamily="2" charset="-122"/>
              </a:rPr>
              <a:t>”</a:t>
            </a:r>
            <a:r>
              <a:rPr lang="zh-CN" altLang="en-US" sz="2800" smtClean="0">
                <a:latin typeface="宋体" pitchFamily="2" charset="-122"/>
              </a:rPr>
              <a:t>“罟”有时候也泛指“网”，常与“网”连用。</a:t>
            </a:r>
            <a:r>
              <a:rPr lang="en-US" altLang="zh-CN" sz="2800" smtClean="0">
                <a:latin typeface="宋体" pitchFamily="2" charset="-122"/>
              </a:rPr>
              <a:t>《</a:t>
            </a:r>
            <a:r>
              <a:rPr lang="zh-CN" altLang="en-US" sz="2800" smtClean="0">
                <a:latin typeface="宋体" pitchFamily="2" charset="-122"/>
              </a:rPr>
              <a:t>庄子</a:t>
            </a:r>
            <a:r>
              <a:rPr lang="en-US" altLang="zh-CN" sz="2800" smtClean="0">
                <a:latin typeface="宋体" pitchFamily="2" charset="-122"/>
              </a:rPr>
              <a:t>·</a:t>
            </a:r>
            <a:r>
              <a:rPr lang="zh-CN" altLang="en-US" sz="2800" smtClean="0">
                <a:latin typeface="宋体" pitchFamily="2" charset="-122"/>
              </a:rPr>
              <a:t>庚桑楚</a:t>
            </a:r>
            <a:r>
              <a:rPr lang="en-US" altLang="zh-CN" sz="2800" smtClean="0">
                <a:latin typeface="宋体" pitchFamily="2" charset="-122"/>
              </a:rPr>
              <a:t>》</a:t>
            </a:r>
            <a:r>
              <a:rPr lang="zh-CN" altLang="en-US" sz="2800" smtClean="0">
                <a:latin typeface="宋体" pitchFamily="2" charset="-122"/>
              </a:rPr>
              <a:t>：“庚桑子曰：‘小子来！夫函车之兽，介而离山，则不免于网罟之患。”“网”与“罟”的引申义都有“法网”这一义项，不同的是前者使用普遍，一直沿用到今天，后者则很少用。</a:t>
            </a:r>
            <a:r>
              <a:rPr lang="zh-TW" altLang="en-US" sz="2800" smtClean="0">
                <a:latin typeface="宋体" pitchFamily="2" charset="-122"/>
              </a:rPr>
              <a:t>“羅”是</a:t>
            </a:r>
            <a:r>
              <a:rPr lang="zh-CN" altLang="en-US" sz="2800" smtClean="0">
                <a:latin typeface="宋体" pitchFamily="2" charset="-122"/>
              </a:rPr>
              <a:t>专</a:t>
            </a:r>
            <a:r>
              <a:rPr lang="zh-TW" altLang="en-US" sz="2800" smtClean="0">
                <a:latin typeface="宋体" pitchFamily="2" charset="-122"/>
              </a:rPr>
              <a:t>用</a:t>
            </a:r>
            <a:r>
              <a:rPr lang="zh-CN" altLang="en-US" sz="2800" smtClean="0">
                <a:latin typeface="宋体" pitchFamily="2" charset="-122"/>
              </a:rPr>
              <a:t>于</a:t>
            </a:r>
            <a:r>
              <a:rPr lang="zh-TW" altLang="en-US" sz="2800" smtClean="0">
                <a:latin typeface="宋体" pitchFamily="2" charset="-122"/>
              </a:rPr>
              <a:t>捕鳥的</a:t>
            </a:r>
            <a:r>
              <a:rPr lang="zh-CN" altLang="en-US" sz="2800" smtClean="0">
                <a:latin typeface="宋体" pitchFamily="2" charset="-122"/>
              </a:rPr>
              <a:t>工具，成语有</a:t>
            </a:r>
            <a:r>
              <a:rPr lang="zh-TW" altLang="en-US" sz="2800" smtClean="0">
                <a:latin typeface="宋体" pitchFamily="2" charset="-122"/>
              </a:rPr>
              <a:t>“門可羅雀”</a:t>
            </a:r>
            <a:r>
              <a:rPr lang="zh-CN" altLang="en-US" sz="2800" smtClean="0">
                <a:latin typeface="宋体" pitchFamily="2" charset="-122"/>
              </a:rPr>
              <a:t>、</a:t>
            </a:r>
            <a:r>
              <a:rPr lang="zh-TW" altLang="en-US" sz="2800" smtClean="0">
                <a:latin typeface="宋体" pitchFamily="2" charset="-122"/>
              </a:rPr>
              <a:t>“天羅地網”</a:t>
            </a:r>
            <a:r>
              <a:rPr lang="zh-CN" altLang="en-US" sz="2800" smtClean="0">
                <a:latin typeface="宋体" pitchFamily="2" charset="-122"/>
              </a:rPr>
              <a:t>等。</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type="body" idx="1"/>
          </p:nvPr>
        </p:nvSpPr>
        <p:spPr>
          <a:xfrm>
            <a:off x="609600" y="685800"/>
            <a:ext cx="8077200" cy="5440363"/>
          </a:xfrm>
        </p:spPr>
        <p:txBody>
          <a:bodyPr/>
          <a:lstStyle/>
          <a:p>
            <a:pPr eaLnBrk="1" hangingPunct="1">
              <a:buFontTx/>
              <a:buNone/>
            </a:pPr>
            <a:r>
              <a:rPr lang="zh-CN" altLang="en-US" smtClean="0"/>
              <a:t>（</a:t>
            </a:r>
            <a:r>
              <a:rPr lang="en-US" altLang="zh-CN" smtClean="0"/>
              <a:t>2</a:t>
            </a:r>
            <a:r>
              <a:rPr lang="zh-CN" altLang="en-US" smtClean="0"/>
              <a:t>）联绵字 </a:t>
            </a:r>
          </a:p>
          <a:p>
            <a:pPr eaLnBrk="1" hangingPunct="1">
              <a:buFontTx/>
              <a:buNone/>
            </a:pPr>
            <a:r>
              <a:rPr lang="zh-CN" altLang="en-US" smtClean="0"/>
              <a:t>          联绵字指由两个音节连缀而成的单纯词，或称“连语”。联绵字是一个不可分割的整体，构成联绵字的两个字只起标音的作用，其字义与联绵字的意义没有关系，正因为如此，其写法很自由，例如“匍匐”又写作“蒲伏”、“蒲服”、“匍伏”、“扶服”等，“委蛇”又作“逶迤”、“逶移”等。</a:t>
            </a:r>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144386" name="Picture 6" descr="图片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1695450"/>
            <a:ext cx="8843963"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body" idx="1"/>
          </p:nvPr>
        </p:nvSpPr>
        <p:spPr>
          <a:xfrm>
            <a:off x="457200" y="533400"/>
            <a:ext cx="8305800" cy="6019800"/>
          </a:xfrm>
        </p:spPr>
        <p:txBody>
          <a:bodyPr/>
          <a:lstStyle/>
          <a:p>
            <a:pPr eaLnBrk="1" hangingPunct="1">
              <a:lnSpc>
                <a:spcPct val="80000"/>
              </a:lnSpc>
              <a:buFontTx/>
              <a:buNone/>
            </a:pPr>
            <a:r>
              <a:rPr lang="en-US" altLang="zh-CN" sz="1200" smtClean="0"/>
              <a:t>                   </a:t>
            </a:r>
            <a:r>
              <a:rPr lang="zh-CN" altLang="en-US" sz="2700" smtClean="0">
                <a:latin typeface="宋体" pitchFamily="2" charset="-122"/>
              </a:rPr>
              <a:t>古代一些注释家把联绵字拆开按照各字本身的含义去解释是错误的。例如“犹豫”一词，义为迟疑不决，又写作“犹与”（</a:t>
            </a:r>
            <a:r>
              <a:rPr lang="en-US" altLang="zh-CN" sz="2700" smtClean="0">
                <a:latin typeface="宋体" pitchFamily="2" charset="-122"/>
              </a:rPr>
              <a:t>《</a:t>
            </a:r>
            <a:r>
              <a:rPr lang="zh-CN" altLang="en-US" sz="2700" smtClean="0">
                <a:latin typeface="宋体" pitchFamily="2" charset="-122"/>
              </a:rPr>
              <a:t>礼记</a:t>
            </a:r>
            <a:r>
              <a:rPr lang="en-US" altLang="zh-CN" sz="2700" smtClean="0">
                <a:latin typeface="宋体" pitchFamily="2" charset="-122"/>
              </a:rPr>
              <a:t>·</a:t>
            </a:r>
            <a:r>
              <a:rPr lang="zh-CN" altLang="en-US" sz="2700" smtClean="0">
                <a:latin typeface="宋体" pitchFamily="2" charset="-122"/>
              </a:rPr>
              <a:t>曲礼</a:t>
            </a:r>
            <a:r>
              <a:rPr lang="en-US" altLang="zh-CN" sz="2700" smtClean="0">
                <a:latin typeface="宋体" pitchFamily="2" charset="-122"/>
              </a:rPr>
              <a:t>》</a:t>
            </a:r>
            <a:r>
              <a:rPr lang="zh-CN" altLang="en-US" sz="2700" smtClean="0">
                <a:latin typeface="宋体" pitchFamily="2" charset="-122"/>
              </a:rPr>
              <a:t>：“所以使民决嫌疑、定犹与也。”）、“夷犹”（</a:t>
            </a:r>
            <a:r>
              <a:rPr lang="en-US" altLang="zh-CN" sz="2700" smtClean="0">
                <a:latin typeface="宋体" pitchFamily="2" charset="-122"/>
              </a:rPr>
              <a:t>《</a:t>
            </a:r>
            <a:r>
              <a:rPr lang="zh-CN" altLang="en-US" sz="2700" smtClean="0">
                <a:latin typeface="宋体" pitchFamily="2" charset="-122"/>
              </a:rPr>
              <a:t>楚辞</a:t>
            </a:r>
            <a:r>
              <a:rPr lang="en-US" altLang="zh-CN" sz="2700" smtClean="0">
                <a:latin typeface="宋体" pitchFamily="2" charset="-122"/>
              </a:rPr>
              <a:t>·</a:t>
            </a:r>
            <a:r>
              <a:rPr lang="zh-CN" altLang="en-US" sz="2700" smtClean="0">
                <a:latin typeface="宋体" pitchFamily="2" charset="-122"/>
              </a:rPr>
              <a:t>九歌</a:t>
            </a:r>
            <a:r>
              <a:rPr lang="en-US" altLang="zh-CN" sz="2700" smtClean="0">
                <a:latin typeface="宋体" pitchFamily="2" charset="-122"/>
              </a:rPr>
              <a:t>·</a:t>
            </a:r>
            <a:r>
              <a:rPr lang="zh-CN" altLang="en-US" sz="2700" smtClean="0">
                <a:latin typeface="宋体" pitchFamily="2" charset="-122"/>
              </a:rPr>
              <a:t>湘君</a:t>
            </a:r>
            <a:r>
              <a:rPr lang="en-US" altLang="zh-CN" sz="2700" smtClean="0">
                <a:latin typeface="宋体" pitchFamily="2" charset="-122"/>
              </a:rPr>
              <a:t>》</a:t>
            </a:r>
            <a:r>
              <a:rPr lang="zh-CN" altLang="en-US" sz="2700" smtClean="0">
                <a:latin typeface="宋体" pitchFamily="2" charset="-122"/>
              </a:rPr>
              <a:t>：“君不行兮夷犹。”）、“犹预”（</a:t>
            </a:r>
            <a:r>
              <a:rPr lang="en-US" altLang="zh-CN" sz="2700" smtClean="0">
                <a:latin typeface="宋体" pitchFamily="2" charset="-122"/>
              </a:rPr>
              <a:t>《</a:t>
            </a:r>
            <a:r>
              <a:rPr lang="zh-CN" altLang="en-US" sz="2700" smtClean="0">
                <a:latin typeface="宋体" pitchFamily="2" charset="-122"/>
              </a:rPr>
              <a:t>史记</a:t>
            </a:r>
            <a:r>
              <a:rPr lang="en-US" altLang="zh-CN" sz="2700" smtClean="0">
                <a:latin typeface="宋体" pitchFamily="2" charset="-122"/>
              </a:rPr>
              <a:t>·</a:t>
            </a:r>
            <a:r>
              <a:rPr lang="zh-CN" altLang="en-US" sz="2700" smtClean="0">
                <a:latin typeface="宋体" pitchFamily="2" charset="-122"/>
              </a:rPr>
              <a:t>鲁仲连列传</a:t>
            </a:r>
            <a:r>
              <a:rPr lang="en-US" altLang="zh-CN" sz="2700" smtClean="0">
                <a:latin typeface="宋体" pitchFamily="2" charset="-122"/>
              </a:rPr>
              <a:t>》</a:t>
            </a:r>
            <a:r>
              <a:rPr lang="zh-CN" altLang="en-US" sz="2700" smtClean="0">
                <a:latin typeface="宋体" pitchFamily="2" charset="-122"/>
              </a:rPr>
              <a:t>：“犹预未有所决。”）、“夷由”（</a:t>
            </a:r>
            <a:r>
              <a:rPr lang="en-US" altLang="zh-CN" sz="2700" smtClean="0">
                <a:latin typeface="宋体" pitchFamily="2" charset="-122"/>
              </a:rPr>
              <a:t>《</a:t>
            </a:r>
            <a:r>
              <a:rPr lang="zh-CN" altLang="en-US" sz="2700" smtClean="0">
                <a:latin typeface="宋体" pitchFamily="2" charset="-122"/>
              </a:rPr>
              <a:t>后汉书</a:t>
            </a:r>
            <a:r>
              <a:rPr lang="en-US" altLang="zh-CN" sz="2700" smtClean="0">
                <a:latin typeface="宋体" pitchFamily="2" charset="-122"/>
              </a:rPr>
              <a:t>·</a:t>
            </a:r>
            <a:r>
              <a:rPr lang="zh-CN" altLang="en-US" sz="2700" smtClean="0">
                <a:latin typeface="宋体" pitchFamily="2" charset="-122"/>
              </a:rPr>
              <a:t>马援列传</a:t>
            </a:r>
            <a:r>
              <a:rPr lang="en-US" altLang="zh-CN" sz="2700" smtClean="0">
                <a:latin typeface="宋体" pitchFamily="2" charset="-122"/>
              </a:rPr>
              <a:t>》</a:t>
            </a:r>
            <a:r>
              <a:rPr lang="zh-CN" altLang="en-US" sz="2700" smtClean="0">
                <a:latin typeface="宋体" pitchFamily="2" charset="-122"/>
              </a:rPr>
              <a:t>：“或夷由未殊。”）等。唐颜师古在注释</a:t>
            </a:r>
            <a:r>
              <a:rPr lang="en-US" altLang="zh-CN" sz="2700" smtClean="0">
                <a:latin typeface="宋体" pitchFamily="2" charset="-122"/>
              </a:rPr>
              <a:t>《</a:t>
            </a:r>
            <a:r>
              <a:rPr lang="zh-CN" altLang="en-US" sz="2700" smtClean="0">
                <a:latin typeface="宋体" pitchFamily="2" charset="-122"/>
              </a:rPr>
              <a:t>汉书</a:t>
            </a:r>
            <a:r>
              <a:rPr lang="en-US" altLang="zh-CN" sz="2700" smtClean="0">
                <a:latin typeface="宋体" pitchFamily="2" charset="-122"/>
              </a:rPr>
              <a:t>·</a:t>
            </a:r>
            <a:r>
              <a:rPr lang="zh-CN" altLang="en-US" sz="2700" smtClean="0">
                <a:latin typeface="宋体" pitchFamily="2" charset="-122"/>
              </a:rPr>
              <a:t>高后纪</a:t>
            </a:r>
            <a:r>
              <a:rPr lang="en-US" altLang="zh-CN" sz="2700" smtClean="0">
                <a:latin typeface="宋体" pitchFamily="2" charset="-122"/>
              </a:rPr>
              <a:t>》“</a:t>
            </a:r>
            <a:r>
              <a:rPr lang="zh-CN" altLang="en-US" sz="2700" smtClean="0">
                <a:latin typeface="宋体" pitchFamily="2" charset="-122"/>
              </a:rPr>
              <a:t>计犹豫未有所决”一语时说：“犹，兽名也。</a:t>
            </a:r>
            <a:r>
              <a:rPr lang="en-US" altLang="zh-CN" sz="2700" smtClean="0">
                <a:latin typeface="宋体" pitchFamily="2" charset="-122"/>
              </a:rPr>
              <a:t>……</a:t>
            </a:r>
            <a:r>
              <a:rPr lang="zh-CN" altLang="en-US" sz="2700" smtClean="0">
                <a:latin typeface="宋体" pitchFamily="2" charset="-122"/>
              </a:rPr>
              <a:t>此兽性多疑虑，常居山中，忽闻有声，即恐有人且来害之，每豫上树，久之无人，然后敢下，须臾又上，如此非一，故不决者称犹豫焉。一曰陇西俗谓犬子曰犹，犬随人行，每豫在前，待人不得，又来迎候，故云犹豫也。”“犹”的本义确为兽名，属猴子一类，但“犹豫”之“犹”只起一个音节的作用，和兽名之“犹”没有关系，颜氏之说实属望文生义，不足为训。</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type="body" idx="1"/>
          </p:nvPr>
        </p:nvSpPr>
        <p:spPr>
          <a:xfrm>
            <a:off x="304800" y="304800"/>
            <a:ext cx="8382000" cy="5821363"/>
          </a:xfrm>
        </p:spPr>
        <p:txBody>
          <a:bodyPr/>
          <a:lstStyle/>
          <a:p>
            <a:pPr eaLnBrk="1" hangingPunct="1">
              <a:lnSpc>
                <a:spcPct val="90000"/>
              </a:lnSpc>
              <a:buFontTx/>
              <a:buNone/>
            </a:pPr>
            <a:r>
              <a:rPr lang="zh-CN" altLang="en-US" sz="2800" smtClean="0">
                <a:latin typeface="宋体" pitchFamily="2" charset="-122"/>
              </a:rPr>
              <a:t>又如，</a:t>
            </a:r>
          </a:p>
          <a:p>
            <a:pPr eaLnBrk="1" hangingPunct="1">
              <a:lnSpc>
                <a:spcPct val="90000"/>
              </a:lnSpc>
              <a:buFontTx/>
              <a:buNone/>
            </a:pPr>
            <a:r>
              <a:rPr lang="zh-CN" altLang="en-US" sz="2800" smtClean="0">
                <a:latin typeface="宋体" pitchFamily="2" charset="-122"/>
              </a:rPr>
              <a:t>     </a:t>
            </a:r>
            <a:r>
              <a:rPr lang="en-US" altLang="zh-CN" sz="2800" smtClean="0">
                <a:latin typeface="宋体" pitchFamily="2" charset="-122"/>
              </a:rPr>
              <a:t>《</a:t>
            </a:r>
            <a:r>
              <a:rPr lang="zh-CN" altLang="en-US" sz="2800" smtClean="0">
                <a:latin typeface="宋体" pitchFamily="2" charset="-122"/>
              </a:rPr>
              <a:t>史记</a:t>
            </a:r>
            <a:r>
              <a:rPr lang="en-US" altLang="zh-CN" sz="2800" smtClean="0">
                <a:latin typeface="宋体" pitchFamily="2" charset="-122"/>
              </a:rPr>
              <a:t>·</a:t>
            </a:r>
            <a:r>
              <a:rPr lang="zh-CN" altLang="en-US" sz="2800" smtClean="0">
                <a:latin typeface="宋体" pitchFamily="2" charset="-122"/>
              </a:rPr>
              <a:t>魏其武安侯列传</a:t>
            </a:r>
            <a:r>
              <a:rPr lang="en-US" altLang="zh-CN" sz="2800" smtClean="0">
                <a:latin typeface="宋体" pitchFamily="2" charset="-122"/>
              </a:rPr>
              <a:t>》</a:t>
            </a:r>
            <a:r>
              <a:rPr lang="zh-CN" altLang="en-US" sz="2800" smtClean="0">
                <a:latin typeface="宋体" pitchFamily="2" charset="-122"/>
              </a:rPr>
              <a:t>：“与长孺共一老秃翁，何为首鼠两端？” 裴駰集解：“</a:t>
            </a:r>
            <a:r>
              <a:rPr lang="en-US" altLang="zh-CN" sz="2800" smtClean="0">
                <a:latin typeface="宋体" pitchFamily="2" charset="-122"/>
              </a:rPr>
              <a:t>《</a:t>
            </a:r>
            <a:r>
              <a:rPr lang="zh-CN" altLang="en-US" sz="2800" smtClean="0">
                <a:latin typeface="宋体" pitchFamily="2" charset="-122"/>
              </a:rPr>
              <a:t>汉书音义</a:t>
            </a:r>
            <a:r>
              <a:rPr lang="en-US" altLang="zh-CN" sz="2800" smtClean="0">
                <a:latin typeface="宋体" pitchFamily="2" charset="-122"/>
              </a:rPr>
              <a:t>》</a:t>
            </a:r>
            <a:r>
              <a:rPr lang="zh-CN" altLang="en-US" sz="2800" smtClean="0">
                <a:latin typeface="宋体" pitchFamily="2" charset="-122"/>
              </a:rPr>
              <a:t>曰：‘首鼠，一前一却也。’”宋人陆佃</a:t>
            </a:r>
            <a:r>
              <a:rPr lang="en-US" altLang="zh-CN" sz="2800" smtClean="0">
                <a:latin typeface="宋体" pitchFamily="2" charset="-122"/>
              </a:rPr>
              <a:t>《</a:t>
            </a:r>
            <a:r>
              <a:rPr lang="zh-CN" altLang="en-US" sz="2800" smtClean="0">
                <a:latin typeface="宋体" pitchFamily="2" charset="-122"/>
              </a:rPr>
              <a:t>埤雅</a:t>
            </a:r>
            <a:r>
              <a:rPr lang="en-US" altLang="zh-CN" sz="2800" smtClean="0">
                <a:latin typeface="宋体" pitchFamily="2" charset="-122"/>
              </a:rPr>
              <a:t>》</a:t>
            </a:r>
            <a:r>
              <a:rPr lang="zh-CN" altLang="en-US" sz="2800" smtClean="0">
                <a:latin typeface="宋体" pitchFamily="2" charset="-122"/>
              </a:rPr>
              <a:t>：“鼠性疑，出穴多不果，故持两端者谓之首鼠。”</a:t>
            </a:r>
            <a:r>
              <a:rPr lang="en-US" altLang="zh-CN" sz="2800" smtClean="0">
                <a:latin typeface="宋体" pitchFamily="2" charset="-122"/>
              </a:rPr>
              <a:t>《</a:t>
            </a:r>
            <a:r>
              <a:rPr lang="zh-CN" altLang="en-US" sz="2800" smtClean="0">
                <a:latin typeface="宋体" pitchFamily="2" charset="-122"/>
              </a:rPr>
              <a:t>诗</a:t>
            </a:r>
            <a:r>
              <a:rPr lang="en-US" altLang="zh-CN" sz="2800" smtClean="0">
                <a:latin typeface="宋体" pitchFamily="2" charset="-122"/>
              </a:rPr>
              <a:t>·</a:t>
            </a:r>
            <a:r>
              <a:rPr lang="zh-CN" altLang="en-US" sz="2800" smtClean="0">
                <a:latin typeface="宋体" pitchFamily="2" charset="-122"/>
              </a:rPr>
              <a:t>周南</a:t>
            </a:r>
            <a:r>
              <a:rPr lang="en-US" altLang="zh-CN" sz="2800" smtClean="0">
                <a:latin typeface="宋体" pitchFamily="2" charset="-122"/>
              </a:rPr>
              <a:t>·</a:t>
            </a:r>
            <a:r>
              <a:rPr lang="zh-CN" altLang="en-US" sz="2800" smtClean="0">
                <a:latin typeface="宋体" pitchFamily="2" charset="-122"/>
              </a:rPr>
              <a:t>关雎</a:t>
            </a:r>
            <a:r>
              <a:rPr lang="en-US" altLang="zh-CN" sz="2800" smtClean="0">
                <a:latin typeface="宋体" pitchFamily="2" charset="-122"/>
              </a:rPr>
              <a:t>》</a:t>
            </a:r>
            <a:r>
              <a:rPr lang="zh-CN" altLang="en-US" sz="2800" smtClean="0">
                <a:latin typeface="宋体" pitchFamily="2" charset="-122"/>
              </a:rPr>
              <a:t>：“悠哉悠哉，辗转反侧。”朱熹</a:t>
            </a:r>
            <a:r>
              <a:rPr lang="en-US" altLang="zh-CN" sz="2800" smtClean="0">
                <a:latin typeface="宋体" pitchFamily="2" charset="-122"/>
              </a:rPr>
              <a:t>《</a:t>
            </a:r>
            <a:r>
              <a:rPr lang="zh-CN" altLang="en-US" sz="2800" smtClean="0">
                <a:latin typeface="宋体" pitchFamily="2" charset="-122"/>
              </a:rPr>
              <a:t>诗集传</a:t>
            </a:r>
            <a:r>
              <a:rPr lang="en-US" altLang="zh-CN" sz="2800" smtClean="0">
                <a:latin typeface="宋体" pitchFamily="2" charset="-122"/>
              </a:rPr>
              <a:t>》</a:t>
            </a:r>
            <a:r>
              <a:rPr lang="zh-CN" altLang="en-US" sz="2800" smtClean="0">
                <a:latin typeface="宋体" pitchFamily="2" charset="-122"/>
              </a:rPr>
              <a:t>：“辗者，转之半。转者，辗之周。反者，辗之过。侧着，转之留。皆卧不安席之意。” 其实，“首鼠”、“辗转”也都是不可分训的联绵字，其中“首鼠”义为“犹豫不决”，或写作“首施”、“踌躇”等。裴駰、陆佃、朱熹的解释均属臆测。清人</a:t>
            </a:r>
            <a:r>
              <a:rPr lang="zh-CN" altLang="en-US" sz="2800" b="1" smtClean="0">
                <a:solidFill>
                  <a:srgbClr val="009900"/>
                </a:solidFill>
                <a:latin typeface="宋体" pitchFamily="2" charset="-122"/>
              </a:rPr>
              <a:t>朱起凤</a:t>
            </a:r>
            <a:r>
              <a:rPr lang="zh-CN" altLang="en-US" sz="2800" smtClean="0">
                <a:latin typeface="宋体" pitchFamily="2" charset="-122"/>
              </a:rPr>
              <a:t>曾因不明“首鼠”一词的用法而遭到学生的嘲笑，遂下决心写出了</a:t>
            </a:r>
            <a:r>
              <a:rPr lang="en-US" altLang="zh-CN" sz="2800" smtClean="0">
                <a:latin typeface="宋体" pitchFamily="2" charset="-122"/>
              </a:rPr>
              <a:t>《</a:t>
            </a:r>
            <a:r>
              <a:rPr lang="zh-CN" altLang="en-US" sz="2800" smtClean="0">
                <a:latin typeface="宋体" pitchFamily="2" charset="-122"/>
              </a:rPr>
              <a:t>辞通</a:t>
            </a:r>
            <a:r>
              <a:rPr lang="en-US" altLang="zh-CN" sz="2800" smtClean="0">
                <a:latin typeface="宋体" pitchFamily="2" charset="-122"/>
              </a:rPr>
              <a:t>》</a:t>
            </a:r>
            <a:r>
              <a:rPr lang="zh-CN" altLang="en-US" sz="2800" smtClean="0">
                <a:latin typeface="宋体" pitchFamily="2" charset="-122"/>
              </a:rPr>
              <a:t>一书。</a:t>
            </a:r>
            <a:endParaRPr lang="zh-CN" altLang="en-US"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458200" cy="1401762"/>
          </a:xfrm>
        </p:spPr>
        <p:txBody>
          <a:bodyPr/>
          <a:lstStyle/>
          <a:p>
            <a:pPr algn="l" eaLnBrk="1" hangingPunct="1"/>
            <a:r>
              <a:rPr lang="en-US" altLang="zh-CN" sz="2800" smtClean="0"/>
              <a:t>      </a:t>
            </a:r>
            <a:r>
              <a:rPr lang="zh-CN" altLang="en-US" sz="2800" smtClean="0"/>
              <a:t>联绵字的两个字多为双声或叠韵关系，音乐感很强，故在古代的文学作品中也多被使用。常见的联绵字如下：</a:t>
            </a:r>
          </a:p>
        </p:txBody>
      </p:sp>
      <p:sp>
        <p:nvSpPr>
          <p:cNvPr id="18435" name="Rectangle 3"/>
          <p:cNvSpPr>
            <a:spLocks noGrp="1" noChangeArrowheads="1"/>
          </p:cNvSpPr>
          <p:nvPr>
            <p:ph type="body" idx="1"/>
          </p:nvPr>
        </p:nvSpPr>
        <p:spPr/>
        <p:txBody>
          <a:bodyPr/>
          <a:lstStyle/>
          <a:p>
            <a:pPr eaLnBrk="1" hangingPunct="1">
              <a:lnSpc>
                <a:spcPct val="80000"/>
              </a:lnSpc>
            </a:pPr>
            <a:endParaRPr lang="en-US" altLang="zh-CN" sz="2400" smtClean="0"/>
          </a:p>
          <a:p>
            <a:pPr eaLnBrk="1" hangingPunct="1">
              <a:lnSpc>
                <a:spcPct val="80000"/>
              </a:lnSpc>
            </a:pPr>
            <a:r>
              <a:rPr lang="zh-CN" altLang="en-US" sz="2400" b="1" smtClean="0"/>
              <a:t>双声联绵字</a:t>
            </a:r>
            <a:r>
              <a:rPr lang="zh-CN" altLang="en-US" sz="2400" smtClean="0"/>
              <a:t>：蒹葭 参差 犹豫 颉颃 容与  栗烈  觱发  萧瑟 邂逅 踯躅 憔悴 蟋蟀  仓猝  倜傥  造次  抑鬱  忸怩  斑驳  黾勉  陆离  玄黄  伊威 便嬖  滑稽  蝃蝀  仿佛  踊跃  玲珑  恍惚   蜘蛛  鸳鸯   鞦韆  蝤蛴 磅礴</a:t>
            </a:r>
          </a:p>
          <a:p>
            <a:pPr eaLnBrk="1" hangingPunct="1">
              <a:lnSpc>
                <a:spcPct val="80000"/>
              </a:lnSpc>
            </a:pPr>
            <a:r>
              <a:rPr lang="zh-CN" altLang="en-US" sz="2400" b="1" smtClean="0"/>
              <a:t>叠韵联绵字</a:t>
            </a:r>
            <a:r>
              <a:rPr lang="zh-CN" altLang="en-US" sz="2400" smtClean="0"/>
              <a:t>：逍遥  殷勤  窈窕  须臾  冯陵  崔嵬  偃蹇  窈窕  芣苢  仓庚  委蛇  郁悒  徘徊  觳觫  逡巡  须臾  镃基  披靡   婵媛   薜荔   蠨蛸  顑颔 虺隤  依稀  荒唐  混沌  扑朔  蒙</a:t>
            </a:r>
            <a:r>
              <a:rPr lang="zh-TW" altLang="en-US" sz="2400" smtClean="0"/>
              <a:t>矓</a:t>
            </a:r>
            <a:r>
              <a:rPr lang="zh-CN" altLang="en-US" sz="2400" smtClean="0"/>
              <a:t>  婆娑  龟兹</a:t>
            </a:r>
          </a:p>
          <a:p>
            <a:pPr eaLnBrk="1" hangingPunct="1">
              <a:lnSpc>
                <a:spcPct val="80000"/>
              </a:lnSpc>
            </a:pPr>
            <a:r>
              <a:rPr lang="zh-CN" altLang="en-US" sz="2400" b="1" smtClean="0"/>
              <a:t>双声叠韵联绵字</a:t>
            </a:r>
            <a:r>
              <a:rPr lang="zh-CN" altLang="en-US" sz="2400" smtClean="0"/>
              <a:t> ：辗转  绵蛮   匍匐  缤纷  缱绻  燕婉   契阔  孑孓  </a:t>
            </a:r>
          </a:p>
          <a:p>
            <a:pPr eaLnBrk="1" hangingPunct="1">
              <a:lnSpc>
                <a:spcPct val="80000"/>
              </a:lnSpc>
            </a:pPr>
            <a:r>
              <a:rPr lang="zh-CN" altLang="en-US" sz="2400" b="1" smtClean="0"/>
              <a:t>非双声叠韵联绵字</a:t>
            </a:r>
            <a:r>
              <a:rPr lang="zh-CN" altLang="en-US" sz="2400" smtClean="0"/>
              <a:t>：浩荡  滂沱  芙蓉  狼藉  陵夷  葡萄  扶摇  栝楼  权舆  跋扈  鹦鹉  蚯蚓  翱翔  颠沛  蹂躏  鹧鸪  狐狸  伎俩  悱恻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zh-CN" altLang="en-US" smtClean="0"/>
              <a:t>注意！</a:t>
            </a:r>
          </a:p>
        </p:txBody>
      </p:sp>
      <p:sp>
        <p:nvSpPr>
          <p:cNvPr id="19459" name="Rectangle 3"/>
          <p:cNvSpPr>
            <a:spLocks noGrp="1" noChangeArrowheads="1"/>
          </p:cNvSpPr>
          <p:nvPr>
            <p:ph type="body" idx="1"/>
          </p:nvPr>
        </p:nvSpPr>
        <p:spPr/>
        <p:txBody>
          <a:bodyPr/>
          <a:lstStyle/>
          <a:p>
            <a:pPr eaLnBrk="1" hangingPunct="1">
              <a:buFontTx/>
              <a:buNone/>
            </a:pPr>
            <a:r>
              <a:rPr lang="en-US" altLang="zh-CN" smtClean="0"/>
              <a:t>          </a:t>
            </a:r>
            <a:r>
              <a:rPr lang="zh-CN" altLang="en-US" smtClean="0"/>
              <a:t>从上古到今天，汉语语音已经发生了很大的变化，例如“缤纷”、“憔悴”、“蟋蟀”本来分别都是双声字，“窈纠”、“芣苢”、“徘徊”本来分别都是叠韵字，根据今天的读音却看不出来了。 </a:t>
            </a:r>
          </a:p>
        </p:txBody>
      </p:sp>
      <p:pic>
        <p:nvPicPr>
          <p:cNvPr id="19460"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04800"/>
            <a:ext cx="2971800" cy="715963"/>
          </a:xfrm>
        </p:spPr>
        <p:txBody>
          <a:bodyPr/>
          <a:lstStyle/>
          <a:p>
            <a:pPr eaLnBrk="1" hangingPunct="1"/>
            <a:r>
              <a:rPr lang="zh-CN" altLang="en-US" sz="3200" b="1" smtClean="0"/>
              <a:t>（</a:t>
            </a:r>
            <a:r>
              <a:rPr lang="en-US" altLang="zh-CN" sz="3200" b="1" smtClean="0"/>
              <a:t>3</a:t>
            </a:r>
            <a:r>
              <a:rPr lang="zh-CN" altLang="en-US" sz="3200" b="1" smtClean="0"/>
              <a:t>）外来词</a:t>
            </a:r>
          </a:p>
        </p:txBody>
      </p:sp>
      <p:sp>
        <p:nvSpPr>
          <p:cNvPr id="20483" name="Rectangle 3"/>
          <p:cNvSpPr>
            <a:spLocks noGrp="1" noChangeArrowheads="1"/>
          </p:cNvSpPr>
          <p:nvPr>
            <p:ph type="body" idx="1"/>
          </p:nvPr>
        </p:nvSpPr>
        <p:spPr>
          <a:xfrm>
            <a:off x="457200" y="1219200"/>
            <a:ext cx="8229600" cy="5257800"/>
          </a:xfrm>
        </p:spPr>
        <p:txBody>
          <a:bodyPr/>
          <a:lstStyle/>
          <a:p>
            <a:pPr eaLnBrk="1" hangingPunct="1">
              <a:buFontTx/>
              <a:buNone/>
            </a:pPr>
            <a:r>
              <a:rPr lang="en-US" altLang="zh-CN" smtClean="0"/>
              <a:t>         </a:t>
            </a:r>
            <a:r>
              <a:rPr lang="zh-CN" altLang="en-US" smtClean="0"/>
              <a:t>古汉语中的所谓外来词在今天看来有些来自于中国以外的国家，有些则来自于国内少数民族语言。自汉代开始，随着中国与域外交往的增多，历代都有一些外来词被汉语所吸收，丰富了汉语的词汇。外来词也有单音节词，只是多音节词居多，例如“苜蓿、葡萄、石榴、琥珀、阎罗、浮屠、涅磐、胡同”等。 </a:t>
            </a:r>
          </a:p>
        </p:txBody>
      </p:sp>
      <p:pic>
        <p:nvPicPr>
          <p:cNvPr id="20484" name="Picture 5"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43434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09800" y="152400"/>
            <a:ext cx="2133600" cy="609600"/>
          </a:xfrm>
        </p:spPr>
        <p:txBody>
          <a:bodyPr/>
          <a:lstStyle/>
          <a:p>
            <a:pPr eaLnBrk="1" hangingPunct="1"/>
            <a:r>
              <a:rPr lang="en-US" altLang="zh-CN" sz="3600" b="1" smtClean="0">
                <a:solidFill>
                  <a:srgbClr val="009900"/>
                </a:solidFill>
              </a:rPr>
              <a:t>   </a:t>
            </a:r>
            <a:r>
              <a:rPr lang="zh-CN" altLang="en-US" sz="3600" b="1" smtClean="0">
                <a:solidFill>
                  <a:srgbClr val="009900"/>
                </a:solidFill>
              </a:rPr>
              <a:t>概說</a:t>
            </a:r>
          </a:p>
        </p:txBody>
      </p:sp>
      <p:sp>
        <p:nvSpPr>
          <p:cNvPr id="3075" name="Rectangle 3"/>
          <p:cNvSpPr>
            <a:spLocks noGrp="1" noChangeArrowheads="1"/>
          </p:cNvSpPr>
          <p:nvPr>
            <p:ph type="body" idx="1"/>
          </p:nvPr>
        </p:nvSpPr>
        <p:spPr>
          <a:xfrm>
            <a:off x="304800" y="1066800"/>
            <a:ext cx="6172200" cy="5410200"/>
          </a:xfrm>
        </p:spPr>
        <p:txBody>
          <a:bodyPr/>
          <a:lstStyle/>
          <a:p>
            <a:pPr eaLnBrk="1" hangingPunct="1">
              <a:lnSpc>
                <a:spcPct val="90000"/>
              </a:lnSpc>
              <a:buFontTx/>
              <a:buNone/>
            </a:pPr>
            <a:r>
              <a:rPr lang="en-US" altLang="zh-CN" sz="2400" smtClean="0"/>
              <a:t>             </a:t>
            </a:r>
            <a:r>
              <a:rPr lang="zh-CN" altLang="en-US" sz="2400" smtClean="0"/>
              <a:t>古汉语词汇最突出的特点是单音词占优势。单音词的含义复杂，用法灵活，加之典籍中的古今字、通假字数量多，会给我们的学习和研究工作带来不少困难，需要认真对待。古汉语词汇的研究是汉语词汇研究的一个非常重要的部分，因为古汉语词汇不仅是现代汉语词汇的前身，而且历史悠久，丰富多彩，影响深远。早在先秦时期，词义问题即引起了人们的关注，孔子、老子、墨子、杨朱、公孙龙子等人都在对名实关系的探讨中涉及到汉语的词源和词义，尤其是荀子，曾对名实的关系问题作过相当系统、精彩、科学的论述（见</a:t>
            </a:r>
            <a:r>
              <a:rPr lang="en-US" altLang="zh-CN" sz="2400" smtClean="0"/>
              <a:t>《</a:t>
            </a:r>
            <a:r>
              <a:rPr lang="zh-CN" altLang="en-US" sz="2400" smtClean="0"/>
              <a:t>荀子</a:t>
            </a:r>
            <a:r>
              <a:rPr lang="en-US" altLang="zh-CN" sz="2400" smtClean="0"/>
              <a:t>·</a:t>
            </a:r>
            <a:r>
              <a:rPr lang="zh-CN" altLang="en-US" sz="2400" smtClean="0"/>
              <a:t>正名</a:t>
            </a:r>
            <a:r>
              <a:rPr lang="en-US" altLang="zh-CN" sz="2400" smtClean="0"/>
              <a:t>》</a:t>
            </a:r>
            <a:r>
              <a:rPr lang="zh-CN" altLang="en-US" sz="2400" smtClean="0"/>
              <a:t>）。他不仅揭示了词与概念的正确关系，提出了著名的“约定俗成”说，而且指出了词的概括性。</a:t>
            </a:r>
          </a:p>
        </p:txBody>
      </p:sp>
      <p:sp>
        <p:nvSpPr>
          <p:cNvPr id="3076" name="AutoShape 6"/>
          <p:cNvSpPr>
            <a:spLocks noChangeArrowheads="1"/>
          </p:cNvSpPr>
          <p:nvPr/>
        </p:nvSpPr>
        <p:spPr bwMode="auto">
          <a:xfrm>
            <a:off x="6553200" y="228600"/>
            <a:ext cx="2438400" cy="6172200"/>
          </a:xfrm>
          <a:prstGeom prst="cloudCallout">
            <a:avLst>
              <a:gd name="adj1" fmla="val -225130"/>
              <a:gd name="adj2" fmla="val 32380"/>
            </a:avLst>
          </a:prstGeom>
          <a:solidFill>
            <a:schemeClr val="accent1"/>
          </a:solidFill>
          <a:ln w="9525">
            <a:solidFill>
              <a:schemeClr val="tx1"/>
            </a:solidFill>
            <a:round/>
            <a:headEnd/>
            <a:tailEnd/>
          </a:ln>
        </p:spPr>
        <p:txBody>
          <a:bodyPr/>
          <a:lstStyle/>
          <a:p>
            <a:r>
              <a:rPr lang="zh-CN" altLang="en-US" sz="2300" b="0"/>
              <a:t>名无固宜，约之以命。约定俗成谓之宜，异於约则谓之不宜。名无固实，约之以命实，约定俗成谓之实名。名有固善，径易而不拂，谓之善名。</a:t>
            </a:r>
          </a:p>
        </p:txBody>
      </p:sp>
      <p:pic>
        <p:nvPicPr>
          <p:cNvPr id="3077" name="Picture 7"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838200"/>
            <a:ext cx="57912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74638"/>
            <a:ext cx="8229600" cy="411162"/>
          </a:xfrm>
        </p:spPr>
        <p:txBody>
          <a:bodyPr/>
          <a:lstStyle/>
          <a:p>
            <a:pPr eaLnBrk="1" hangingPunct="1"/>
            <a:r>
              <a:rPr lang="zh-CN" altLang="en-US" sz="3600" b="1" smtClean="0"/>
              <a:t>二、合成词</a:t>
            </a:r>
            <a:endParaRPr lang="zh-CN" altLang="en-US" sz="3600" smtClean="0"/>
          </a:p>
        </p:txBody>
      </p:sp>
      <p:sp>
        <p:nvSpPr>
          <p:cNvPr id="21507" name="Rectangle 3"/>
          <p:cNvSpPr>
            <a:spLocks noGrp="1" noChangeArrowheads="1"/>
          </p:cNvSpPr>
          <p:nvPr>
            <p:ph type="body" idx="1"/>
          </p:nvPr>
        </p:nvSpPr>
        <p:spPr>
          <a:xfrm>
            <a:off x="304800" y="990600"/>
            <a:ext cx="8458200" cy="5638800"/>
          </a:xfrm>
        </p:spPr>
        <p:txBody>
          <a:bodyPr/>
          <a:lstStyle/>
          <a:p>
            <a:pPr eaLnBrk="1" hangingPunct="1">
              <a:lnSpc>
                <a:spcPct val="80000"/>
              </a:lnSpc>
              <a:buFontTx/>
              <a:buNone/>
            </a:pPr>
            <a:r>
              <a:rPr lang="en-US" altLang="zh-CN" sz="800" smtClean="0"/>
              <a:t>      </a:t>
            </a:r>
            <a:r>
              <a:rPr lang="zh-CN" altLang="en-US" sz="2800" smtClean="0">
                <a:latin typeface="宋体" pitchFamily="2" charset="-122"/>
              </a:rPr>
              <a:t>合成词分为</a:t>
            </a:r>
            <a:r>
              <a:rPr lang="zh-CN" altLang="en-US" sz="2800" b="1" smtClean="0">
                <a:latin typeface="宋体" pitchFamily="2" charset="-122"/>
              </a:rPr>
              <a:t>复合式</a:t>
            </a:r>
            <a:r>
              <a:rPr lang="zh-CN" altLang="en-US" sz="2800" smtClean="0">
                <a:latin typeface="宋体" pitchFamily="2" charset="-122"/>
              </a:rPr>
              <a:t>与</a:t>
            </a:r>
            <a:r>
              <a:rPr lang="zh-CN" altLang="en-US" sz="2800" b="1" smtClean="0">
                <a:latin typeface="宋体" pitchFamily="2" charset="-122"/>
              </a:rPr>
              <a:t>附加式</a:t>
            </a:r>
            <a:r>
              <a:rPr lang="zh-CN" altLang="en-US" sz="2800" smtClean="0">
                <a:latin typeface="宋体" pitchFamily="2" charset="-122"/>
              </a:rPr>
              <a:t>两类。</a:t>
            </a:r>
          </a:p>
          <a:p>
            <a:pPr eaLnBrk="1" hangingPunct="1">
              <a:lnSpc>
                <a:spcPct val="80000"/>
              </a:lnSpc>
              <a:buFontTx/>
              <a:buNone/>
            </a:pPr>
            <a:r>
              <a:rPr lang="en-US" altLang="zh-CN" sz="2800" smtClean="0">
                <a:latin typeface="宋体" pitchFamily="2" charset="-122"/>
              </a:rPr>
              <a:t>1</a:t>
            </a:r>
            <a:r>
              <a:rPr lang="zh-CN" altLang="en-US" sz="2800" smtClean="0">
                <a:latin typeface="宋体" pitchFamily="2" charset="-122"/>
              </a:rPr>
              <a:t>、</a:t>
            </a:r>
            <a:r>
              <a:rPr lang="zh-CN" altLang="en-US" sz="2800" b="1" smtClean="0">
                <a:latin typeface="宋体" pitchFamily="2" charset="-122"/>
              </a:rPr>
              <a:t>复合式</a:t>
            </a:r>
            <a:r>
              <a:rPr lang="zh-CN" altLang="en-US" sz="2400" smtClean="0">
                <a:latin typeface="宋体" pitchFamily="2" charset="-122"/>
              </a:rPr>
              <a:t>  </a:t>
            </a:r>
          </a:p>
          <a:p>
            <a:pPr eaLnBrk="1" hangingPunct="1">
              <a:lnSpc>
                <a:spcPct val="80000"/>
              </a:lnSpc>
              <a:buFontTx/>
              <a:buNone/>
            </a:pPr>
            <a:r>
              <a:rPr lang="zh-CN" altLang="en-US" sz="2400" smtClean="0">
                <a:latin typeface="宋体" pitchFamily="2" charset="-122"/>
              </a:rPr>
              <a:t>          古汉语中常见的复合式合成词有并列、偏正、动宾三类，其中偏正式在先秦最多。此外，主谓式在先秦也已经出现，但为数很少。</a:t>
            </a:r>
          </a:p>
          <a:p>
            <a:pPr eaLnBrk="1" hangingPunct="1">
              <a:lnSpc>
                <a:spcPct val="80000"/>
              </a:lnSpc>
              <a:buFontTx/>
              <a:buNone/>
            </a:pPr>
            <a:r>
              <a:rPr lang="zh-CN" altLang="en-US" sz="2400" smtClean="0">
                <a:latin typeface="宋体" pitchFamily="2" charset="-122"/>
              </a:rPr>
              <a:t>（</a:t>
            </a:r>
            <a:r>
              <a:rPr lang="en-US" altLang="zh-CN" sz="2400" smtClean="0">
                <a:latin typeface="宋体" pitchFamily="2" charset="-122"/>
              </a:rPr>
              <a:t>1</a:t>
            </a:r>
            <a:r>
              <a:rPr lang="zh-CN" altLang="en-US" sz="2400" smtClean="0">
                <a:latin typeface="宋体" pitchFamily="2" charset="-122"/>
              </a:rPr>
              <a:t>）</a:t>
            </a:r>
            <a:r>
              <a:rPr lang="zh-CN" altLang="en-US" sz="2400" b="1" smtClean="0">
                <a:latin typeface="宋体" pitchFamily="2" charset="-122"/>
              </a:rPr>
              <a:t>并列式</a:t>
            </a:r>
            <a:r>
              <a:rPr lang="zh-CN" altLang="en-US" sz="2400" smtClean="0">
                <a:latin typeface="宋体" pitchFamily="2" charset="-122"/>
              </a:rPr>
              <a:t>  并列式合成词主要包括近义</a:t>
            </a:r>
            <a:r>
              <a:rPr lang="en-US" altLang="zh-CN" sz="2400" smtClean="0">
                <a:latin typeface="宋体" pitchFamily="2" charset="-122"/>
              </a:rPr>
              <a:t>(</a:t>
            </a:r>
            <a:r>
              <a:rPr lang="zh-CN" altLang="en-US" sz="2400" smtClean="0">
                <a:latin typeface="宋体" pitchFamily="2" charset="-122"/>
              </a:rPr>
              <a:t>包括同义</a:t>
            </a:r>
            <a:r>
              <a:rPr lang="en-US" altLang="zh-CN" sz="2400" smtClean="0">
                <a:latin typeface="宋体" pitchFamily="2" charset="-122"/>
              </a:rPr>
              <a:t>)</a:t>
            </a:r>
            <a:r>
              <a:rPr lang="zh-CN" altLang="en-US" sz="2400" smtClean="0">
                <a:latin typeface="宋体" pitchFamily="2" charset="-122"/>
              </a:rPr>
              <a:t>并列、对义（包括反义）并列、偏义并列三种。例如：</a:t>
            </a:r>
          </a:p>
          <a:p>
            <a:pPr eaLnBrk="1" hangingPunct="1">
              <a:lnSpc>
                <a:spcPct val="80000"/>
              </a:lnSpc>
            </a:pPr>
            <a:r>
              <a:rPr lang="zh-CN" altLang="en-US" sz="2400" b="1" smtClean="0">
                <a:latin typeface="宋体" pitchFamily="2" charset="-122"/>
              </a:rPr>
              <a:t>近义并列</a:t>
            </a:r>
            <a:r>
              <a:rPr lang="zh-CN" altLang="en-US" sz="2400" smtClean="0">
                <a:latin typeface="宋体" pitchFamily="2" charset="-122"/>
              </a:rPr>
              <a:t>：宾客  琴瑟  言语  年岁  疆埸  财贿  跋涉  悦怿  褊小 寻常 仓廪  和睦  谨慎  斟酌  祭祀  倾覆  道路  翱翔  长久  亲戚  会同  中庸</a:t>
            </a:r>
          </a:p>
          <a:p>
            <a:pPr eaLnBrk="1" hangingPunct="1">
              <a:lnSpc>
                <a:spcPct val="80000"/>
              </a:lnSpc>
            </a:pPr>
            <a:r>
              <a:rPr lang="zh-CN" altLang="en-US" sz="2400" b="1" smtClean="0">
                <a:latin typeface="宋体" pitchFamily="2" charset="-122"/>
              </a:rPr>
              <a:t>对义并列</a:t>
            </a:r>
            <a:r>
              <a:rPr lang="zh-CN" altLang="en-US" sz="2400" smtClean="0">
                <a:latin typeface="宋体" pitchFamily="2" charset="-122"/>
              </a:rPr>
              <a:t>：春秋  干戈  刀笔  阴阳  消长  消息  山河  宇宙  社稷  左右  尊卑  出入  进退  祸福  父子  乾坤  股肱</a:t>
            </a:r>
          </a:p>
          <a:p>
            <a:pPr eaLnBrk="1" hangingPunct="1">
              <a:lnSpc>
                <a:spcPct val="80000"/>
              </a:lnSpc>
            </a:pPr>
            <a:r>
              <a:rPr lang="zh-CN" altLang="en-US" sz="2400" b="1" smtClean="0">
                <a:latin typeface="宋体" pitchFamily="2" charset="-122"/>
              </a:rPr>
              <a:t>偏义并列</a:t>
            </a:r>
            <a:r>
              <a:rPr lang="zh-CN" altLang="en-US" sz="2400" smtClean="0">
                <a:latin typeface="宋体" pitchFamily="2" charset="-122"/>
              </a:rPr>
              <a:t>：国家  妻子  缓急  动静   園圃   短長  车马 </a:t>
            </a:r>
          </a:p>
        </p:txBody>
      </p:sp>
      <p:pic>
        <p:nvPicPr>
          <p:cNvPr id="2150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7620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body" idx="1"/>
          </p:nvPr>
        </p:nvSpPr>
        <p:spPr>
          <a:xfrm>
            <a:off x="304800" y="228600"/>
            <a:ext cx="8382000" cy="6400800"/>
          </a:xfrm>
        </p:spPr>
        <p:txBody>
          <a:bodyPr/>
          <a:lstStyle/>
          <a:p>
            <a:pPr eaLnBrk="1" hangingPunct="1">
              <a:lnSpc>
                <a:spcPct val="80000"/>
              </a:lnSpc>
              <a:buFontTx/>
              <a:buNone/>
            </a:pPr>
            <a:r>
              <a:rPr lang="en-US" altLang="zh-CN" sz="2800" smtClean="0"/>
              <a:t>           </a:t>
            </a:r>
            <a:r>
              <a:rPr lang="zh-CN" altLang="en-US" sz="2800" smtClean="0"/>
              <a:t>并列式复合词的各语素本来都是可以独立运用的单音词，组合成一个词后，其中有一部分的意义并不是原来各单音词词义的简单相加，而是一个新义。例如“干戈”，“干”本是盾牌，“戈”本是类似矛的兵器，合成一个词后泛指武器或战争。</a:t>
            </a:r>
            <a:r>
              <a:rPr lang="en-US" altLang="zh-CN" sz="2800" smtClean="0"/>
              <a:t>《</a:t>
            </a:r>
            <a:r>
              <a:rPr lang="zh-CN" altLang="en-US" sz="2800" smtClean="0"/>
              <a:t>礼记</a:t>
            </a:r>
            <a:r>
              <a:rPr lang="en-US" altLang="zh-CN" sz="2800" smtClean="0"/>
              <a:t>·</a:t>
            </a:r>
            <a:r>
              <a:rPr lang="zh-CN" altLang="en-US" sz="2800" smtClean="0"/>
              <a:t>檀弓下</a:t>
            </a:r>
            <a:r>
              <a:rPr lang="en-US" altLang="zh-CN" sz="2800" smtClean="0"/>
              <a:t>》</a:t>
            </a:r>
            <a:r>
              <a:rPr lang="zh-CN" altLang="en-US" sz="2800" smtClean="0"/>
              <a:t>：“能执干戈以卫社稷。”其中“干戈”指兵器。</a:t>
            </a:r>
            <a:r>
              <a:rPr lang="en-US" altLang="zh-CN" sz="2800" smtClean="0"/>
              <a:t>《</a:t>
            </a:r>
            <a:r>
              <a:rPr lang="zh-CN" altLang="en-US" sz="2800" smtClean="0"/>
              <a:t>史记</a:t>
            </a:r>
            <a:r>
              <a:rPr lang="en-US" altLang="zh-CN" sz="2800" smtClean="0"/>
              <a:t>·</a:t>
            </a:r>
            <a:r>
              <a:rPr lang="zh-CN" altLang="en-US" sz="2800" smtClean="0"/>
              <a:t>儒林列传序</a:t>
            </a:r>
            <a:r>
              <a:rPr lang="en-US" altLang="zh-CN" sz="2800" smtClean="0"/>
              <a:t>》</a:t>
            </a:r>
            <a:r>
              <a:rPr lang="zh-CN" altLang="en-US" sz="2800" smtClean="0"/>
              <a:t>：“然尚有干戈，平定四海，亦未暇遑庠序之事也。”又如“社稷”，“社”本是土地神，“稷”本是谷神。古代帝王、诸侯立国必先立庙祭祀此二神，社稷遂成为国家的象征，合成一个词后产生了“国家”这一新义。</a:t>
            </a:r>
            <a:r>
              <a:rPr lang="en-US" altLang="zh-CN" sz="2800" smtClean="0"/>
              <a:t>《</a:t>
            </a:r>
            <a:r>
              <a:rPr lang="zh-CN" altLang="en-US" sz="2800" smtClean="0"/>
              <a:t>论语</a:t>
            </a:r>
            <a:r>
              <a:rPr lang="en-US" altLang="zh-CN" sz="2800" smtClean="0"/>
              <a:t>·</a:t>
            </a:r>
            <a:r>
              <a:rPr lang="zh-CN" altLang="en-US" sz="2800" smtClean="0"/>
              <a:t>季氏</a:t>
            </a:r>
            <a:r>
              <a:rPr lang="en-US" altLang="zh-CN" sz="2800" smtClean="0"/>
              <a:t>》</a:t>
            </a:r>
            <a:r>
              <a:rPr lang="zh-CN" altLang="en-US" sz="2800" smtClean="0"/>
              <a:t>：“夫颛臾，昔者先王以为东蒙主，且在邦域之中矣。是社稷之臣也，何以伐为？”再如“妻子”，“妻”本是“妻子”，“子”本是“子女”，合成一个词后整个词义只相当于原单音词“妻”的含义，与原单音词“子”的意义无关，“子”作为合成词的词素只是一种陪衬。</a:t>
            </a:r>
            <a:r>
              <a:rPr lang="en-US" altLang="zh-CN" sz="2800" smtClean="0"/>
              <a:t>《</a:t>
            </a:r>
            <a:r>
              <a:rPr lang="zh-CN" altLang="en-US" sz="2800" smtClean="0"/>
              <a:t>诗</a:t>
            </a:r>
            <a:r>
              <a:rPr lang="en-US" altLang="zh-CN" sz="2800" smtClean="0"/>
              <a:t>·</a:t>
            </a:r>
            <a:r>
              <a:rPr lang="zh-CN" altLang="en-US" sz="2800" smtClean="0"/>
              <a:t>小雅</a:t>
            </a:r>
            <a:r>
              <a:rPr lang="en-US" altLang="zh-CN" sz="2800" smtClean="0"/>
              <a:t>·</a:t>
            </a:r>
            <a:r>
              <a:rPr lang="zh-CN" altLang="en-US" sz="2800" smtClean="0"/>
              <a:t>常棣</a:t>
            </a:r>
            <a:r>
              <a:rPr lang="en-US" altLang="zh-CN" sz="2800" smtClean="0"/>
              <a:t>》</a:t>
            </a:r>
            <a:r>
              <a:rPr lang="zh-CN" altLang="en-US" sz="2800" smtClean="0"/>
              <a:t>：“妻子好合，如鼓瑟琴。”其中“妻子”义即同“妻”。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381000" y="381000"/>
            <a:ext cx="8229600" cy="762000"/>
          </a:xfrm>
        </p:spPr>
        <p:txBody>
          <a:bodyPr/>
          <a:lstStyle/>
          <a:p>
            <a:pPr eaLnBrk="1" hangingPunct="1"/>
            <a:r>
              <a:rPr lang="en-US" altLang="zh-CN" smtClean="0"/>
              <a:t>  </a:t>
            </a:r>
            <a:r>
              <a:rPr lang="zh-CN" altLang="en-US" smtClean="0"/>
              <a:t>需要指出的是：</a:t>
            </a:r>
          </a:p>
        </p:txBody>
      </p:sp>
      <p:sp>
        <p:nvSpPr>
          <p:cNvPr id="23555" name="Rectangle 3"/>
          <p:cNvSpPr>
            <a:spLocks noGrp="1" noChangeArrowheads="1"/>
          </p:cNvSpPr>
          <p:nvPr>
            <p:ph type="body" idx="1"/>
          </p:nvPr>
        </p:nvSpPr>
        <p:spPr>
          <a:xfrm>
            <a:off x="457200" y="1600200"/>
            <a:ext cx="8229600" cy="4876800"/>
          </a:xfrm>
        </p:spPr>
        <p:txBody>
          <a:bodyPr/>
          <a:lstStyle/>
          <a:p>
            <a:pPr eaLnBrk="1" hangingPunct="1">
              <a:lnSpc>
                <a:spcPct val="90000"/>
              </a:lnSpc>
              <a:buFontTx/>
              <a:buNone/>
            </a:pPr>
            <a:r>
              <a:rPr lang="en-US" altLang="zh-CN" smtClean="0"/>
              <a:t>        </a:t>
            </a:r>
            <a:r>
              <a:rPr lang="zh-CN" altLang="en-US" smtClean="0"/>
              <a:t>偏义合成词（即偏义复词）在由单音词合为复音词的开始阶段，各语素之间都是近义并列或对义并列关系，所谓偏义是后来由于修辞的需要从原义引申出来的。正因为如此，这类词的义项除了偏义一类外，往往还有近义或对义的一类。而且偏义出现的时代晚，多数是特指性的，离开具体的语言环境后意义不够确定，故不能将这类词理解成只有偏义一种义项。</a:t>
            </a:r>
          </a:p>
          <a:p>
            <a:pPr eaLnBrk="1" hangingPunct="1">
              <a:lnSpc>
                <a:spcPct val="90000"/>
              </a:lnSpc>
              <a:buFontTx/>
              <a:buNone/>
            </a:pPr>
            <a:r>
              <a:rPr lang="zh-CN" altLang="en-US" smtClean="0"/>
              <a:t>    例如： </a:t>
            </a:r>
          </a:p>
        </p:txBody>
      </p:sp>
      <p:pic>
        <p:nvPicPr>
          <p:cNvPr id="2355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type="body" idx="1"/>
          </p:nvPr>
        </p:nvSpPr>
        <p:spPr>
          <a:xfrm>
            <a:off x="304800" y="304800"/>
            <a:ext cx="8534400" cy="6248400"/>
          </a:xfrm>
        </p:spPr>
        <p:txBody>
          <a:bodyPr/>
          <a:lstStyle/>
          <a:p>
            <a:pPr eaLnBrk="1" hangingPunct="1">
              <a:lnSpc>
                <a:spcPct val="90000"/>
              </a:lnSpc>
            </a:pPr>
            <a:r>
              <a:rPr lang="zh-CN" altLang="en-US" sz="2800" smtClean="0"/>
              <a:t>车马   ①车和马。</a:t>
            </a:r>
            <a:r>
              <a:rPr lang="en-US" altLang="zh-CN" sz="2800" smtClean="0"/>
              <a:t>《</a:t>
            </a:r>
            <a:r>
              <a:rPr lang="zh-CN" altLang="en-US" sz="2800" smtClean="0"/>
              <a:t>管子</a:t>
            </a:r>
            <a:r>
              <a:rPr lang="en-US" altLang="zh-CN" sz="2800" smtClean="0"/>
              <a:t>·</a:t>
            </a:r>
            <a:r>
              <a:rPr lang="zh-CN" altLang="en-US" sz="2800" smtClean="0"/>
              <a:t>小匡</a:t>
            </a:r>
            <a:r>
              <a:rPr lang="en-US" altLang="zh-CN" sz="2800" smtClean="0"/>
              <a:t>》</a:t>
            </a:r>
            <a:r>
              <a:rPr lang="zh-CN" altLang="en-US" sz="2800" smtClean="0"/>
              <a:t>：“又游士八十人，奉之以车马衣裘。”②偏指车。</a:t>
            </a:r>
            <a:r>
              <a:rPr lang="en-US" altLang="zh-CN" sz="2800" smtClean="0"/>
              <a:t>《</a:t>
            </a:r>
            <a:r>
              <a:rPr lang="zh-CN" altLang="en-US" sz="2800" smtClean="0"/>
              <a:t>礼记</a:t>
            </a:r>
            <a:r>
              <a:rPr lang="en-US" altLang="zh-CN" sz="2800" smtClean="0"/>
              <a:t>·</a:t>
            </a:r>
            <a:r>
              <a:rPr lang="zh-CN" altLang="en-US" sz="2800" smtClean="0"/>
              <a:t>玉藻</a:t>
            </a:r>
            <a:r>
              <a:rPr lang="en-US" altLang="zh-CN" sz="2800" smtClean="0"/>
              <a:t>》</a:t>
            </a:r>
            <a:r>
              <a:rPr lang="zh-CN" altLang="en-US" sz="2800" smtClean="0"/>
              <a:t>：“大夫不得造车马。”</a:t>
            </a:r>
          </a:p>
          <a:p>
            <a:pPr eaLnBrk="1" hangingPunct="1">
              <a:lnSpc>
                <a:spcPct val="90000"/>
              </a:lnSpc>
            </a:pPr>
            <a:r>
              <a:rPr lang="zh-CN" altLang="en-US" sz="2800" smtClean="0"/>
              <a:t>園圃  ① 种植果木或菜蔬的园地。</a:t>
            </a:r>
            <a:r>
              <a:rPr lang="en-US" altLang="zh-CN" sz="2800" smtClean="0"/>
              <a:t>《</a:t>
            </a:r>
            <a:r>
              <a:rPr lang="zh-CN" altLang="en-US" sz="2800" smtClean="0"/>
              <a:t>周礼</a:t>
            </a:r>
            <a:r>
              <a:rPr lang="en-US" altLang="zh-CN" sz="2800" smtClean="0"/>
              <a:t>·</a:t>
            </a:r>
            <a:r>
              <a:rPr lang="zh-CN" altLang="en-US" sz="2800" smtClean="0"/>
              <a:t>天官</a:t>
            </a:r>
            <a:r>
              <a:rPr lang="en-US" altLang="zh-CN" sz="2800" smtClean="0"/>
              <a:t>·</a:t>
            </a:r>
            <a:r>
              <a:rPr lang="zh-CN" altLang="en-US" sz="2800" smtClean="0"/>
              <a:t>冢宰</a:t>
            </a:r>
            <a:r>
              <a:rPr lang="en-US" altLang="zh-CN" sz="2800" smtClean="0"/>
              <a:t>》</a:t>
            </a:r>
            <a:r>
              <a:rPr lang="zh-CN" altLang="en-US" sz="2800" smtClean="0"/>
              <a:t>：“以九職任萬民。一曰三農，生九穀；二曰園圃，毓草木。”②偏指种果木的园子。</a:t>
            </a:r>
            <a:r>
              <a:rPr lang="en-US" altLang="zh-CN" sz="2800" smtClean="0"/>
              <a:t>《</a:t>
            </a:r>
            <a:r>
              <a:rPr lang="zh-CN" altLang="en-US" sz="2800" smtClean="0"/>
              <a:t>墨子</a:t>
            </a:r>
            <a:r>
              <a:rPr lang="en-US" altLang="zh-CN" sz="2800" smtClean="0"/>
              <a:t>·</a:t>
            </a:r>
            <a:r>
              <a:rPr lang="zh-CN" altLang="en-US" sz="2800" smtClean="0"/>
              <a:t>非攻</a:t>
            </a:r>
            <a:r>
              <a:rPr lang="en-US" altLang="zh-CN" sz="2800" smtClean="0"/>
              <a:t>》</a:t>
            </a:r>
            <a:r>
              <a:rPr lang="zh-CN" altLang="en-US" sz="2800" smtClean="0"/>
              <a:t>：“今有一人，入人园圃，窃其桃李。”</a:t>
            </a:r>
          </a:p>
          <a:p>
            <a:pPr eaLnBrk="1" hangingPunct="1">
              <a:lnSpc>
                <a:spcPct val="90000"/>
              </a:lnSpc>
            </a:pPr>
            <a:r>
              <a:rPr lang="zh-CN" altLang="en-US" sz="2800" smtClean="0"/>
              <a:t>寒暑  ①寒冬和暑夏。</a:t>
            </a:r>
            <a:r>
              <a:rPr lang="en-US" altLang="zh-CN" sz="2800" smtClean="0"/>
              <a:t>《</a:t>
            </a:r>
            <a:r>
              <a:rPr lang="zh-CN" altLang="en-US" sz="2800" smtClean="0"/>
              <a:t>易</a:t>
            </a:r>
            <a:r>
              <a:rPr lang="en-US" altLang="zh-CN" sz="2800" smtClean="0"/>
              <a:t>·</a:t>
            </a:r>
            <a:r>
              <a:rPr lang="zh-CN" altLang="en-US" sz="2800" smtClean="0"/>
              <a:t>繫辞下</a:t>
            </a:r>
            <a:r>
              <a:rPr lang="en-US" altLang="zh-CN" sz="2800" smtClean="0"/>
              <a:t>》</a:t>
            </a:r>
            <a:r>
              <a:rPr lang="zh-CN" altLang="en-US" sz="2800" smtClean="0"/>
              <a:t>：“寒往則暑來，暑往則寒來，寒暑相推而歲成焉。”②偏指寒冬。</a:t>
            </a:r>
            <a:r>
              <a:rPr lang="en-US" altLang="zh-CN" sz="2800" smtClean="0"/>
              <a:t>《</a:t>
            </a:r>
            <a:r>
              <a:rPr lang="zh-CN" altLang="en-US" sz="2800" smtClean="0"/>
              <a:t>列子</a:t>
            </a:r>
            <a:r>
              <a:rPr lang="en-US" altLang="zh-CN" sz="2800" smtClean="0"/>
              <a:t>·</a:t>
            </a:r>
            <a:r>
              <a:rPr lang="zh-CN" altLang="en-US" sz="2800" smtClean="0"/>
              <a:t>杨朱</a:t>
            </a:r>
            <a:r>
              <a:rPr lang="en-US" altLang="zh-CN" sz="2800" smtClean="0"/>
              <a:t>》</a:t>
            </a:r>
            <a:r>
              <a:rPr lang="zh-CN" altLang="en-US" sz="2800" smtClean="0"/>
              <a:t>：“无羽毛以御寒暑。”</a:t>
            </a:r>
          </a:p>
          <a:p>
            <a:pPr eaLnBrk="1" hangingPunct="1">
              <a:lnSpc>
                <a:spcPct val="90000"/>
              </a:lnSpc>
            </a:pPr>
            <a:r>
              <a:rPr lang="zh-CN" altLang="en-US" sz="2800" smtClean="0"/>
              <a:t>动静  ① 运动和静止；行动和停止。</a:t>
            </a:r>
            <a:r>
              <a:rPr lang="en-US" altLang="zh-CN" sz="2800" smtClean="0"/>
              <a:t>《</a:t>
            </a:r>
            <a:r>
              <a:rPr lang="zh-CN" altLang="en-US" sz="2800" smtClean="0"/>
              <a:t>易</a:t>
            </a:r>
            <a:r>
              <a:rPr lang="en-US" altLang="zh-CN" sz="2800" smtClean="0"/>
              <a:t>·</a:t>
            </a:r>
            <a:r>
              <a:rPr lang="zh-CN" altLang="en-US" sz="2800" smtClean="0"/>
              <a:t>艮</a:t>
            </a:r>
            <a:r>
              <a:rPr lang="en-US" altLang="zh-CN" sz="2800" smtClean="0"/>
              <a:t>》</a:t>
            </a:r>
            <a:r>
              <a:rPr lang="zh-CN" altLang="en-US" sz="2800" smtClean="0"/>
              <a:t>：“時止則止，時行則行。動静不失其時，其道光明。” ②偏指行动。</a:t>
            </a:r>
            <a:r>
              <a:rPr lang="en-US" altLang="zh-CN" sz="2800" smtClean="0"/>
              <a:t>《</a:t>
            </a:r>
            <a:r>
              <a:rPr lang="zh-CN" altLang="en-US" sz="2800" smtClean="0"/>
              <a:t>汉书</a:t>
            </a:r>
            <a:r>
              <a:rPr lang="en-US" altLang="zh-CN" sz="2800" smtClean="0"/>
              <a:t>·</a:t>
            </a:r>
            <a:r>
              <a:rPr lang="zh-CN" altLang="en-US" sz="2800" smtClean="0"/>
              <a:t>金日磾传</a:t>
            </a:r>
            <a:r>
              <a:rPr lang="en-US" altLang="zh-CN" sz="2800" smtClean="0"/>
              <a:t>》</a:t>
            </a:r>
            <a:r>
              <a:rPr lang="zh-CN" altLang="en-US" sz="2800" smtClean="0"/>
              <a:t>：“日磾视其志意有非常，心疑之，阴独察其动静，与俱上下。”</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body" idx="1"/>
          </p:nvPr>
        </p:nvSpPr>
        <p:spPr>
          <a:xfrm>
            <a:off x="228600" y="228600"/>
            <a:ext cx="8458200" cy="6248400"/>
          </a:xfrm>
        </p:spPr>
        <p:txBody>
          <a:bodyPr/>
          <a:lstStyle/>
          <a:p>
            <a:pPr eaLnBrk="1" hangingPunct="1"/>
            <a:r>
              <a:rPr lang="zh-CN" altLang="en-US" sz="2800" smtClean="0"/>
              <a:t>喜怒  ①高兴和发怒。</a:t>
            </a:r>
            <a:r>
              <a:rPr lang="en-US" altLang="zh-CN" sz="2800" smtClean="0"/>
              <a:t>《</a:t>
            </a:r>
            <a:r>
              <a:rPr lang="zh-CN" altLang="en-US" sz="2800" smtClean="0"/>
              <a:t>韩非子</a:t>
            </a:r>
            <a:r>
              <a:rPr lang="en-US" altLang="zh-CN" sz="2800" smtClean="0"/>
              <a:t>·</a:t>
            </a:r>
            <a:r>
              <a:rPr lang="zh-CN" altLang="en-US" sz="2800" smtClean="0"/>
              <a:t>用人</a:t>
            </a:r>
            <a:r>
              <a:rPr lang="en-US" altLang="zh-CN" sz="2800" smtClean="0"/>
              <a:t>》</a:t>
            </a:r>
            <a:r>
              <a:rPr lang="zh-CN" altLang="en-US" sz="2800" smtClean="0"/>
              <a:t>：“古之人曰：‘其心难知，喜怒难中也。’” ②偏指发怒。柳宗元</a:t>
            </a:r>
            <a:r>
              <a:rPr lang="en-US" altLang="zh-CN" sz="2800" smtClean="0"/>
              <a:t>《</a:t>
            </a:r>
            <a:r>
              <a:rPr lang="zh-CN" altLang="en-US" sz="2800" smtClean="0"/>
              <a:t>答韩愈论史官书</a:t>
            </a:r>
            <a:r>
              <a:rPr lang="en-US" altLang="zh-CN" sz="2800" smtClean="0"/>
              <a:t>》</a:t>
            </a:r>
            <a:r>
              <a:rPr lang="zh-CN" altLang="en-US" sz="2800" smtClean="0"/>
              <a:t>：“司马迁触天子喜怒。”</a:t>
            </a:r>
          </a:p>
          <a:p>
            <a:pPr eaLnBrk="1" hangingPunct="1"/>
            <a:r>
              <a:rPr lang="zh-CN" altLang="en-US" sz="2800" smtClean="0"/>
              <a:t>缓急  ①宽舒和急迫；慢和快。</a:t>
            </a:r>
            <a:r>
              <a:rPr lang="en-US" altLang="zh-CN" sz="2800" smtClean="0"/>
              <a:t>《</a:t>
            </a:r>
            <a:r>
              <a:rPr lang="zh-CN" altLang="en-US" sz="2800" smtClean="0"/>
              <a:t>汉书</a:t>
            </a:r>
            <a:r>
              <a:rPr lang="en-US" altLang="zh-CN" sz="2800" smtClean="0"/>
              <a:t>·</a:t>
            </a:r>
            <a:r>
              <a:rPr lang="zh-CN" altLang="en-US" sz="2800" smtClean="0"/>
              <a:t>食货志下</a:t>
            </a:r>
            <a:r>
              <a:rPr lang="en-US" altLang="zh-CN" sz="2800" smtClean="0"/>
              <a:t>》</a:t>
            </a:r>
            <a:r>
              <a:rPr lang="zh-CN" altLang="en-US" sz="2800" smtClean="0"/>
              <a:t>：“歲有凶穰，故穀有貴賤；令有緩急，故物有輕重。” ②偏指危急或发生变故时。</a:t>
            </a:r>
            <a:r>
              <a:rPr lang="en-US" altLang="zh-CN" sz="2800" smtClean="0"/>
              <a:t>《</a:t>
            </a:r>
            <a:r>
              <a:rPr lang="zh-CN" altLang="en-US" sz="2800" smtClean="0"/>
              <a:t>史记</a:t>
            </a:r>
            <a:r>
              <a:rPr lang="en-US" altLang="zh-CN" sz="2800" smtClean="0"/>
              <a:t>·</a:t>
            </a:r>
            <a:r>
              <a:rPr lang="zh-CN" altLang="en-US" sz="2800" smtClean="0"/>
              <a:t>绛侯周勃世家</a:t>
            </a:r>
            <a:r>
              <a:rPr lang="en-US" altLang="zh-CN" sz="2800" smtClean="0"/>
              <a:t>》</a:t>
            </a:r>
            <a:r>
              <a:rPr lang="zh-CN" altLang="en-US" sz="2800" smtClean="0"/>
              <a:t>：“ 孝文且崩時，誡太子曰：‘即有緩急， 周亞夫 真可任將兵。’”</a:t>
            </a:r>
          </a:p>
          <a:p>
            <a:pPr eaLnBrk="1" hangingPunct="1"/>
            <a:r>
              <a:rPr lang="zh-CN" altLang="en-US" sz="2800" smtClean="0"/>
              <a:t>生死  ① 生和死；生或死。</a:t>
            </a:r>
            <a:r>
              <a:rPr lang="en-US" altLang="zh-CN" sz="2800" smtClean="0"/>
              <a:t>《</a:t>
            </a:r>
            <a:r>
              <a:rPr lang="zh-CN" altLang="en-US" sz="2800" smtClean="0"/>
              <a:t>荀子</a:t>
            </a:r>
            <a:r>
              <a:rPr lang="en-US" altLang="zh-CN" sz="2800" smtClean="0"/>
              <a:t>·</a:t>
            </a:r>
            <a:r>
              <a:rPr lang="zh-CN" altLang="en-US" sz="2800" smtClean="0"/>
              <a:t>礼论</a:t>
            </a:r>
            <a:r>
              <a:rPr lang="en-US" altLang="zh-CN" sz="2800" smtClean="0"/>
              <a:t>》</a:t>
            </a:r>
            <a:r>
              <a:rPr lang="zh-CN" altLang="en-US" sz="2800" smtClean="0"/>
              <a:t>：“禮者，謹於治生死者也。生，人之始也；死，人之終也。” ②偏指死。</a:t>
            </a:r>
            <a:r>
              <a:rPr lang="en-US" altLang="zh-CN" sz="2800" smtClean="0"/>
              <a:t>《</a:t>
            </a:r>
            <a:r>
              <a:rPr lang="zh-CN" altLang="en-US" sz="2800" smtClean="0"/>
              <a:t>韩非子</a:t>
            </a:r>
            <a:r>
              <a:rPr lang="en-US" altLang="zh-CN" sz="2800" smtClean="0"/>
              <a:t>·</a:t>
            </a:r>
            <a:r>
              <a:rPr lang="zh-CN" altLang="en-US" sz="2800" smtClean="0"/>
              <a:t>解老</a:t>
            </a:r>
            <a:r>
              <a:rPr lang="en-US" altLang="zh-CN" sz="2800" smtClean="0"/>
              <a:t>》</a:t>
            </a:r>
            <a:r>
              <a:rPr lang="zh-CN" altLang="en-US" sz="2800" smtClean="0"/>
              <a:t>：“所謂廉者，必生死之命也，輕恬資財也。” 林则徐 </a:t>
            </a:r>
            <a:r>
              <a:rPr lang="en-US" altLang="zh-CN" sz="2800" smtClean="0"/>
              <a:t>《</a:t>
            </a:r>
            <a:r>
              <a:rPr lang="zh-CN" altLang="en-US" sz="2800" smtClean="0"/>
              <a:t>赴戍登程口占示家人</a:t>
            </a:r>
            <a:r>
              <a:rPr lang="en-US" altLang="zh-CN" sz="2800" smtClean="0"/>
              <a:t>》</a:t>
            </a:r>
            <a:r>
              <a:rPr lang="zh-CN" altLang="en-US" sz="2800" smtClean="0"/>
              <a:t>：“苟利國家生死以，豈因禍福避趨之。”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609600"/>
            <a:ext cx="2590800" cy="563563"/>
          </a:xfrm>
        </p:spPr>
        <p:txBody>
          <a:bodyPr/>
          <a:lstStyle/>
          <a:p>
            <a:pPr eaLnBrk="1" hangingPunct="1"/>
            <a:r>
              <a:rPr lang="zh-CN" altLang="en-US" sz="3200" b="1" smtClean="0"/>
              <a:t>（</a:t>
            </a:r>
            <a:r>
              <a:rPr lang="en-US" altLang="zh-CN" sz="3200" b="1" smtClean="0"/>
              <a:t>2</a:t>
            </a:r>
            <a:r>
              <a:rPr lang="zh-CN" altLang="en-US" sz="3200" b="1" smtClean="0"/>
              <a:t>）偏正式</a:t>
            </a:r>
          </a:p>
        </p:txBody>
      </p:sp>
      <p:sp>
        <p:nvSpPr>
          <p:cNvPr id="26627" name="Rectangle 3"/>
          <p:cNvSpPr>
            <a:spLocks noGrp="1" noChangeArrowheads="1"/>
          </p:cNvSpPr>
          <p:nvPr>
            <p:ph type="body" idx="1"/>
          </p:nvPr>
        </p:nvSpPr>
        <p:spPr>
          <a:xfrm>
            <a:off x="304800" y="1219200"/>
            <a:ext cx="8382000" cy="5181600"/>
          </a:xfrm>
        </p:spPr>
        <p:txBody>
          <a:bodyPr/>
          <a:lstStyle/>
          <a:p>
            <a:pPr eaLnBrk="1" hangingPunct="1">
              <a:buFontTx/>
              <a:buNone/>
            </a:pPr>
            <a:r>
              <a:rPr lang="en-US" altLang="zh-CN" smtClean="0"/>
              <a:t>        </a:t>
            </a:r>
            <a:r>
              <a:rPr lang="zh-CN" altLang="en-US" smtClean="0"/>
              <a:t>偏正式合成词的两个语素之间有主次之分，属于修饰和被修饰的关系。</a:t>
            </a:r>
          </a:p>
          <a:p>
            <a:pPr eaLnBrk="1" hangingPunct="1">
              <a:buFontTx/>
              <a:buNone/>
            </a:pPr>
            <a:r>
              <a:rPr lang="zh-CN" altLang="en-US" smtClean="0"/>
              <a:t>例如：</a:t>
            </a:r>
          </a:p>
          <a:p>
            <a:pPr eaLnBrk="1" hangingPunct="1">
              <a:buFontTx/>
              <a:buNone/>
            </a:pPr>
            <a:r>
              <a:rPr lang="zh-CN" altLang="en-US" smtClean="0"/>
              <a:t>        </a:t>
            </a:r>
            <a:r>
              <a:rPr lang="zh-CN" altLang="en-US" sz="2800" smtClean="0"/>
              <a:t>天下  兵法  处士  庶人  百姓  黎民  诸侯  野人  大人  小人  不穀  寡人  先生  國風  布衣  四方  四海  慈母  黄裳   啬夫  葛屦  路寑  驰道  宗室 大学 大宗  大庙  左衽  玄服  戎路  兵车  冢子  貮车  驽马  官田   武夫  烝民 束脩  涼德  尤物  血祭  兵舞  郊祀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304800" y="228600"/>
            <a:ext cx="2667000" cy="487363"/>
          </a:xfrm>
        </p:spPr>
        <p:txBody>
          <a:bodyPr/>
          <a:lstStyle/>
          <a:p>
            <a:pPr eaLnBrk="1" hangingPunct="1"/>
            <a:r>
              <a:rPr lang="zh-CN" altLang="en-US" sz="3200" b="1" smtClean="0"/>
              <a:t>（</a:t>
            </a:r>
            <a:r>
              <a:rPr lang="en-US" altLang="zh-CN" sz="3200" b="1" smtClean="0"/>
              <a:t>3</a:t>
            </a:r>
            <a:r>
              <a:rPr lang="zh-CN" altLang="en-US" sz="3200" b="1" smtClean="0"/>
              <a:t>）动宾式</a:t>
            </a:r>
          </a:p>
        </p:txBody>
      </p:sp>
      <p:sp>
        <p:nvSpPr>
          <p:cNvPr id="27651" name="Rectangle 3"/>
          <p:cNvSpPr>
            <a:spLocks noGrp="1" noChangeArrowheads="1"/>
          </p:cNvSpPr>
          <p:nvPr>
            <p:ph type="body" idx="1"/>
          </p:nvPr>
        </p:nvSpPr>
        <p:spPr>
          <a:xfrm>
            <a:off x="381000" y="990600"/>
            <a:ext cx="8305800" cy="5135563"/>
          </a:xfrm>
        </p:spPr>
        <p:txBody>
          <a:bodyPr/>
          <a:lstStyle/>
          <a:p>
            <a:pPr eaLnBrk="1" hangingPunct="1">
              <a:buFontTx/>
              <a:buNone/>
            </a:pPr>
            <a:r>
              <a:rPr lang="en-US" altLang="zh-CN" smtClean="0"/>
              <a:t>          </a:t>
            </a:r>
            <a:r>
              <a:rPr lang="zh-CN" altLang="en-US" smtClean="0"/>
              <a:t>动宾式合成词的两个语素之间属于支配和被支配的关系。</a:t>
            </a:r>
          </a:p>
          <a:p>
            <a:pPr eaLnBrk="1" hangingPunct="1">
              <a:buFontTx/>
              <a:buNone/>
            </a:pPr>
            <a:r>
              <a:rPr lang="zh-CN" altLang="en-US" smtClean="0"/>
              <a:t>例如：</a:t>
            </a:r>
          </a:p>
          <a:p>
            <a:pPr eaLnBrk="1" hangingPunct="1">
              <a:buFontTx/>
              <a:buNone/>
            </a:pPr>
            <a:r>
              <a:rPr lang="zh-CN" altLang="en-US" smtClean="0"/>
              <a:t>         将军  司寇   司刑  司稼  司城  执事  启明  牵牛  稽首  慎独  掌客  掌畜  免席  勤王  降服  降心 </a:t>
            </a:r>
          </a:p>
          <a:p>
            <a:pPr eaLnBrk="1" hangingPunct="1">
              <a:buFontTx/>
              <a:buNone/>
            </a:pPr>
            <a:r>
              <a:rPr lang="zh-CN" altLang="en-US" b="1" smtClean="0"/>
              <a:t>（</a:t>
            </a:r>
            <a:r>
              <a:rPr lang="en-US" altLang="zh-CN" b="1" smtClean="0"/>
              <a:t>4</a:t>
            </a:r>
            <a:r>
              <a:rPr lang="zh-CN" altLang="en-US" b="1" smtClean="0"/>
              <a:t>）主谓式</a:t>
            </a:r>
          </a:p>
          <a:p>
            <a:pPr eaLnBrk="1" hangingPunct="1">
              <a:buFontTx/>
              <a:buNone/>
            </a:pPr>
            <a:r>
              <a:rPr lang="zh-CN" altLang="en-US" smtClean="0"/>
              <a:t>例如：肉袒  鸡鸣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52400" y="274638"/>
            <a:ext cx="3505200" cy="715962"/>
          </a:xfrm>
        </p:spPr>
        <p:txBody>
          <a:bodyPr/>
          <a:lstStyle/>
          <a:p>
            <a:pPr eaLnBrk="1" hangingPunct="1"/>
            <a:r>
              <a:rPr lang="en-US" altLang="zh-CN" sz="4000" b="1" smtClean="0"/>
              <a:t>2</a:t>
            </a:r>
            <a:r>
              <a:rPr lang="zh-CN" altLang="en-US" sz="4000" b="1" smtClean="0"/>
              <a:t>、附加式</a:t>
            </a:r>
          </a:p>
        </p:txBody>
      </p:sp>
      <p:sp>
        <p:nvSpPr>
          <p:cNvPr id="28675" name="Rectangle 3"/>
          <p:cNvSpPr>
            <a:spLocks noGrp="1" noChangeArrowheads="1"/>
          </p:cNvSpPr>
          <p:nvPr>
            <p:ph type="body" idx="1"/>
          </p:nvPr>
        </p:nvSpPr>
        <p:spPr>
          <a:xfrm>
            <a:off x="457200" y="1219200"/>
            <a:ext cx="8229600" cy="5410200"/>
          </a:xfrm>
        </p:spPr>
        <p:txBody>
          <a:bodyPr/>
          <a:lstStyle/>
          <a:p>
            <a:pPr eaLnBrk="1" hangingPunct="1">
              <a:lnSpc>
                <a:spcPct val="90000"/>
              </a:lnSpc>
              <a:buFontTx/>
              <a:buNone/>
            </a:pPr>
            <a:r>
              <a:rPr lang="en-US" altLang="zh-CN" smtClean="0"/>
              <a:t>          </a:t>
            </a:r>
            <a:r>
              <a:rPr lang="zh-CN" altLang="en-US" smtClean="0"/>
              <a:t>附加式合成词由一个词根加一个前缀或后缀所构成。古汉语中的前缀有“有、言、薄、于”等，后缀有“然、尔、如、若、乎”等。例如：</a:t>
            </a:r>
          </a:p>
          <a:p>
            <a:pPr eaLnBrk="1" hangingPunct="1">
              <a:lnSpc>
                <a:spcPct val="90000"/>
              </a:lnSpc>
            </a:pPr>
            <a:r>
              <a:rPr lang="zh-CN" altLang="en-US" smtClean="0"/>
              <a:t>加前缀者：有夏  有戎  有狄  有昊  有商  有扈  有穷  有周  有众  有庙  言告  言归  言观  于征  于思  于飞  于归</a:t>
            </a:r>
          </a:p>
          <a:p>
            <a:pPr eaLnBrk="1" hangingPunct="1">
              <a:lnSpc>
                <a:spcPct val="90000"/>
              </a:lnSpc>
            </a:pPr>
            <a:r>
              <a:rPr lang="zh-CN" altLang="en-US" smtClean="0"/>
              <a:t>加后缀者：欣然  惠然  喟然  油然  沛然  勃然  潸然  翼然  莞尔  率尔  晏如  宴如   肅如  藹如  沛若  焕若  穆若  沃若  嚴乎  斷乎  焕乎  確乎 </a:t>
            </a:r>
          </a:p>
        </p:txBody>
      </p:sp>
      <p:pic>
        <p:nvPicPr>
          <p:cNvPr id="2867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990600"/>
            <a:ext cx="38100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Grp="1" noChangeArrowheads="1"/>
          </p:cNvSpPr>
          <p:nvPr>
            <p:ph type="body" idx="1"/>
          </p:nvPr>
        </p:nvSpPr>
        <p:spPr>
          <a:xfrm>
            <a:off x="304800" y="685800"/>
            <a:ext cx="8382000" cy="5440363"/>
          </a:xfrm>
        </p:spPr>
        <p:txBody>
          <a:bodyPr/>
          <a:lstStyle/>
          <a:p>
            <a:pPr eaLnBrk="1" hangingPunct="1">
              <a:buFontTx/>
              <a:buNone/>
            </a:pPr>
            <a:r>
              <a:rPr lang="en-US" altLang="zh-CN" smtClean="0"/>
              <a:t>         </a:t>
            </a:r>
            <a:r>
              <a:rPr lang="zh-CN" altLang="en-US" smtClean="0"/>
              <a:t>复合式合成词的形成一般都经历了一个逐渐凝固的过程，它们本来是两个单音词的连用，连用多了便凝固成了一个词。正因为本是两个词，所以在凝固成一个词之前不仅常常连用，也可以分用。连用时两个词的词序也可以倒置。</a:t>
            </a:r>
          </a:p>
          <a:p>
            <a:pPr eaLnBrk="1" hangingPunct="1">
              <a:buFontTx/>
              <a:buNone/>
            </a:pPr>
            <a:r>
              <a:rPr lang="zh-CN" altLang="en-US" smtClean="0"/>
              <a:t>例如：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Grp="1" noChangeArrowheads="1"/>
          </p:cNvSpPr>
          <p:nvPr>
            <p:ph type="body" idx="1"/>
          </p:nvPr>
        </p:nvSpPr>
        <p:spPr>
          <a:xfrm>
            <a:off x="381000" y="381000"/>
            <a:ext cx="8305800" cy="6096000"/>
          </a:xfrm>
        </p:spPr>
        <p:txBody>
          <a:bodyPr/>
          <a:lstStyle/>
          <a:p>
            <a:pPr eaLnBrk="1" hangingPunct="1">
              <a:buFontTx/>
              <a:buNone/>
            </a:pPr>
            <a:r>
              <a:rPr lang="en-US" altLang="zh-CN" sz="2800" smtClean="0"/>
              <a:t>          </a:t>
            </a:r>
            <a:r>
              <a:rPr lang="zh-CN" altLang="en-US" sz="2800" smtClean="0">
                <a:solidFill>
                  <a:srgbClr val="009900"/>
                </a:solidFill>
              </a:rPr>
              <a:t>朋友</a:t>
            </a:r>
            <a:r>
              <a:rPr lang="zh-CN" altLang="en-US" sz="2800" smtClean="0"/>
              <a:t>：</a:t>
            </a:r>
            <a:r>
              <a:rPr lang="en-US" altLang="zh-CN" sz="2800" smtClean="0"/>
              <a:t>《</a:t>
            </a:r>
            <a:r>
              <a:rPr lang="zh-CN" altLang="en-US" sz="2800" smtClean="0"/>
              <a:t>诗</a:t>
            </a:r>
            <a:r>
              <a:rPr lang="en-US" altLang="zh-CN" sz="2800" smtClean="0"/>
              <a:t>·</a:t>
            </a:r>
            <a:r>
              <a:rPr lang="zh-CN" altLang="en-US" sz="2800" smtClean="0"/>
              <a:t>大雅</a:t>
            </a:r>
            <a:r>
              <a:rPr lang="en-US" altLang="zh-CN" sz="2800" smtClean="0"/>
              <a:t>·</a:t>
            </a:r>
            <a:r>
              <a:rPr lang="zh-CN" altLang="en-US" sz="2800" smtClean="0"/>
              <a:t>抑</a:t>
            </a:r>
            <a:r>
              <a:rPr lang="en-US" altLang="zh-CN" sz="2800" smtClean="0"/>
              <a:t>》</a:t>
            </a:r>
            <a:r>
              <a:rPr lang="zh-CN" altLang="en-US" sz="2800" smtClean="0"/>
              <a:t>：“無言不讐，無德不報。惠于朋友，庶民小子。”</a:t>
            </a:r>
            <a:r>
              <a:rPr lang="en-US" altLang="zh-CN" sz="2800" smtClean="0"/>
              <a:t>《</a:t>
            </a:r>
            <a:r>
              <a:rPr lang="zh-CN" altLang="en-US" sz="2800" smtClean="0"/>
              <a:t>论语</a:t>
            </a:r>
            <a:r>
              <a:rPr lang="en-US" altLang="zh-CN" sz="2800" smtClean="0"/>
              <a:t>·</a:t>
            </a:r>
            <a:r>
              <a:rPr lang="zh-CN" altLang="en-US" sz="2800" smtClean="0"/>
              <a:t>学而</a:t>
            </a:r>
            <a:r>
              <a:rPr lang="en-US" altLang="zh-CN" sz="2800" smtClean="0"/>
              <a:t>》</a:t>
            </a:r>
            <a:r>
              <a:rPr lang="zh-CN" altLang="en-US" sz="2800" smtClean="0"/>
              <a:t>：“与朋友交，而不信乎？”</a:t>
            </a:r>
            <a:r>
              <a:rPr lang="en-US" altLang="zh-CN" sz="2800" smtClean="0"/>
              <a:t>《</a:t>
            </a:r>
            <a:r>
              <a:rPr lang="zh-CN" altLang="en-US" sz="2800" smtClean="0"/>
              <a:t>礼记</a:t>
            </a:r>
            <a:r>
              <a:rPr lang="en-US" altLang="zh-CN" sz="2800" smtClean="0"/>
              <a:t>·</a:t>
            </a:r>
            <a:r>
              <a:rPr lang="zh-CN" altLang="en-US" sz="2800" smtClean="0"/>
              <a:t>祭义</a:t>
            </a:r>
            <a:r>
              <a:rPr lang="en-US" altLang="zh-CN" sz="2800" smtClean="0"/>
              <a:t>》</a:t>
            </a:r>
            <a:r>
              <a:rPr lang="zh-CN" altLang="en-US" sz="2800" smtClean="0"/>
              <a:t>：“居处不庄，非孝也；事君不忠，非孝也；莅官不敬，非孝也；朋友不信，非孝也；战陈无勇，非孝也。”</a:t>
            </a:r>
            <a:r>
              <a:rPr lang="en-US" altLang="zh-CN" sz="2800" smtClean="0"/>
              <a:t>《</a:t>
            </a:r>
            <a:r>
              <a:rPr lang="zh-CN" altLang="en-US" sz="2800" smtClean="0"/>
              <a:t>左传</a:t>
            </a:r>
            <a:r>
              <a:rPr lang="en-US" altLang="zh-CN" sz="2800" smtClean="0"/>
              <a:t>·</a:t>
            </a:r>
            <a:r>
              <a:rPr lang="zh-CN" altLang="en-US" sz="2800" smtClean="0"/>
              <a:t>庄公二十二年</a:t>
            </a:r>
            <a:r>
              <a:rPr lang="en-US" altLang="zh-CN" sz="2800" smtClean="0"/>
              <a:t>》</a:t>
            </a:r>
            <a:r>
              <a:rPr lang="zh-CN" altLang="en-US" sz="2800" smtClean="0"/>
              <a:t>：“翹翹車乘，招我以弓，豈不欲往，畏我友朋。”</a:t>
            </a:r>
            <a:r>
              <a:rPr lang="en-US" altLang="zh-CN" sz="2800" smtClean="0"/>
              <a:t>《</a:t>
            </a:r>
            <a:r>
              <a:rPr lang="zh-CN" altLang="en-US" sz="2800" smtClean="0"/>
              <a:t>易</a:t>
            </a:r>
            <a:r>
              <a:rPr lang="en-US" altLang="zh-CN" sz="2800" smtClean="0"/>
              <a:t>·</a:t>
            </a:r>
            <a:r>
              <a:rPr lang="zh-CN" altLang="en-US" sz="2800" smtClean="0"/>
              <a:t>坤</a:t>
            </a:r>
            <a:r>
              <a:rPr lang="en-US" altLang="zh-CN" sz="2800" smtClean="0"/>
              <a:t>》</a:t>
            </a:r>
            <a:r>
              <a:rPr lang="zh-CN" altLang="en-US" sz="2800" smtClean="0"/>
              <a:t>：“西南得朋，東北喪朋。”</a:t>
            </a:r>
            <a:r>
              <a:rPr lang="en-US" altLang="zh-CN" sz="2800" smtClean="0"/>
              <a:t>《</a:t>
            </a:r>
            <a:r>
              <a:rPr lang="zh-CN" altLang="en-US" sz="2800" smtClean="0"/>
              <a:t>论语</a:t>
            </a:r>
            <a:r>
              <a:rPr lang="en-US" altLang="zh-CN" sz="2800" smtClean="0"/>
              <a:t>·</a:t>
            </a:r>
            <a:r>
              <a:rPr lang="zh-CN" altLang="en-US" sz="2800" smtClean="0"/>
              <a:t>学而</a:t>
            </a:r>
            <a:r>
              <a:rPr lang="en-US" altLang="zh-CN" sz="2800" smtClean="0"/>
              <a:t>》</a:t>
            </a:r>
            <a:r>
              <a:rPr lang="zh-CN" altLang="en-US" sz="2800" smtClean="0"/>
              <a:t>：“有朋自远方来，不亦乐乎？”</a:t>
            </a:r>
            <a:r>
              <a:rPr lang="en-US" altLang="zh-CN" sz="2800" smtClean="0"/>
              <a:t>《</a:t>
            </a:r>
            <a:r>
              <a:rPr lang="zh-CN" altLang="en-US" sz="2800" smtClean="0"/>
              <a:t>礼记</a:t>
            </a:r>
            <a:r>
              <a:rPr lang="en-US" altLang="zh-CN" sz="2800" smtClean="0"/>
              <a:t>·</a:t>
            </a:r>
            <a:r>
              <a:rPr lang="zh-CN" altLang="en-US" sz="2800" smtClean="0"/>
              <a:t>儒行</a:t>
            </a:r>
            <a:r>
              <a:rPr lang="en-US" altLang="zh-CN" sz="2800" smtClean="0"/>
              <a:t>》</a:t>
            </a:r>
            <a:r>
              <a:rPr lang="zh-CN" altLang="en-US" sz="2800" smtClean="0"/>
              <a:t>：“立义，同而进，不同而退，其交友有如此者。”</a:t>
            </a:r>
            <a:r>
              <a:rPr lang="en-US" altLang="zh-CN" sz="2800" smtClean="0"/>
              <a:t>《</a:t>
            </a:r>
            <a:r>
              <a:rPr lang="zh-CN" altLang="en-US" sz="2800" smtClean="0"/>
              <a:t>公孙龙子</a:t>
            </a:r>
            <a:r>
              <a:rPr lang="en-US" altLang="zh-CN" sz="2800" smtClean="0"/>
              <a:t>·</a:t>
            </a:r>
            <a:r>
              <a:rPr lang="zh-CN" altLang="en-US" sz="2800" smtClean="0"/>
              <a:t>迹府</a:t>
            </a:r>
            <a:r>
              <a:rPr lang="en-US" altLang="zh-CN" sz="2800" smtClean="0"/>
              <a:t>》</a:t>
            </a:r>
            <a:r>
              <a:rPr lang="zh-CN" altLang="en-US" sz="2800" smtClean="0"/>
              <a:t>：“今有人于此，事君则忠，事亲则孝，交友则信，处乡则顺。有此四行，可谓士乎？”</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idx="1"/>
          </p:nvPr>
        </p:nvSpPr>
        <p:spPr>
          <a:xfrm>
            <a:off x="381000" y="457200"/>
            <a:ext cx="8305800" cy="6096000"/>
          </a:xfrm>
        </p:spPr>
        <p:txBody>
          <a:bodyPr/>
          <a:lstStyle/>
          <a:p>
            <a:pPr eaLnBrk="1" hangingPunct="1">
              <a:buFontTx/>
              <a:buNone/>
            </a:pPr>
            <a:r>
              <a:rPr lang="en-US" altLang="zh-CN" smtClean="0"/>
              <a:t>           </a:t>
            </a:r>
            <a:r>
              <a:rPr lang="zh-CN" altLang="en-US" smtClean="0"/>
              <a:t>自汉至清，对于古汉语词汇的研究一直没有间断过，与古汉语词汇密切相关的著作相继出现，重要者如</a:t>
            </a:r>
            <a:r>
              <a:rPr lang="en-US" altLang="zh-CN" smtClean="0"/>
              <a:t>《</a:t>
            </a:r>
            <a:r>
              <a:rPr lang="zh-CN" altLang="en-US" smtClean="0"/>
              <a:t>尔雅</a:t>
            </a:r>
            <a:r>
              <a:rPr lang="en-US" altLang="zh-CN" smtClean="0"/>
              <a:t>》</a:t>
            </a:r>
            <a:r>
              <a:rPr lang="zh-CN" altLang="en-US" smtClean="0"/>
              <a:t>、</a:t>
            </a:r>
            <a:r>
              <a:rPr lang="en-US" altLang="zh-CN" smtClean="0"/>
              <a:t>《</a:t>
            </a:r>
            <a:r>
              <a:rPr lang="zh-CN" altLang="en-US" smtClean="0"/>
              <a:t>方言</a:t>
            </a:r>
            <a:r>
              <a:rPr lang="en-US" altLang="zh-CN" smtClean="0"/>
              <a:t>》</a:t>
            </a:r>
            <a:r>
              <a:rPr lang="zh-CN" altLang="en-US" smtClean="0"/>
              <a:t>、</a:t>
            </a:r>
            <a:r>
              <a:rPr lang="en-US" altLang="zh-CN" smtClean="0"/>
              <a:t>《</a:t>
            </a:r>
            <a:r>
              <a:rPr lang="zh-CN" altLang="en-US" smtClean="0"/>
              <a:t>说文解字</a:t>
            </a:r>
            <a:r>
              <a:rPr lang="en-US" altLang="zh-CN" smtClean="0"/>
              <a:t>》</a:t>
            </a:r>
            <a:r>
              <a:rPr lang="zh-CN" altLang="en-US" smtClean="0"/>
              <a:t>、</a:t>
            </a:r>
            <a:r>
              <a:rPr lang="en-US" altLang="zh-CN" smtClean="0"/>
              <a:t>《</a:t>
            </a:r>
            <a:r>
              <a:rPr lang="zh-CN" altLang="en-US" smtClean="0"/>
              <a:t>释名</a:t>
            </a:r>
            <a:r>
              <a:rPr lang="en-US" altLang="zh-CN" smtClean="0"/>
              <a:t>》</a:t>
            </a:r>
            <a:r>
              <a:rPr lang="zh-CN" altLang="en-US" smtClean="0"/>
              <a:t>、</a:t>
            </a:r>
            <a:r>
              <a:rPr lang="en-US" altLang="zh-CN" smtClean="0"/>
              <a:t>《</a:t>
            </a:r>
            <a:r>
              <a:rPr lang="zh-CN" altLang="en-US" smtClean="0"/>
              <a:t>广雅</a:t>
            </a:r>
            <a:r>
              <a:rPr lang="en-US" altLang="zh-CN" smtClean="0"/>
              <a:t>》</a:t>
            </a:r>
            <a:r>
              <a:rPr lang="zh-CN" altLang="en-US" smtClean="0"/>
              <a:t>、</a:t>
            </a:r>
            <a:r>
              <a:rPr lang="en-US" altLang="zh-CN" smtClean="0"/>
              <a:t>《</a:t>
            </a:r>
            <a:r>
              <a:rPr lang="zh-CN" altLang="en-US" smtClean="0"/>
              <a:t>玉篇</a:t>
            </a:r>
            <a:r>
              <a:rPr lang="en-US" altLang="zh-CN" smtClean="0"/>
              <a:t>》</a:t>
            </a:r>
            <a:r>
              <a:rPr lang="zh-CN" altLang="en-US" smtClean="0"/>
              <a:t>、</a:t>
            </a:r>
            <a:r>
              <a:rPr lang="en-US" altLang="zh-CN" smtClean="0"/>
              <a:t>《</a:t>
            </a:r>
            <a:r>
              <a:rPr lang="zh-CN" altLang="en-US" smtClean="0"/>
              <a:t>切韵</a:t>
            </a:r>
            <a:r>
              <a:rPr lang="en-US" altLang="zh-CN" smtClean="0"/>
              <a:t>》</a:t>
            </a:r>
            <a:r>
              <a:rPr lang="zh-CN" altLang="en-US" smtClean="0"/>
              <a:t>、</a:t>
            </a:r>
            <a:r>
              <a:rPr lang="en-US" altLang="zh-CN" smtClean="0"/>
              <a:t>《</a:t>
            </a:r>
            <a:r>
              <a:rPr lang="zh-CN" altLang="en-US" smtClean="0"/>
              <a:t>广韵</a:t>
            </a:r>
            <a:r>
              <a:rPr lang="en-US" altLang="zh-CN" smtClean="0"/>
              <a:t>》</a:t>
            </a:r>
            <a:r>
              <a:rPr lang="zh-CN" altLang="en-US" smtClean="0"/>
              <a:t>、</a:t>
            </a:r>
            <a:r>
              <a:rPr lang="en-US" altLang="zh-CN" smtClean="0"/>
              <a:t>《</a:t>
            </a:r>
            <a:r>
              <a:rPr lang="zh-CN" altLang="en-US" smtClean="0"/>
              <a:t>康熙字典</a:t>
            </a:r>
            <a:r>
              <a:rPr lang="en-US" altLang="zh-CN" smtClean="0"/>
              <a:t>》</a:t>
            </a:r>
            <a:r>
              <a:rPr lang="zh-CN" altLang="en-US" smtClean="0"/>
              <a:t>、</a:t>
            </a:r>
            <a:r>
              <a:rPr lang="en-US" altLang="zh-CN" smtClean="0"/>
              <a:t>《</a:t>
            </a:r>
            <a:r>
              <a:rPr lang="zh-CN" altLang="en-US" smtClean="0"/>
              <a:t>经籍籑诂</a:t>
            </a:r>
            <a:r>
              <a:rPr lang="en-US" altLang="zh-CN" smtClean="0"/>
              <a:t>》</a:t>
            </a:r>
            <a:r>
              <a:rPr lang="zh-CN" altLang="en-US" smtClean="0"/>
              <a:t>、</a:t>
            </a:r>
            <a:r>
              <a:rPr lang="en-US" altLang="zh-CN" smtClean="0"/>
              <a:t>《</a:t>
            </a:r>
            <a:r>
              <a:rPr lang="zh-CN" altLang="en-US" smtClean="0"/>
              <a:t>广雅疏证</a:t>
            </a:r>
            <a:r>
              <a:rPr lang="en-US" altLang="zh-CN" smtClean="0"/>
              <a:t>》</a:t>
            </a:r>
            <a:r>
              <a:rPr lang="zh-CN" altLang="en-US" smtClean="0"/>
              <a:t>、</a:t>
            </a:r>
            <a:r>
              <a:rPr lang="en-US" altLang="zh-CN" smtClean="0"/>
              <a:t>《</a:t>
            </a:r>
            <a:r>
              <a:rPr lang="zh-CN" altLang="en-US" smtClean="0"/>
              <a:t>读书杂志</a:t>
            </a:r>
            <a:r>
              <a:rPr lang="en-US" altLang="zh-CN" smtClean="0"/>
              <a:t>》</a:t>
            </a:r>
            <a:r>
              <a:rPr lang="zh-CN" altLang="en-US" smtClean="0"/>
              <a:t>、</a:t>
            </a:r>
            <a:r>
              <a:rPr lang="en-US" altLang="zh-CN" smtClean="0"/>
              <a:t>《</a:t>
            </a:r>
            <a:r>
              <a:rPr lang="zh-CN" altLang="en-US" smtClean="0"/>
              <a:t>经义述闻</a:t>
            </a:r>
            <a:r>
              <a:rPr lang="en-US" altLang="zh-CN" smtClean="0"/>
              <a:t>》</a:t>
            </a:r>
            <a:r>
              <a:rPr lang="zh-CN" altLang="en-US" smtClean="0"/>
              <a:t>等。其中清人对古汉语词汇的研究用力最多，方法最科学，成就也最大。清人研究方法的突出特点是能够透过文字的形体根据语音探求语义，即所谓“因声求义”，王念孙、段玉裁都是这一方法著名的倡导者和实践者。</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Grp="1" noChangeArrowheads="1"/>
          </p:cNvSpPr>
          <p:nvPr>
            <p:ph type="body" idx="1"/>
          </p:nvPr>
        </p:nvSpPr>
        <p:spPr>
          <a:xfrm>
            <a:off x="228600" y="304800"/>
            <a:ext cx="8534400" cy="6324600"/>
          </a:xfrm>
        </p:spPr>
        <p:txBody>
          <a:bodyPr/>
          <a:lstStyle/>
          <a:p>
            <a:pPr eaLnBrk="1" hangingPunct="1">
              <a:buFontTx/>
              <a:buNone/>
            </a:pPr>
            <a:r>
              <a:rPr lang="en-US" altLang="zh-CN" sz="2800" smtClean="0"/>
              <a:t>          </a:t>
            </a:r>
            <a:r>
              <a:rPr lang="zh-CN" altLang="en-US" sz="2800" smtClean="0">
                <a:solidFill>
                  <a:srgbClr val="009900"/>
                </a:solidFill>
              </a:rPr>
              <a:t>恭敬</a:t>
            </a:r>
            <a:r>
              <a:rPr lang="zh-CN" altLang="en-US" sz="2800" smtClean="0"/>
              <a:t> ：</a:t>
            </a:r>
            <a:r>
              <a:rPr lang="en-US" altLang="zh-CN" sz="2800" smtClean="0"/>
              <a:t>《</a:t>
            </a:r>
            <a:r>
              <a:rPr lang="zh-CN" altLang="en-US" sz="2800" smtClean="0"/>
              <a:t>左传</a:t>
            </a:r>
            <a:r>
              <a:rPr lang="en-US" altLang="zh-CN" sz="2800" smtClean="0"/>
              <a:t>·</a:t>
            </a:r>
            <a:r>
              <a:rPr lang="zh-CN" altLang="en-US" sz="2800" smtClean="0"/>
              <a:t>宣公二年</a:t>
            </a:r>
            <a:r>
              <a:rPr lang="en-US" altLang="zh-CN" sz="2800" smtClean="0"/>
              <a:t>》</a:t>
            </a:r>
            <a:r>
              <a:rPr lang="zh-CN" altLang="en-US" sz="2800" smtClean="0"/>
              <a:t>：“不忘恭敬，民之主也。” </a:t>
            </a:r>
            <a:r>
              <a:rPr lang="en-US" altLang="zh-CN" sz="2800" smtClean="0"/>
              <a:t>《</a:t>
            </a:r>
            <a:r>
              <a:rPr lang="zh-CN" altLang="en-US" sz="2800" smtClean="0"/>
              <a:t>礼记</a:t>
            </a:r>
            <a:r>
              <a:rPr lang="en-US" altLang="zh-CN" sz="2800" smtClean="0"/>
              <a:t>·</a:t>
            </a:r>
            <a:r>
              <a:rPr lang="zh-CN" altLang="en-US" sz="2800" smtClean="0"/>
              <a:t>内则</a:t>
            </a:r>
            <a:r>
              <a:rPr lang="en-US" altLang="zh-CN" sz="2800" smtClean="0"/>
              <a:t>》</a:t>
            </a:r>
            <a:r>
              <a:rPr lang="zh-CN" altLang="en-US" sz="2800" smtClean="0"/>
              <a:t>：“必求其宽裕，慈惠，温良，恭敬，慎而寡言者，使为子师。”</a:t>
            </a:r>
            <a:r>
              <a:rPr lang="en-US" altLang="zh-CN" sz="2800" smtClean="0"/>
              <a:t>《</a:t>
            </a:r>
            <a:r>
              <a:rPr lang="zh-CN" altLang="en-US" sz="2800" smtClean="0"/>
              <a:t>诗</a:t>
            </a:r>
            <a:r>
              <a:rPr lang="en-US" altLang="zh-CN" sz="2800" smtClean="0"/>
              <a:t>·</a:t>
            </a:r>
            <a:r>
              <a:rPr lang="zh-CN" altLang="en-US" sz="2800" smtClean="0"/>
              <a:t>大雅</a:t>
            </a:r>
            <a:r>
              <a:rPr lang="en-US" altLang="zh-CN" sz="2800" smtClean="0"/>
              <a:t>·</a:t>
            </a:r>
            <a:r>
              <a:rPr lang="zh-CN" altLang="en-US" sz="2800" smtClean="0"/>
              <a:t>云汉</a:t>
            </a:r>
            <a:r>
              <a:rPr lang="en-US" altLang="zh-CN" sz="2800" smtClean="0"/>
              <a:t>》</a:t>
            </a:r>
            <a:r>
              <a:rPr lang="zh-CN" altLang="en-US" sz="2800" smtClean="0"/>
              <a:t>：“敬恭明神。宜无悔怒。” </a:t>
            </a:r>
            <a:r>
              <a:rPr lang="en-US" altLang="zh-CN" sz="2800" smtClean="0"/>
              <a:t>《</a:t>
            </a:r>
            <a:r>
              <a:rPr lang="zh-CN" altLang="en-US" sz="2800" smtClean="0"/>
              <a:t>礼记</a:t>
            </a:r>
            <a:r>
              <a:rPr lang="en-US" altLang="zh-CN" sz="2800" smtClean="0"/>
              <a:t>·</a:t>
            </a:r>
            <a:r>
              <a:rPr lang="zh-CN" altLang="en-US" sz="2800" smtClean="0"/>
              <a:t>哀公问</a:t>
            </a:r>
            <a:r>
              <a:rPr lang="en-US" altLang="zh-CN" sz="2800" smtClean="0"/>
              <a:t>》</a:t>
            </a:r>
            <a:r>
              <a:rPr lang="zh-CN" altLang="en-US" sz="2800" smtClean="0"/>
              <a:t>：“君子言不过辞，动不过则。百姓不命而敬恭。如是则能敬其身。” </a:t>
            </a:r>
            <a:r>
              <a:rPr lang="en-US" altLang="zh-CN" sz="2800" smtClean="0"/>
              <a:t>《</a:t>
            </a:r>
            <a:r>
              <a:rPr lang="zh-CN" altLang="en-US" sz="2800" smtClean="0"/>
              <a:t>尚书</a:t>
            </a:r>
            <a:r>
              <a:rPr lang="en-US" altLang="zh-CN" sz="2800" smtClean="0"/>
              <a:t>·</a:t>
            </a:r>
            <a:r>
              <a:rPr lang="zh-CN" altLang="en-US" sz="2800" smtClean="0"/>
              <a:t>胤征</a:t>
            </a:r>
            <a:r>
              <a:rPr lang="en-US" altLang="zh-CN" sz="2800" smtClean="0"/>
              <a:t>》</a:t>
            </a:r>
            <a:r>
              <a:rPr lang="zh-CN" altLang="en-US" sz="2800" smtClean="0"/>
              <a:t>：“其或不恭。邦有常刑。”</a:t>
            </a:r>
            <a:r>
              <a:rPr lang="en-US" altLang="zh-CN" sz="2800" smtClean="0"/>
              <a:t>《</a:t>
            </a:r>
            <a:r>
              <a:rPr lang="zh-CN" altLang="en-US" sz="2800" smtClean="0"/>
              <a:t>易</a:t>
            </a:r>
            <a:r>
              <a:rPr lang="en-US" altLang="zh-CN" sz="2800" smtClean="0"/>
              <a:t>·</a:t>
            </a:r>
            <a:r>
              <a:rPr lang="zh-CN" altLang="en-US" sz="2800" smtClean="0"/>
              <a:t>系辞上</a:t>
            </a:r>
            <a:r>
              <a:rPr lang="en-US" altLang="zh-CN" sz="2800" smtClean="0"/>
              <a:t>》</a:t>
            </a:r>
            <a:r>
              <a:rPr lang="zh-CN" altLang="en-US" sz="2800" smtClean="0"/>
              <a:t>：“德言盛。礼言恭。谦也者。”</a:t>
            </a:r>
            <a:r>
              <a:rPr lang="en-US" altLang="zh-CN" sz="2800" smtClean="0"/>
              <a:t>《</a:t>
            </a:r>
            <a:r>
              <a:rPr lang="zh-CN" altLang="en-US" sz="2800" smtClean="0"/>
              <a:t>论语</a:t>
            </a:r>
            <a:r>
              <a:rPr lang="en-US" altLang="zh-CN" sz="2800" smtClean="0"/>
              <a:t>·</a:t>
            </a:r>
            <a:r>
              <a:rPr lang="zh-CN" altLang="en-US" sz="2800" smtClean="0"/>
              <a:t>颜渊</a:t>
            </a:r>
            <a:r>
              <a:rPr lang="en-US" altLang="zh-CN" sz="2800" smtClean="0"/>
              <a:t>》</a:t>
            </a:r>
            <a:r>
              <a:rPr lang="zh-CN" altLang="en-US" sz="2800" smtClean="0"/>
              <a:t>：“君子敬而无失，与人恭而有礼。四海之内，皆兄弟也。”</a:t>
            </a:r>
            <a:r>
              <a:rPr lang="en-US" altLang="zh-CN" sz="2800" smtClean="0"/>
              <a:t>《</a:t>
            </a:r>
            <a:r>
              <a:rPr lang="zh-CN" altLang="en-US" sz="2800" smtClean="0"/>
              <a:t>论语</a:t>
            </a:r>
            <a:r>
              <a:rPr lang="en-US" altLang="zh-CN" sz="2800" smtClean="0"/>
              <a:t>·</a:t>
            </a:r>
            <a:r>
              <a:rPr lang="zh-CN" altLang="en-US" sz="2800" smtClean="0"/>
              <a:t>子路</a:t>
            </a:r>
            <a:r>
              <a:rPr lang="en-US" altLang="zh-CN" sz="2800" smtClean="0"/>
              <a:t>》</a:t>
            </a:r>
            <a:r>
              <a:rPr lang="zh-CN" altLang="en-US" sz="2800" smtClean="0"/>
              <a:t>：“上好礼，则民莫敢不敬；上好义，则民莫敢不服。”</a:t>
            </a:r>
            <a:r>
              <a:rPr lang="en-US" altLang="zh-CN" sz="2800" smtClean="0"/>
              <a:t>《</a:t>
            </a:r>
            <a:r>
              <a:rPr lang="zh-CN" altLang="en-US" sz="2800" smtClean="0"/>
              <a:t>论语</a:t>
            </a:r>
            <a:r>
              <a:rPr lang="en-US" altLang="zh-CN" sz="2800" smtClean="0"/>
              <a:t>·</a:t>
            </a:r>
            <a:r>
              <a:rPr lang="zh-CN" altLang="en-US" sz="2800" smtClean="0"/>
              <a:t>宪问</a:t>
            </a:r>
            <a:r>
              <a:rPr lang="en-US" altLang="zh-CN" sz="2800" smtClean="0"/>
              <a:t>》</a:t>
            </a:r>
            <a:r>
              <a:rPr lang="zh-CN" altLang="en-US" sz="2800" smtClean="0"/>
              <a:t>：“子路问君子。子曰：‘脩己以敬。’”“恭”单用时指外表有礼貌，“敬”单用时指内心真诚敬肃，构成复合词后不必再加以区分。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228600"/>
            <a:ext cx="8229600" cy="533400"/>
          </a:xfrm>
        </p:spPr>
        <p:txBody>
          <a:bodyPr/>
          <a:lstStyle/>
          <a:p>
            <a:pPr eaLnBrk="1" hangingPunct="1"/>
            <a:r>
              <a:rPr lang="zh-CN" altLang="en-US" sz="4000" smtClean="0"/>
              <a:t>第二节  古今词义的异同 </a:t>
            </a:r>
          </a:p>
        </p:txBody>
      </p:sp>
      <p:sp>
        <p:nvSpPr>
          <p:cNvPr id="32771" name="Rectangle 3"/>
          <p:cNvSpPr>
            <a:spLocks noGrp="1" noChangeArrowheads="1"/>
          </p:cNvSpPr>
          <p:nvPr>
            <p:ph type="body" idx="1"/>
          </p:nvPr>
        </p:nvSpPr>
        <p:spPr>
          <a:xfrm>
            <a:off x="381000" y="1295400"/>
            <a:ext cx="8305800" cy="5334000"/>
          </a:xfrm>
        </p:spPr>
        <p:txBody>
          <a:bodyPr/>
          <a:lstStyle/>
          <a:p>
            <a:pPr eaLnBrk="1" hangingPunct="1">
              <a:lnSpc>
                <a:spcPct val="90000"/>
              </a:lnSpc>
              <a:buFontTx/>
              <a:buNone/>
            </a:pPr>
            <a:r>
              <a:rPr lang="en-US" altLang="zh-CN" smtClean="0"/>
              <a:t>          </a:t>
            </a:r>
            <a:r>
              <a:rPr lang="zh-CN" altLang="en-US" smtClean="0"/>
              <a:t>阅读古书，遇到的难点主要有两个：一是虚词，二是實词。虚词属于语法范畴，有很强的规律性和稳定性，数量比实词也少得多，因此，尽管它是一个难点，但相对来说，还是比实词容易掌握。实词是表示人或事物的名称及其动作、行为、变化、性状的词，数量极多，且词义变化迅速而复杂，加之古书上的古字、通假字和异体字相当普遍，因此，掌握实词要比掌握虚词的困难大得多，应当引起足够的重视。</a:t>
            </a:r>
          </a:p>
          <a:p>
            <a:pPr eaLnBrk="1" hangingPunct="1">
              <a:lnSpc>
                <a:spcPct val="90000"/>
              </a:lnSpc>
              <a:buFontTx/>
              <a:buNone/>
            </a:pPr>
            <a:r>
              <a:rPr lang="zh-CN" altLang="en-US" smtClean="0"/>
              <a:t>    试看以下三例： </a:t>
            </a:r>
          </a:p>
        </p:txBody>
      </p:sp>
      <p:pic>
        <p:nvPicPr>
          <p:cNvPr id="3277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p:cNvSpPr>
            <a:spLocks noGrp="1" noChangeArrowheads="1"/>
          </p:cNvSpPr>
          <p:nvPr>
            <p:ph type="body" idx="1"/>
          </p:nvPr>
        </p:nvSpPr>
        <p:spPr>
          <a:xfrm>
            <a:off x="304800" y="457200"/>
            <a:ext cx="8382000" cy="5668963"/>
          </a:xfrm>
        </p:spPr>
        <p:txBody>
          <a:bodyPr/>
          <a:lstStyle/>
          <a:p>
            <a:pPr eaLnBrk="1" hangingPunct="1">
              <a:lnSpc>
                <a:spcPct val="90000"/>
              </a:lnSpc>
            </a:pPr>
            <a:r>
              <a:rPr lang="en-US" altLang="zh-CN" smtClean="0"/>
              <a:t>①</a:t>
            </a:r>
            <a:r>
              <a:rPr lang="zh-CN" altLang="en-US" smtClean="0"/>
              <a:t>天夺吾食，都</a:t>
            </a:r>
            <a:r>
              <a:rPr lang="zh-CN" altLang="en-US" smtClean="0">
                <a:solidFill>
                  <a:srgbClr val="009900"/>
                </a:solidFill>
              </a:rPr>
              <a:t>鄙荐</a:t>
            </a:r>
            <a:r>
              <a:rPr lang="zh-CN" altLang="en-US" smtClean="0"/>
              <a:t>饥，今王将很天而伐齐。  （</a:t>
            </a:r>
            <a:r>
              <a:rPr lang="en-US" altLang="zh-CN" smtClean="0"/>
              <a:t>《</a:t>
            </a:r>
            <a:r>
              <a:rPr lang="zh-CN" altLang="en-US" smtClean="0"/>
              <a:t>国语</a:t>
            </a:r>
            <a:r>
              <a:rPr lang="en-US" altLang="zh-CN" smtClean="0"/>
              <a:t>·</a:t>
            </a:r>
            <a:r>
              <a:rPr lang="zh-CN" altLang="en-US" smtClean="0"/>
              <a:t>吴语</a:t>
            </a:r>
            <a:r>
              <a:rPr lang="en-US" altLang="zh-CN" smtClean="0"/>
              <a:t>》</a:t>
            </a:r>
            <a:r>
              <a:rPr lang="zh-CN" altLang="en-US" smtClean="0"/>
              <a:t>）</a:t>
            </a:r>
          </a:p>
          <a:p>
            <a:pPr eaLnBrk="1" hangingPunct="1">
              <a:lnSpc>
                <a:spcPct val="90000"/>
              </a:lnSpc>
            </a:pPr>
            <a:r>
              <a:rPr lang="zh-CN" altLang="en-US" smtClean="0"/>
              <a:t>②十五年春，向戌来聘，且</a:t>
            </a:r>
            <a:r>
              <a:rPr lang="zh-CN" altLang="en-US" smtClean="0">
                <a:solidFill>
                  <a:srgbClr val="009900"/>
                </a:solidFill>
              </a:rPr>
              <a:t>寻</a:t>
            </a:r>
            <a:r>
              <a:rPr lang="zh-CN" altLang="en-US" smtClean="0"/>
              <a:t>盟，见孟献子，</a:t>
            </a:r>
            <a:r>
              <a:rPr lang="zh-CN" altLang="en-US" smtClean="0">
                <a:solidFill>
                  <a:srgbClr val="009900"/>
                </a:solidFill>
              </a:rPr>
              <a:t>尤</a:t>
            </a:r>
            <a:r>
              <a:rPr lang="zh-CN" altLang="en-US" smtClean="0"/>
              <a:t>其室，曰：“子有</a:t>
            </a:r>
            <a:r>
              <a:rPr lang="zh-CN" altLang="en-US" smtClean="0">
                <a:solidFill>
                  <a:srgbClr val="009900"/>
                </a:solidFill>
              </a:rPr>
              <a:t>令闻</a:t>
            </a:r>
            <a:r>
              <a:rPr lang="zh-CN" altLang="en-US" smtClean="0"/>
              <a:t>而美其室，非所望也。”   （</a:t>
            </a:r>
            <a:r>
              <a:rPr lang="en-US" altLang="zh-CN" smtClean="0"/>
              <a:t>《</a:t>
            </a:r>
            <a:r>
              <a:rPr lang="zh-CN" altLang="en-US" smtClean="0"/>
              <a:t>左传</a:t>
            </a:r>
            <a:r>
              <a:rPr lang="en-US" altLang="zh-CN" smtClean="0"/>
              <a:t>·</a:t>
            </a:r>
            <a:r>
              <a:rPr lang="zh-CN" altLang="en-US" smtClean="0"/>
              <a:t>襄公十五年</a:t>
            </a:r>
            <a:r>
              <a:rPr lang="en-US" altLang="zh-CN" smtClean="0"/>
              <a:t>》</a:t>
            </a:r>
            <a:r>
              <a:rPr lang="zh-CN" altLang="en-US" smtClean="0"/>
              <a:t>）</a:t>
            </a:r>
          </a:p>
          <a:p>
            <a:pPr eaLnBrk="1" hangingPunct="1">
              <a:lnSpc>
                <a:spcPct val="90000"/>
              </a:lnSpc>
            </a:pPr>
            <a:r>
              <a:rPr lang="zh-CN" altLang="en-US" smtClean="0"/>
              <a:t>③大</a:t>
            </a:r>
            <a:r>
              <a:rPr lang="zh-CN" altLang="en-US" smtClean="0">
                <a:solidFill>
                  <a:srgbClr val="009900"/>
                </a:solidFill>
              </a:rPr>
              <a:t>武</a:t>
            </a:r>
            <a:r>
              <a:rPr lang="zh-CN" altLang="en-US" smtClean="0"/>
              <a:t>远宅不涉。  （</a:t>
            </a:r>
            <a:r>
              <a:rPr lang="en-US" altLang="zh-CN" smtClean="0"/>
              <a:t>《</a:t>
            </a:r>
            <a:r>
              <a:rPr lang="zh-CN" altLang="en-US" smtClean="0"/>
              <a:t>战国策</a:t>
            </a:r>
            <a:r>
              <a:rPr lang="en-US" altLang="zh-CN" smtClean="0"/>
              <a:t>·</a:t>
            </a:r>
            <a:r>
              <a:rPr lang="zh-CN" altLang="en-US" smtClean="0"/>
              <a:t>秦策四</a:t>
            </a:r>
            <a:r>
              <a:rPr lang="en-US" altLang="zh-CN" smtClean="0"/>
              <a:t>》</a:t>
            </a:r>
            <a:r>
              <a:rPr lang="zh-CN" altLang="en-US" smtClean="0"/>
              <a:t>）</a:t>
            </a:r>
          </a:p>
          <a:p>
            <a:pPr eaLnBrk="1" hangingPunct="1">
              <a:lnSpc>
                <a:spcPct val="90000"/>
              </a:lnSpc>
              <a:buFontTx/>
              <a:buNone/>
            </a:pPr>
            <a:r>
              <a:rPr lang="zh-CN" altLang="en-US" smtClean="0"/>
              <a:t>          这三例从语法角度看，都是很普通的句子，不难理解，但是对于没有学过的人来说却不容易看懂，原因主要就在于其中加</a:t>
            </a:r>
            <a:r>
              <a:rPr lang="en-US" altLang="zh-CN" b="1" smtClean="0"/>
              <a:t>·</a:t>
            </a:r>
            <a:r>
              <a:rPr lang="zh-CN" altLang="en-US" smtClean="0"/>
              <a:t>词的词义（鄙：边邑，边疆；荐：屡次，连续。很：违背。寻：重温。尤：指责。令闻：美好的声望。武：脚，脚步）与今义差别较大。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381000" y="304800"/>
            <a:ext cx="8305800" cy="5821363"/>
          </a:xfrm>
        </p:spPr>
        <p:txBody>
          <a:bodyPr/>
          <a:lstStyle/>
          <a:p>
            <a:pPr eaLnBrk="1" hangingPunct="1">
              <a:buFontTx/>
              <a:buNone/>
            </a:pPr>
            <a:r>
              <a:rPr lang="en-US" altLang="zh-CN" sz="2800" smtClean="0"/>
              <a:t>       </a:t>
            </a:r>
            <a:r>
              <a:rPr lang="zh-CN" altLang="en-US" sz="2800" smtClean="0"/>
              <a:t>这三例从语法角度看，都是很普通的句子，不难理解，但是对于没有学过的人来说却不容易看懂，原因主要就在于其中加</a:t>
            </a:r>
            <a:r>
              <a:rPr lang="en-US" altLang="zh-CN" sz="2800" smtClean="0"/>
              <a:t>·</a:t>
            </a:r>
            <a:r>
              <a:rPr lang="zh-CN" altLang="en-US" sz="2800" smtClean="0"/>
              <a:t>词的词义（鄙：边邑，边疆；荐：屡次，连续。很：违背。寻：重温。尤：指责。令闻：美好的声望。武：脚，脚步）与今义差别较大。</a:t>
            </a:r>
          </a:p>
          <a:p>
            <a:pPr eaLnBrk="1" hangingPunct="1">
              <a:buFontTx/>
              <a:buNone/>
            </a:pPr>
            <a:r>
              <a:rPr lang="zh-CN" altLang="en-US" sz="2800" smtClean="0"/>
              <a:t>           词汇是语言中最活跃的要素，社会的发展、生产技术的进步、文化习俗的传承以及人们认识的变化和提高，都会在词汇中得到最迅速最及时的反映。词汇的发展主要表现在旧词的继承、旧词旧义的消亡、新词新义的产生、词义内涵和外延的变化等四个方面。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zh-CN" altLang="en-US" b="1" smtClean="0"/>
              <a:t>一、旧词的继承</a:t>
            </a:r>
          </a:p>
        </p:txBody>
      </p:sp>
      <p:sp>
        <p:nvSpPr>
          <p:cNvPr id="35843" name="Rectangle 3"/>
          <p:cNvSpPr>
            <a:spLocks noGrp="1" noChangeArrowheads="1"/>
          </p:cNvSpPr>
          <p:nvPr>
            <p:ph type="body" idx="1"/>
          </p:nvPr>
        </p:nvSpPr>
        <p:spPr/>
        <p:txBody>
          <a:bodyPr/>
          <a:lstStyle/>
          <a:p>
            <a:pPr eaLnBrk="1" hangingPunct="1">
              <a:buFontTx/>
              <a:buNone/>
            </a:pPr>
            <a:r>
              <a:rPr lang="en-US" altLang="zh-CN" smtClean="0"/>
              <a:t>          </a:t>
            </a:r>
            <a:r>
              <a:rPr lang="zh-CN" altLang="en-US" smtClean="0"/>
              <a:t>语言中有一部分词能产性强，使用频率高，人们习以为常 ，实际上它们都是很古老的旧词，只是在发展过程中代代相传，一直被继承了下来，这部分词就是基本词汇。古今有一部分词是相同的，指的就是这些基本词汇。旧词的继承可以分为以下两种情况： </a:t>
            </a:r>
          </a:p>
        </p:txBody>
      </p:sp>
      <p:pic>
        <p:nvPicPr>
          <p:cNvPr id="35844"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95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57200" y="808038"/>
            <a:ext cx="7848600" cy="563562"/>
          </a:xfrm>
        </p:spPr>
        <p:txBody>
          <a:bodyPr/>
          <a:lstStyle/>
          <a:p>
            <a:pPr eaLnBrk="1" hangingPunct="1"/>
            <a:r>
              <a:rPr lang="en-US" altLang="zh-CN" sz="4000" smtClean="0"/>
              <a:t>1</a:t>
            </a:r>
            <a:r>
              <a:rPr lang="zh-CN" altLang="en-US" sz="4000" smtClean="0"/>
              <a:t>、古今词形相同词义亦相同</a:t>
            </a:r>
          </a:p>
        </p:txBody>
      </p:sp>
      <p:sp>
        <p:nvSpPr>
          <p:cNvPr id="36867" name="Rectangle 3"/>
          <p:cNvSpPr>
            <a:spLocks noGrp="1" noChangeArrowheads="1"/>
          </p:cNvSpPr>
          <p:nvPr>
            <p:ph type="body" idx="1"/>
          </p:nvPr>
        </p:nvSpPr>
        <p:spPr/>
        <p:txBody>
          <a:bodyPr/>
          <a:lstStyle/>
          <a:p>
            <a:pPr eaLnBrk="1" hangingPunct="1">
              <a:buFontTx/>
              <a:buNone/>
            </a:pPr>
            <a:r>
              <a:rPr lang="zh-CN" altLang="en-US" smtClean="0"/>
              <a:t>例如：</a:t>
            </a:r>
          </a:p>
          <a:p>
            <a:pPr eaLnBrk="1" hangingPunct="1">
              <a:buFontTx/>
              <a:buNone/>
            </a:pPr>
            <a:r>
              <a:rPr lang="zh-CN" altLang="en-US" smtClean="0"/>
              <a:t>       日 月  星  天  地  人  山  河 东  南  西  北  上  下  左  右  大  小  长  短  树  木  花  草 风  雷  电  雨  猪  马  牛  羊  饥  寒  冷  暖  火  生  死 有  无  大  小  长  短  方  圆  正  直  一  二  十  百  千  国家  寂寞  缤纷  萧瑟  辗转  犹豫  启明  长庚  区区  萧萧  历历  翼翼 </a:t>
            </a:r>
          </a:p>
        </p:txBody>
      </p:sp>
      <p:pic>
        <p:nvPicPr>
          <p:cNvPr id="3686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4478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57200" y="274638"/>
            <a:ext cx="8229600" cy="639762"/>
          </a:xfrm>
        </p:spPr>
        <p:txBody>
          <a:bodyPr/>
          <a:lstStyle/>
          <a:p>
            <a:pPr eaLnBrk="1" hangingPunct="1"/>
            <a:r>
              <a:rPr lang="en-US" altLang="zh-CN" sz="4000" smtClean="0"/>
              <a:t>2</a:t>
            </a:r>
            <a:r>
              <a:rPr lang="zh-CN" altLang="en-US" sz="4000" smtClean="0"/>
              <a:t>、古今词形相同而词义有别。</a:t>
            </a:r>
          </a:p>
        </p:txBody>
      </p:sp>
      <p:sp>
        <p:nvSpPr>
          <p:cNvPr id="37891" name="Rectangle 3"/>
          <p:cNvSpPr>
            <a:spLocks noGrp="1" noChangeArrowheads="1"/>
          </p:cNvSpPr>
          <p:nvPr>
            <p:ph type="body" idx="1"/>
          </p:nvPr>
        </p:nvSpPr>
        <p:spPr>
          <a:xfrm>
            <a:off x="762000" y="1143000"/>
            <a:ext cx="7848600" cy="5334000"/>
          </a:xfrm>
        </p:spPr>
        <p:txBody>
          <a:bodyPr/>
          <a:lstStyle/>
          <a:p>
            <a:pPr eaLnBrk="1" hangingPunct="1">
              <a:buFontTx/>
              <a:buNone/>
            </a:pPr>
            <a:r>
              <a:rPr lang="zh-CN" altLang="en-US" smtClean="0"/>
              <a:t>例如：</a:t>
            </a:r>
          </a:p>
          <a:p>
            <a:pPr eaLnBrk="1" hangingPunct="1">
              <a:buFontTx/>
              <a:buNone/>
            </a:pPr>
            <a:r>
              <a:rPr lang="zh-CN" altLang="en-US" smtClean="0"/>
              <a:t>         古                                   今</a:t>
            </a:r>
          </a:p>
          <a:p>
            <a:pPr eaLnBrk="1" hangingPunct="1"/>
            <a:r>
              <a:rPr lang="zh-CN" altLang="en-US" smtClean="0"/>
              <a:t>红：  浅红。                    泛指各种红色。  </a:t>
            </a:r>
          </a:p>
          <a:p>
            <a:pPr eaLnBrk="1" hangingPunct="1"/>
            <a:r>
              <a:rPr lang="zh-CN" altLang="en-US" smtClean="0"/>
              <a:t>走： 跑。                          行走。   </a:t>
            </a:r>
          </a:p>
          <a:p>
            <a:pPr eaLnBrk="1" hangingPunct="1"/>
            <a:r>
              <a:rPr lang="zh-CN" altLang="en-US" smtClean="0"/>
              <a:t>坐：直腰，两膝着臀        直腰，臀部放在 </a:t>
            </a:r>
          </a:p>
          <a:p>
            <a:pPr eaLnBrk="1" hangingPunct="1"/>
            <a:r>
              <a:rPr lang="zh-CN" altLang="en-US" smtClean="0"/>
              <a:t> 谢： 致歉，告罪。         感谢。</a:t>
            </a:r>
          </a:p>
          <a:p>
            <a:pPr eaLnBrk="1" hangingPunct="1"/>
            <a:r>
              <a:rPr lang="zh-CN" altLang="en-US" smtClean="0"/>
              <a:t>地，部放在脚跟上。       凳子或他物上。 </a:t>
            </a:r>
          </a:p>
          <a:p>
            <a:pPr eaLnBrk="1" hangingPunct="1"/>
            <a:r>
              <a:rPr lang="zh-CN" altLang="en-US" smtClean="0"/>
              <a:t> </a:t>
            </a:r>
          </a:p>
        </p:txBody>
      </p:sp>
      <p:pic>
        <p:nvPicPr>
          <p:cNvPr id="3789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Line 6"/>
          <p:cNvSpPr>
            <a:spLocks noChangeShapeType="1"/>
          </p:cNvSpPr>
          <p:nvPr/>
        </p:nvSpPr>
        <p:spPr bwMode="auto">
          <a:xfrm>
            <a:off x="990600" y="2286000"/>
            <a:ext cx="7086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zh-CN" altLang="en-US" smtClean="0"/>
              <a:t>古                                 今</a:t>
            </a:r>
          </a:p>
        </p:txBody>
      </p:sp>
      <p:sp>
        <p:nvSpPr>
          <p:cNvPr id="38915" name="Rectangle 3"/>
          <p:cNvSpPr>
            <a:spLocks noGrp="1" noChangeArrowheads="1"/>
          </p:cNvSpPr>
          <p:nvPr>
            <p:ph type="body" idx="1"/>
          </p:nvPr>
        </p:nvSpPr>
        <p:spPr/>
        <p:txBody>
          <a:bodyPr/>
          <a:lstStyle/>
          <a:p>
            <a:pPr eaLnBrk="1" hangingPunct="1">
              <a:lnSpc>
                <a:spcPct val="90000"/>
              </a:lnSpc>
            </a:pPr>
            <a:r>
              <a:rPr lang="zh-CN" altLang="en-US" smtClean="0"/>
              <a:t>病： 重病。                   泛指各种病。</a:t>
            </a:r>
          </a:p>
          <a:p>
            <a:pPr eaLnBrk="1" hangingPunct="1">
              <a:lnSpc>
                <a:spcPct val="90000"/>
              </a:lnSpc>
            </a:pPr>
            <a:r>
              <a:rPr lang="zh-CN" altLang="en-US" smtClean="0"/>
              <a:t>去：离开。                    前往。         </a:t>
            </a:r>
          </a:p>
          <a:p>
            <a:pPr eaLnBrk="1" hangingPunct="1">
              <a:lnSpc>
                <a:spcPct val="90000"/>
              </a:lnSpc>
            </a:pPr>
            <a:r>
              <a:rPr lang="zh-CN" altLang="en-US" smtClean="0"/>
              <a:t> 穷： 窘迫，政治           贫困。 </a:t>
            </a:r>
          </a:p>
          <a:p>
            <a:pPr eaLnBrk="1" hangingPunct="1">
              <a:lnSpc>
                <a:spcPct val="90000"/>
              </a:lnSpc>
            </a:pPr>
            <a:r>
              <a:rPr lang="zh-CN" altLang="en-US" smtClean="0"/>
              <a:t>上不得志。 </a:t>
            </a:r>
          </a:p>
          <a:p>
            <a:pPr eaLnBrk="1" hangingPunct="1">
              <a:lnSpc>
                <a:spcPct val="90000"/>
              </a:lnSpc>
            </a:pPr>
            <a:r>
              <a:rPr lang="zh-CN" altLang="en-US" smtClean="0"/>
              <a:t>百姓：百官。                民众。         </a:t>
            </a:r>
          </a:p>
          <a:p>
            <a:pPr eaLnBrk="1" hangingPunct="1">
              <a:lnSpc>
                <a:spcPct val="90000"/>
              </a:lnSpc>
            </a:pPr>
            <a:r>
              <a:rPr lang="zh-CN" altLang="en-US" smtClean="0"/>
              <a:t> 猖狂：无拘束。           狂妄，放肆。</a:t>
            </a:r>
          </a:p>
          <a:p>
            <a:pPr eaLnBrk="1" hangingPunct="1">
              <a:lnSpc>
                <a:spcPct val="90000"/>
              </a:lnSpc>
            </a:pPr>
            <a:r>
              <a:rPr lang="zh-CN" altLang="en-US" smtClean="0"/>
              <a:t>感激：感奋激发。         非常感谢。      </a:t>
            </a:r>
          </a:p>
          <a:p>
            <a:pPr eaLnBrk="1" hangingPunct="1">
              <a:lnSpc>
                <a:spcPct val="90000"/>
              </a:lnSpc>
            </a:pPr>
            <a:r>
              <a:rPr lang="zh-CN" altLang="en-US" smtClean="0"/>
              <a:t>严重：敬重。                形势危急。</a:t>
            </a:r>
          </a:p>
        </p:txBody>
      </p:sp>
      <p:sp>
        <p:nvSpPr>
          <p:cNvPr id="38916" name="Line 5"/>
          <p:cNvSpPr>
            <a:spLocks noChangeShapeType="1"/>
          </p:cNvSpPr>
          <p:nvPr/>
        </p:nvSpPr>
        <p:spPr bwMode="auto">
          <a:xfrm>
            <a:off x="533400" y="1295400"/>
            <a:ext cx="78486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zh-CN" altLang="en-US" b="1" smtClean="0"/>
              <a:t>二、旧词旧义的消亡             </a:t>
            </a:r>
            <a:endParaRPr lang="zh-CN" altLang="en-US" smtClean="0"/>
          </a:p>
        </p:txBody>
      </p:sp>
      <p:sp>
        <p:nvSpPr>
          <p:cNvPr id="39939" name="Rectangle 3"/>
          <p:cNvSpPr>
            <a:spLocks noGrp="1" noChangeArrowheads="1"/>
          </p:cNvSpPr>
          <p:nvPr>
            <p:ph type="body" idx="1"/>
          </p:nvPr>
        </p:nvSpPr>
        <p:spPr/>
        <p:txBody>
          <a:bodyPr/>
          <a:lstStyle/>
          <a:p>
            <a:pPr eaLnBrk="1" hangingPunct="1">
              <a:lnSpc>
                <a:spcPct val="90000"/>
              </a:lnSpc>
              <a:buFontTx/>
              <a:buNone/>
            </a:pPr>
            <a:r>
              <a:rPr lang="en-US" altLang="zh-CN" sz="2800" smtClean="0"/>
              <a:t>       1</a:t>
            </a:r>
            <a:r>
              <a:rPr lang="zh-CN" altLang="en-US" sz="2800" smtClean="0"/>
              <a:t>、旧词的消亡  旧词消亡的原因主要有两个：</a:t>
            </a:r>
          </a:p>
          <a:p>
            <a:pPr eaLnBrk="1" hangingPunct="1">
              <a:lnSpc>
                <a:spcPct val="90000"/>
              </a:lnSpc>
              <a:buFontTx/>
              <a:buNone/>
            </a:pPr>
            <a:r>
              <a:rPr lang="zh-CN" altLang="en-US" sz="2800" smtClean="0"/>
              <a:t>    （</a:t>
            </a:r>
            <a:r>
              <a:rPr lang="en-US" altLang="zh-CN" sz="2800" smtClean="0"/>
              <a:t>1</a:t>
            </a:r>
            <a:r>
              <a:rPr lang="zh-CN" altLang="en-US" sz="2800" smtClean="0"/>
              <a:t>）词所指称的客观事物已经消亡。当某种事物已成为历史，在现实生活中消失了，反映这种事物的词也就会相应地从语言中消失。例如周代产生的“八佾、大射、宗子、冢祀、室老、祝史、玄冠、庭燎、饭含、衅鼓、告朔、武闱、武军、祰、祏、祓、笏、劓、刖、臣、媵、舆、台”等事物今天已经不存在了，指称这些事物的词今天也就不用了。</a:t>
            </a:r>
          </a:p>
          <a:p>
            <a:pPr eaLnBrk="1" hangingPunct="1">
              <a:lnSpc>
                <a:spcPct val="90000"/>
              </a:lnSpc>
              <a:buFontTx/>
              <a:buNone/>
            </a:pPr>
            <a:r>
              <a:rPr lang="zh-CN" altLang="en-US" sz="2800" smtClean="0"/>
              <a:t>    （</a:t>
            </a:r>
            <a:r>
              <a:rPr lang="en-US" altLang="zh-CN" sz="2800" smtClean="0"/>
              <a:t>2</a:t>
            </a:r>
            <a:r>
              <a:rPr lang="zh-CN" altLang="en-US" sz="2800" smtClean="0"/>
              <a:t>） 词所指称的事物并没有消亡，但后代的说法改变了。例如： </a:t>
            </a:r>
          </a:p>
        </p:txBody>
      </p:sp>
      <p:pic>
        <p:nvPicPr>
          <p:cNvPr id="39940"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Grp="1" noChangeArrowheads="1"/>
          </p:cNvSpPr>
          <p:nvPr>
            <p:ph type="body" idx="1"/>
          </p:nvPr>
        </p:nvSpPr>
        <p:spPr>
          <a:xfrm>
            <a:off x="228600" y="685800"/>
            <a:ext cx="8686800" cy="5867400"/>
          </a:xfrm>
        </p:spPr>
        <p:txBody>
          <a:bodyPr/>
          <a:lstStyle/>
          <a:p>
            <a:pPr eaLnBrk="1" hangingPunct="1">
              <a:buFontTx/>
              <a:buNone/>
            </a:pPr>
            <a:r>
              <a:rPr lang="en-US" altLang="zh-CN" smtClean="0"/>
              <a:t>   </a:t>
            </a:r>
            <a:r>
              <a:rPr lang="zh-CN" altLang="en-US" smtClean="0"/>
              <a:t>古   今      古     今       古     今        古    今</a:t>
            </a:r>
          </a:p>
          <a:p>
            <a:pPr eaLnBrk="1" hangingPunct="1">
              <a:buFontTx/>
              <a:buNone/>
            </a:pPr>
            <a:endParaRPr lang="zh-CN" altLang="en-US" smtClean="0"/>
          </a:p>
          <a:p>
            <a:pPr eaLnBrk="1" hangingPunct="1">
              <a:buFontTx/>
              <a:buNone/>
            </a:pPr>
            <a:r>
              <a:rPr lang="zh-CN" altLang="en-US" sz="2400" smtClean="0">
                <a:latin typeface="宋体" pitchFamily="2" charset="-122"/>
              </a:rPr>
              <a:t>  </a:t>
            </a:r>
          </a:p>
          <a:p>
            <a:pPr eaLnBrk="1" hangingPunct="1">
              <a:buFontTx/>
              <a:buNone/>
            </a:pPr>
            <a:endParaRPr lang="zh-CN" altLang="en-US" sz="2400" smtClean="0">
              <a:latin typeface="宋体" pitchFamily="2" charset="-122"/>
            </a:endParaRPr>
          </a:p>
          <a:p>
            <a:pPr eaLnBrk="1" hangingPunct="1">
              <a:buFontTx/>
              <a:buNone/>
            </a:pPr>
            <a:r>
              <a:rPr lang="zh-CN" altLang="en-US" sz="2400" smtClean="0">
                <a:latin typeface="宋体" pitchFamily="2" charset="-122"/>
              </a:rPr>
              <a:t>  醯   醋     假   借       绤    粗葛布    絺  细葛布</a:t>
            </a:r>
          </a:p>
          <a:p>
            <a:pPr eaLnBrk="1" hangingPunct="1">
              <a:buFontTx/>
              <a:buNone/>
            </a:pPr>
            <a:r>
              <a:rPr lang="zh-CN" altLang="en-US" sz="2400" smtClean="0">
                <a:latin typeface="宋体" pitchFamily="2" charset="-122"/>
              </a:rPr>
              <a:t>  足   脚     準  鼻子      牡     公       牝   母      </a:t>
            </a:r>
          </a:p>
          <a:p>
            <a:pPr eaLnBrk="1" hangingPunct="1">
              <a:buFontTx/>
              <a:buNone/>
            </a:pPr>
            <a:r>
              <a:rPr lang="zh-CN" altLang="en-US" sz="2400" smtClean="0">
                <a:latin typeface="宋体" pitchFamily="2" charset="-122"/>
              </a:rPr>
              <a:t>  汲  打水    奕  下棋      的    靶心      速   邀请</a:t>
            </a:r>
          </a:p>
          <a:p>
            <a:pPr eaLnBrk="1" hangingPunct="1">
              <a:buFontTx/>
              <a:buNone/>
            </a:pPr>
            <a:r>
              <a:rPr lang="zh-CN" altLang="en-US" sz="2400" smtClean="0">
                <a:latin typeface="宋体" pitchFamily="2" charset="-122"/>
              </a:rPr>
              <a:t>  恙  疾病   肩舆  轿子     囹圄   监狱     侏儒  矮子</a:t>
            </a:r>
          </a:p>
        </p:txBody>
      </p:sp>
      <p:sp>
        <p:nvSpPr>
          <p:cNvPr id="40963" name="AutoShape 4"/>
          <p:cNvSpPr>
            <a:spLocks noChangeArrowheads="1"/>
          </p:cNvSpPr>
          <p:nvPr/>
        </p:nvSpPr>
        <p:spPr bwMode="auto">
          <a:xfrm>
            <a:off x="6858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64" name="AutoShape 8"/>
          <p:cNvSpPr>
            <a:spLocks noChangeArrowheads="1"/>
          </p:cNvSpPr>
          <p:nvPr/>
        </p:nvSpPr>
        <p:spPr bwMode="auto">
          <a:xfrm>
            <a:off x="25908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65" name="AutoShape 9"/>
          <p:cNvSpPr>
            <a:spLocks noChangeArrowheads="1"/>
          </p:cNvSpPr>
          <p:nvPr/>
        </p:nvSpPr>
        <p:spPr bwMode="auto">
          <a:xfrm>
            <a:off x="15240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66" name="AutoShape 10"/>
          <p:cNvSpPr>
            <a:spLocks noChangeArrowheads="1"/>
          </p:cNvSpPr>
          <p:nvPr/>
        </p:nvSpPr>
        <p:spPr bwMode="auto">
          <a:xfrm>
            <a:off x="35814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67" name="AutoShape 14"/>
          <p:cNvSpPr>
            <a:spLocks noChangeArrowheads="1"/>
          </p:cNvSpPr>
          <p:nvPr/>
        </p:nvSpPr>
        <p:spPr bwMode="auto">
          <a:xfrm>
            <a:off x="70866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68" name="AutoShape 17"/>
          <p:cNvSpPr>
            <a:spLocks noChangeArrowheads="1"/>
          </p:cNvSpPr>
          <p:nvPr/>
        </p:nvSpPr>
        <p:spPr bwMode="auto">
          <a:xfrm>
            <a:off x="48006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69" name="AutoShape 19"/>
          <p:cNvSpPr>
            <a:spLocks noChangeArrowheads="1"/>
          </p:cNvSpPr>
          <p:nvPr/>
        </p:nvSpPr>
        <p:spPr bwMode="auto">
          <a:xfrm>
            <a:off x="79248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70" name="AutoShape 20"/>
          <p:cNvSpPr>
            <a:spLocks noChangeArrowheads="1"/>
          </p:cNvSpPr>
          <p:nvPr/>
        </p:nvSpPr>
        <p:spPr bwMode="auto">
          <a:xfrm>
            <a:off x="5715000" y="19050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0971" name="Line 22"/>
          <p:cNvSpPr>
            <a:spLocks noChangeShapeType="1"/>
          </p:cNvSpPr>
          <p:nvPr/>
        </p:nvSpPr>
        <p:spPr bwMode="auto">
          <a:xfrm>
            <a:off x="457200" y="1600200"/>
            <a:ext cx="7924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457200" y="381000"/>
            <a:ext cx="8229600" cy="6019800"/>
          </a:xfrm>
        </p:spPr>
        <p:txBody>
          <a:bodyPr/>
          <a:lstStyle/>
          <a:p>
            <a:pPr eaLnBrk="1" hangingPunct="1">
              <a:lnSpc>
                <a:spcPct val="90000"/>
              </a:lnSpc>
              <a:buFontTx/>
              <a:buNone/>
            </a:pPr>
            <a:r>
              <a:rPr lang="en-US" altLang="zh-CN" sz="2800" smtClean="0"/>
              <a:t>           </a:t>
            </a:r>
            <a:r>
              <a:rPr lang="zh-CN" altLang="en-US" sz="2800" smtClean="0"/>
              <a:t>清代以后，特别是建国以后至今，古汉语词汇的研究有了新的发展，主要是初步建立起了古汉语词汇学，使古汉语词汇的研究由语文学性质的解释学成为一门体系相对完整的语言学学科，理论先进，任务明确，方法科学，注重穷尽式统计，纵横比较，定量定性分析，并在汉语词汇史、古汉语常用词、同源字、专书及断代研究等方面取得了突出的成绩。王力先生是这一时期古汉语词汇研究的重要代表，二十世纪四十年代他即呼吁建立新训诂学（</a:t>
            </a:r>
            <a:r>
              <a:rPr lang="en-US" altLang="zh-CN" sz="2800" smtClean="0"/>
              <a:t>《</a:t>
            </a:r>
            <a:r>
              <a:rPr lang="zh-CN" altLang="en-US" sz="2800" smtClean="0"/>
              <a:t>新训诂学</a:t>
            </a:r>
            <a:r>
              <a:rPr lang="en-US" altLang="zh-CN" sz="2800" smtClean="0"/>
              <a:t>》</a:t>
            </a:r>
            <a:r>
              <a:rPr lang="zh-CN" altLang="en-US" sz="2800" smtClean="0"/>
              <a:t>，</a:t>
            </a:r>
            <a:r>
              <a:rPr lang="en-US" altLang="zh-CN" sz="2800" smtClean="0"/>
              <a:t>1947</a:t>
            </a:r>
            <a:r>
              <a:rPr lang="zh-CN" altLang="en-US" sz="2800" smtClean="0"/>
              <a:t>年。收入</a:t>
            </a:r>
            <a:r>
              <a:rPr lang="en-US" altLang="zh-CN" sz="2800" smtClean="0"/>
              <a:t>《</a:t>
            </a:r>
            <a:r>
              <a:rPr lang="zh-CN" altLang="en-US" sz="2800" smtClean="0"/>
              <a:t>开明书店二十周年纪念文集</a:t>
            </a:r>
            <a:r>
              <a:rPr lang="en-US" altLang="zh-CN" sz="2800" smtClean="0"/>
              <a:t>》</a:t>
            </a:r>
            <a:r>
              <a:rPr lang="zh-CN" altLang="en-US" sz="2800" smtClean="0"/>
              <a:t>、</a:t>
            </a:r>
            <a:r>
              <a:rPr lang="en-US" altLang="zh-CN" sz="2800" smtClean="0"/>
              <a:t>《</a:t>
            </a:r>
            <a:r>
              <a:rPr lang="zh-CN" altLang="en-US" sz="2800" smtClean="0"/>
              <a:t>龙虫并雕斋文集</a:t>
            </a:r>
            <a:r>
              <a:rPr lang="en-US" altLang="zh-CN" sz="2800" smtClean="0"/>
              <a:t>》</a:t>
            </a:r>
            <a:r>
              <a:rPr lang="zh-CN" altLang="en-US" sz="2800" smtClean="0"/>
              <a:t>第一册、</a:t>
            </a:r>
            <a:r>
              <a:rPr lang="en-US" altLang="zh-CN" sz="2800" smtClean="0"/>
              <a:t>《</a:t>
            </a:r>
            <a:r>
              <a:rPr lang="zh-CN" altLang="en-US" sz="2800" smtClean="0"/>
              <a:t>汉语史论文集</a:t>
            </a:r>
            <a:r>
              <a:rPr lang="en-US" altLang="zh-CN" sz="2800" smtClean="0"/>
              <a:t>》</a:t>
            </a:r>
            <a:r>
              <a:rPr lang="zh-CN" altLang="en-US" sz="2800" smtClean="0"/>
              <a:t>），同时亲身实践，在古汉语常用词、同源字等方面均作出了重要贡献。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3"/>
          <p:cNvSpPr>
            <a:spLocks noGrp="1" noChangeArrowheads="1"/>
          </p:cNvSpPr>
          <p:nvPr>
            <p:ph type="body" idx="1"/>
          </p:nvPr>
        </p:nvSpPr>
        <p:spPr>
          <a:xfrm>
            <a:off x="457200" y="990600"/>
            <a:ext cx="8229600" cy="5135563"/>
          </a:xfrm>
        </p:spPr>
        <p:txBody>
          <a:bodyPr/>
          <a:lstStyle/>
          <a:p>
            <a:pPr eaLnBrk="1" hangingPunct="1">
              <a:buFontTx/>
              <a:buNone/>
            </a:pPr>
            <a:r>
              <a:rPr lang="en-US" altLang="zh-CN" smtClean="0"/>
              <a:t>  </a:t>
            </a:r>
            <a:r>
              <a:rPr lang="zh-CN" altLang="en-US" smtClean="0"/>
              <a:t>古      今            古       今            古      今</a:t>
            </a:r>
          </a:p>
          <a:p>
            <a:pPr eaLnBrk="1" hangingPunct="1">
              <a:buFontTx/>
              <a:buNone/>
            </a:pPr>
            <a:endParaRPr lang="zh-CN" altLang="en-US" smtClean="0"/>
          </a:p>
          <a:p>
            <a:pPr eaLnBrk="1" hangingPunct="1">
              <a:buFontTx/>
              <a:buNone/>
            </a:pPr>
            <a:endParaRPr lang="zh-CN" altLang="en-US" smtClean="0"/>
          </a:p>
          <a:p>
            <a:pPr eaLnBrk="1" hangingPunct="1">
              <a:buFontTx/>
              <a:buNone/>
            </a:pPr>
            <a:r>
              <a:rPr lang="zh-CN" altLang="en-US" smtClean="0"/>
              <a:t>细葛     布           屦        鞋子       雉    野鸡</a:t>
            </a:r>
          </a:p>
          <a:p>
            <a:pPr eaLnBrk="1" hangingPunct="1">
              <a:buFontTx/>
              <a:buNone/>
            </a:pPr>
            <a:r>
              <a:rPr lang="zh-CN" altLang="en-US" smtClean="0"/>
              <a:t>庠序   学校        膏腴    肥沃</a:t>
            </a:r>
          </a:p>
        </p:txBody>
      </p:sp>
      <p:sp>
        <p:nvSpPr>
          <p:cNvPr id="41987" name="AutoShape 4"/>
          <p:cNvSpPr>
            <a:spLocks noChangeArrowheads="1"/>
          </p:cNvSpPr>
          <p:nvPr/>
        </p:nvSpPr>
        <p:spPr bwMode="auto">
          <a:xfrm>
            <a:off x="914400" y="21336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1988" name="AutoShape 7"/>
          <p:cNvSpPr>
            <a:spLocks noChangeArrowheads="1"/>
          </p:cNvSpPr>
          <p:nvPr/>
        </p:nvSpPr>
        <p:spPr bwMode="auto">
          <a:xfrm>
            <a:off x="7696200" y="21336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1989" name="AutoShape 8"/>
          <p:cNvSpPr>
            <a:spLocks noChangeArrowheads="1"/>
          </p:cNvSpPr>
          <p:nvPr/>
        </p:nvSpPr>
        <p:spPr bwMode="auto">
          <a:xfrm>
            <a:off x="6629400" y="21336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1990" name="AutoShape 9"/>
          <p:cNvSpPr>
            <a:spLocks noChangeArrowheads="1"/>
          </p:cNvSpPr>
          <p:nvPr/>
        </p:nvSpPr>
        <p:spPr bwMode="auto">
          <a:xfrm>
            <a:off x="4800600" y="21336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1991" name="AutoShape 10"/>
          <p:cNvSpPr>
            <a:spLocks noChangeArrowheads="1"/>
          </p:cNvSpPr>
          <p:nvPr/>
        </p:nvSpPr>
        <p:spPr bwMode="auto">
          <a:xfrm>
            <a:off x="3733800" y="21336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1992" name="AutoShape 11"/>
          <p:cNvSpPr>
            <a:spLocks noChangeArrowheads="1"/>
          </p:cNvSpPr>
          <p:nvPr/>
        </p:nvSpPr>
        <p:spPr bwMode="auto">
          <a:xfrm>
            <a:off x="1981200" y="2133600"/>
            <a:ext cx="152400" cy="533400"/>
          </a:xfrm>
          <a:prstGeom prst="downArrow">
            <a:avLst>
              <a:gd name="adj1" fmla="val 50000"/>
              <a:gd name="adj2" fmla="val 87500"/>
            </a:avLst>
          </a:prstGeom>
          <a:solidFill>
            <a:schemeClr val="accent1"/>
          </a:solidFill>
          <a:ln w="9525">
            <a:solidFill>
              <a:schemeClr val="tx1"/>
            </a:solidFill>
            <a:miter lim="800000"/>
            <a:headEnd/>
            <a:tailEnd/>
          </a:ln>
        </p:spPr>
        <p:txBody>
          <a:bodyPr vert="eaVert" wrap="none" anchor="ctr"/>
          <a:lstStyle/>
          <a:p>
            <a:endParaRPr lang="zh-CN" altLang="en-US"/>
          </a:p>
        </p:txBody>
      </p:sp>
      <p:sp>
        <p:nvSpPr>
          <p:cNvPr id="41993" name="Line 13"/>
          <p:cNvSpPr>
            <a:spLocks noChangeShapeType="1"/>
          </p:cNvSpPr>
          <p:nvPr/>
        </p:nvSpPr>
        <p:spPr bwMode="auto">
          <a:xfrm>
            <a:off x="457200" y="1600200"/>
            <a:ext cx="79248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zh-CN" alt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274638"/>
            <a:ext cx="8229600" cy="487362"/>
          </a:xfrm>
        </p:spPr>
        <p:txBody>
          <a:bodyPr/>
          <a:lstStyle/>
          <a:p>
            <a:pPr eaLnBrk="1" hangingPunct="1"/>
            <a:r>
              <a:rPr lang="en-US" altLang="zh-CN" sz="3600" smtClean="0"/>
              <a:t>2</a:t>
            </a:r>
            <a:r>
              <a:rPr lang="zh-CN" altLang="en-US" sz="3600" smtClean="0"/>
              <a:t>、 旧义的消亡</a:t>
            </a:r>
          </a:p>
        </p:txBody>
      </p:sp>
      <p:sp>
        <p:nvSpPr>
          <p:cNvPr id="43011" name="Rectangle 3"/>
          <p:cNvSpPr>
            <a:spLocks noGrp="1" noChangeArrowheads="1"/>
          </p:cNvSpPr>
          <p:nvPr>
            <p:ph type="body" idx="1"/>
          </p:nvPr>
        </p:nvSpPr>
        <p:spPr>
          <a:xfrm>
            <a:off x="228600" y="990600"/>
            <a:ext cx="8534400" cy="5715000"/>
          </a:xfrm>
        </p:spPr>
        <p:txBody>
          <a:bodyPr/>
          <a:lstStyle/>
          <a:p>
            <a:pPr eaLnBrk="1" hangingPunct="1">
              <a:lnSpc>
                <a:spcPct val="80000"/>
              </a:lnSpc>
              <a:buFontTx/>
              <a:buNone/>
            </a:pPr>
            <a:r>
              <a:rPr lang="en-US" altLang="zh-CN" sz="2400" smtClean="0"/>
              <a:t>          </a:t>
            </a:r>
            <a:r>
              <a:rPr lang="zh-CN" altLang="en-US" sz="2400" smtClean="0"/>
              <a:t>所谓旧义的消亡是指一些多义词在发展过程中部分义项消亡了。例如</a:t>
            </a:r>
            <a:r>
              <a:rPr lang="en-US" altLang="zh-CN" sz="2400" smtClean="0"/>
              <a:t>:</a:t>
            </a:r>
          </a:p>
          <a:p>
            <a:pPr eaLnBrk="1" hangingPunct="1">
              <a:lnSpc>
                <a:spcPct val="80000"/>
              </a:lnSpc>
            </a:pPr>
            <a:r>
              <a:rPr lang="zh-CN" altLang="en-US" sz="2400" smtClean="0"/>
              <a:t>数  </a:t>
            </a:r>
            <a:r>
              <a:rPr lang="en-US" altLang="zh-CN" sz="2400" smtClean="0"/>
              <a:t>《</a:t>
            </a:r>
            <a:r>
              <a:rPr lang="zh-CN" altLang="en-US" sz="2400" smtClean="0"/>
              <a:t>王力古汉语字典</a:t>
            </a:r>
            <a:r>
              <a:rPr lang="en-US" altLang="zh-CN" sz="2400" smtClean="0"/>
              <a:t>》</a:t>
            </a:r>
            <a:r>
              <a:rPr lang="zh-CN" altLang="en-US" sz="2400" smtClean="0"/>
              <a:t>：①数目。②几个。③算术。④技艺，技术。⑤道理，礼数。⑥命运。⑦计算，查点。⑧责备，数说。⑨屡次，多次。⑩细密。</a:t>
            </a:r>
          </a:p>
          <a:p>
            <a:pPr eaLnBrk="1" hangingPunct="1">
              <a:lnSpc>
                <a:spcPct val="80000"/>
              </a:lnSpc>
            </a:pPr>
            <a:r>
              <a:rPr lang="zh-CN" altLang="en-US" sz="2400" smtClean="0"/>
              <a:t>牧  </a:t>
            </a:r>
            <a:r>
              <a:rPr lang="en-US" altLang="zh-CN" sz="2400" smtClean="0"/>
              <a:t>《</a:t>
            </a:r>
            <a:r>
              <a:rPr lang="zh-CN" altLang="en-US" sz="2400" smtClean="0"/>
              <a:t>康熙字典</a:t>
            </a:r>
            <a:r>
              <a:rPr lang="en-US" altLang="zh-CN" sz="2400" smtClean="0"/>
              <a:t>》</a:t>
            </a:r>
            <a:r>
              <a:rPr lang="zh-CN" altLang="en-US" sz="2400" smtClean="0"/>
              <a:t>：①养牛人。②畜养。③放也，食也。④郊外谓之牧。⑤养也。⑥临也。⑦察也。⑧治也。⑨州长也。⑩田官。</a:t>
            </a:r>
            <a:r>
              <a:rPr lang="en-US" altLang="zh-CN" sz="2400" smtClean="0"/>
              <a:t>11</a:t>
            </a:r>
            <a:r>
              <a:rPr lang="zh-CN" altLang="en-US" sz="2400" smtClean="0"/>
              <a:t>九夫为牧。</a:t>
            </a:r>
            <a:r>
              <a:rPr lang="en-US" altLang="zh-CN" sz="2400" smtClean="0"/>
              <a:t>12</a:t>
            </a:r>
            <a:r>
              <a:rPr lang="zh-CN" altLang="en-US" sz="2400" smtClean="0"/>
              <a:t>经牧。</a:t>
            </a:r>
            <a:r>
              <a:rPr lang="en-US" altLang="zh-CN" sz="2400" smtClean="0"/>
              <a:t>13</a:t>
            </a:r>
            <a:r>
              <a:rPr lang="zh-CN" altLang="en-US" sz="2400" smtClean="0"/>
              <a:t>使也。</a:t>
            </a:r>
            <a:r>
              <a:rPr lang="en-US" altLang="zh-CN" sz="2400" smtClean="0"/>
              <a:t>14</a:t>
            </a:r>
            <a:r>
              <a:rPr lang="zh-CN" altLang="en-US" sz="2400" smtClean="0"/>
              <a:t>牛黑腹者名牧。</a:t>
            </a:r>
            <a:r>
              <a:rPr lang="en-US" altLang="zh-CN" sz="2400" smtClean="0"/>
              <a:t>15</a:t>
            </a:r>
            <a:r>
              <a:rPr lang="zh-CN" altLang="en-US" sz="2400" smtClean="0"/>
              <a:t>卫邑。</a:t>
            </a:r>
            <a:r>
              <a:rPr lang="en-US" altLang="zh-CN" sz="2400" smtClean="0"/>
              <a:t>16</a:t>
            </a:r>
            <a:r>
              <a:rPr lang="zh-CN" altLang="en-US" sz="2400" smtClean="0"/>
              <a:t>人名。</a:t>
            </a:r>
            <a:r>
              <a:rPr lang="en-US" altLang="zh-CN" sz="2400" smtClean="0"/>
              <a:t>17</a:t>
            </a:r>
            <a:r>
              <a:rPr lang="zh-CN" altLang="en-US" sz="2400" smtClean="0"/>
              <a:t>姓。</a:t>
            </a:r>
          </a:p>
          <a:p>
            <a:pPr eaLnBrk="1" hangingPunct="1">
              <a:lnSpc>
                <a:spcPct val="80000"/>
              </a:lnSpc>
              <a:buFontTx/>
              <a:buNone/>
            </a:pPr>
            <a:r>
              <a:rPr lang="zh-CN" altLang="en-US" sz="2400" smtClean="0"/>
              <a:t>         “数”字的第④⑤⑥⑩个义项到今天已经消亡，“牧”字消亡的义项则更多，除“放牧”一义外，其余义项今天一般都不用了。以</a:t>
            </a:r>
            <a:r>
              <a:rPr lang="en-US" altLang="zh-CN" sz="2400" smtClean="0"/>
              <a:t>《</a:t>
            </a:r>
            <a:r>
              <a:rPr lang="zh-CN" altLang="en-US" sz="2400" smtClean="0"/>
              <a:t>现代汉语词典</a:t>
            </a:r>
            <a:r>
              <a:rPr lang="en-US" altLang="zh-CN" sz="2400" smtClean="0"/>
              <a:t>》</a:t>
            </a:r>
            <a:r>
              <a:rPr lang="zh-CN" altLang="en-US" sz="2400" smtClean="0"/>
              <a:t>（商务印书馆</a:t>
            </a:r>
            <a:r>
              <a:rPr lang="en-US" altLang="zh-CN" sz="2400" smtClean="0"/>
              <a:t>2002</a:t>
            </a:r>
            <a:r>
              <a:rPr lang="zh-CN" altLang="en-US" sz="2400" smtClean="0"/>
              <a:t>年版）为例，“数”字该词典共收了“查点；逐个说出”、“计算起来；比较起来”、“列举；责备”、“数学上表示事物的量的基本概念”、“一种语法范畴”、“天数；劫数”、“几；几个”、“用在某些数词或量词后面表示概数”、“屡次”等九个义项，“牧”字则只收了“放牧”一个义项。 </a:t>
            </a:r>
          </a:p>
        </p:txBody>
      </p:sp>
      <p:pic>
        <p:nvPicPr>
          <p:cNvPr id="4301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304800"/>
            <a:ext cx="8229600" cy="838200"/>
          </a:xfrm>
        </p:spPr>
        <p:txBody>
          <a:bodyPr/>
          <a:lstStyle/>
          <a:p>
            <a:pPr eaLnBrk="1" hangingPunct="1"/>
            <a:r>
              <a:rPr lang="zh-CN" altLang="en-US" b="1" smtClean="0"/>
              <a:t>三、新词新义的产生</a:t>
            </a:r>
          </a:p>
        </p:txBody>
      </p:sp>
      <p:sp>
        <p:nvSpPr>
          <p:cNvPr id="44035" name="Rectangle 3"/>
          <p:cNvSpPr>
            <a:spLocks noGrp="1" noChangeArrowheads="1"/>
          </p:cNvSpPr>
          <p:nvPr>
            <p:ph type="body" idx="1"/>
          </p:nvPr>
        </p:nvSpPr>
        <p:spPr/>
        <p:txBody>
          <a:bodyPr/>
          <a:lstStyle/>
          <a:p>
            <a:pPr eaLnBrk="1" hangingPunct="1">
              <a:buFontTx/>
              <a:buNone/>
            </a:pPr>
            <a:r>
              <a:rPr lang="en-US" altLang="zh-CN" smtClean="0"/>
              <a:t>          </a:t>
            </a:r>
            <a:r>
              <a:rPr lang="zh-CN" altLang="en-US" smtClean="0"/>
              <a:t>新词总是伴随着新事物的产生而产生的。例如战国时期，医学有了很大的进步，有关医学研究成果的一些新词“疡、痹、痈、疥、痔”等便在那时出现了。又如东汉以后汉语中出现了“纸、浑天仪、佛、塔、寺庙、罗汉、大乘、小乘”等新词，则是对当时科学发明和佛教传入情况的及时反映。</a:t>
            </a:r>
          </a:p>
        </p:txBody>
      </p:sp>
      <p:pic>
        <p:nvPicPr>
          <p:cNvPr id="4403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3"/>
          <p:cNvSpPr>
            <a:spLocks noGrp="1" noChangeArrowheads="1"/>
          </p:cNvSpPr>
          <p:nvPr>
            <p:ph type="body" idx="1"/>
          </p:nvPr>
        </p:nvSpPr>
        <p:spPr>
          <a:xfrm>
            <a:off x="228600" y="457200"/>
            <a:ext cx="8610600" cy="6172200"/>
          </a:xfrm>
        </p:spPr>
        <p:txBody>
          <a:bodyPr/>
          <a:lstStyle/>
          <a:p>
            <a:pPr eaLnBrk="1" hangingPunct="1">
              <a:lnSpc>
                <a:spcPct val="90000"/>
              </a:lnSpc>
              <a:buFontTx/>
              <a:buNone/>
            </a:pPr>
            <a:r>
              <a:rPr lang="en-US" altLang="zh-CN" sz="2400" smtClean="0"/>
              <a:t>            </a:t>
            </a:r>
            <a:r>
              <a:rPr lang="zh-CN" altLang="en-US" sz="2400" smtClean="0"/>
              <a:t>新义的产生是指旧词中增加了新的义项。新的事物可以通过制造新词的方法去表示，也可以通过在旧词中增加新义项的方法去表示，后者即属于词义的引申。和制造新词相比较，增加义项的方法可以减少新词的量，丰富词的内涵与表达力，但是一个词的义项如果增加得过多，则会影响到交际，所以新义增加到一定的时候势必引起一些旧义的消亡。汉语的历史悠久，多数词的义项都不止一个，除了本义外，其余义项都是在各个时代以新义的面貌累增上去的。例如“穷”，本义是洞窟的顶端或尽头。</a:t>
            </a:r>
            <a:r>
              <a:rPr lang="en-US" altLang="zh-CN" sz="2400" smtClean="0"/>
              <a:t>《</a:t>
            </a:r>
            <a:r>
              <a:rPr lang="zh-CN" altLang="en-US" sz="2400" smtClean="0"/>
              <a:t>说文</a:t>
            </a:r>
            <a:r>
              <a:rPr lang="en-US" altLang="zh-CN" sz="2400" smtClean="0"/>
              <a:t>》</a:t>
            </a:r>
            <a:r>
              <a:rPr lang="zh-CN" altLang="en-US" sz="2400" smtClean="0"/>
              <a:t>：“穷，极也。从穴，躬声。”后来引申为动词追究，窮尽。</a:t>
            </a:r>
            <a:r>
              <a:rPr lang="en-US" altLang="zh-CN" sz="2400" smtClean="0"/>
              <a:t>《</a:t>
            </a:r>
            <a:r>
              <a:rPr lang="zh-CN" altLang="en-US" sz="2400" smtClean="0"/>
              <a:t>周易</a:t>
            </a:r>
            <a:r>
              <a:rPr lang="en-US" altLang="zh-CN" sz="2400" smtClean="0"/>
              <a:t>·</a:t>
            </a:r>
            <a:r>
              <a:rPr lang="zh-CN" altLang="en-US" sz="2400" smtClean="0"/>
              <a:t>说卦</a:t>
            </a:r>
            <a:r>
              <a:rPr lang="en-US" altLang="zh-CN" sz="2400" smtClean="0"/>
              <a:t>》</a:t>
            </a:r>
            <a:r>
              <a:rPr lang="zh-CN" altLang="en-US" sz="2400" smtClean="0"/>
              <a:t>：“穷理尽性，以至于命。” </a:t>
            </a:r>
            <a:r>
              <a:rPr lang="en-US" altLang="zh-CN" sz="2400" smtClean="0"/>
              <a:t>《</a:t>
            </a:r>
            <a:r>
              <a:rPr lang="zh-CN" altLang="en-US" sz="2400" smtClean="0"/>
              <a:t>书</a:t>
            </a:r>
            <a:r>
              <a:rPr lang="en-US" altLang="zh-CN" sz="2400" smtClean="0"/>
              <a:t>·</a:t>
            </a:r>
            <a:r>
              <a:rPr lang="zh-CN" altLang="en-US" sz="2400" smtClean="0"/>
              <a:t>微子之命</a:t>
            </a:r>
            <a:r>
              <a:rPr lang="en-US" altLang="zh-CN" sz="2400" smtClean="0"/>
              <a:t>》</a:t>
            </a:r>
            <a:r>
              <a:rPr lang="zh-CN" altLang="en-US" sz="2400" smtClean="0"/>
              <a:t>：“作賓于王家，與國咸休，永世無窮。”又引申为窘迫，没有出路。</a:t>
            </a:r>
            <a:r>
              <a:rPr lang="en-US" altLang="zh-CN" sz="2400" smtClean="0"/>
              <a:t>《</a:t>
            </a:r>
            <a:r>
              <a:rPr lang="zh-CN" altLang="en-US" sz="2400" smtClean="0"/>
              <a:t>论语</a:t>
            </a:r>
            <a:r>
              <a:rPr lang="en-US" altLang="zh-CN" sz="2400" smtClean="0"/>
              <a:t>·</a:t>
            </a:r>
            <a:r>
              <a:rPr lang="zh-CN" altLang="en-US" sz="2400" smtClean="0"/>
              <a:t>卫灵公</a:t>
            </a:r>
            <a:r>
              <a:rPr lang="en-US" altLang="zh-CN" sz="2400" smtClean="0"/>
              <a:t>》</a:t>
            </a:r>
            <a:r>
              <a:rPr lang="zh-CN" altLang="en-US" sz="2400" smtClean="0"/>
              <a:t>：“君子固穷，小人穷斯滥矣。” </a:t>
            </a:r>
            <a:r>
              <a:rPr lang="en-US" altLang="zh-CN" sz="2400" smtClean="0"/>
              <a:t>《</a:t>
            </a:r>
            <a:r>
              <a:rPr lang="zh-CN" altLang="en-US" sz="2400" smtClean="0"/>
              <a:t>墨子</a:t>
            </a:r>
            <a:r>
              <a:rPr lang="en-US" altLang="zh-CN" sz="2400" smtClean="0"/>
              <a:t>·</a:t>
            </a:r>
            <a:r>
              <a:rPr lang="zh-CN" altLang="en-US" sz="2400" smtClean="0"/>
              <a:t>非儒下</a:t>
            </a:r>
            <a:r>
              <a:rPr lang="en-US" altLang="zh-CN" sz="2400" smtClean="0"/>
              <a:t>》</a:t>
            </a:r>
            <a:r>
              <a:rPr lang="zh-CN" altLang="en-US" sz="2400" smtClean="0"/>
              <a:t>：“ 孔某 窮于 蔡  陳 之間。”再引申为生活艰难。</a:t>
            </a:r>
            <a:r>
              <a:rPr lang="en-US" altLang="zh-CN" sz="2400" smtClean="0"/>
              <a:t>《</a:t>
            </a:r>
            <a:r>
              <a:rPr lang="zh-CN" altLang="en-US" sz="2400" smtClean="0"/>
              <a:t>淮南子</a:t>
            </a:r>
            <a:r>
              <a:rPr lang="en-US" altLang="zh-CN" sz="2400" smtClean="0"/>
              <a:t>·</a:t>
            </a:r>
            <a:r>
              <a:rPr lang="zh-CN" altLang="en-US" sz="2400" smtClean="0"/>
              <a:t>主术训</a:t>
            </a:r>
            <a:r>
              <a:rPr lang="en-US" altLang="zh-CN" sz="2400" smtClean="0"/>
              <a:t>》</a:t>
            </a:r>
            <a:r>
              <a:rPr lang="zh-CN" altLang="en-US" sz="2400" smtClean="0"/>
              <a:t>：“无三年之蓄，谓之穷乏。”“穷尽”、“不得志”、“生活艰难”等都是其后历代陆续产生的新义。又如上面提到的“数”，现代汉中出现的“一种语法范畴”、“用在某些数词或量词后面表示概数”这两个义项即属于今天产生的新义。 </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639762"/>
          </a:xfrm>
        </p:spPr>
        <p:txBody>
          <a:bodyPr/>
          <a:lstStyle/>
          <a:p>
            <a:pPr eaLnBrk="1" hangingPunct="1"/>
            <a:r>
              <a:rPr lang="zh-CN" altLang="en-US" sz="4000" b="1" smtClean="0"/>
              <a:t>四、词义内涵与外延的变化</a:t>
            </a:r>
          </a:p>
        </p:txBody>
      </p:sp>
      <p:sp>
        <p:nvSpPr>
          <p:cNvPr id="46083" name="Rectangle 3"/>
          <p:cNvSpPr>
            <a:spLocks noGrp="1" noChangeArrowheads="1"/>
          </p:cNvSpPr>
          <p:nvPr>
            <p:ph type="body" idx="1"/>
          </p:nvPr>
        </p:nvSpPr>
        <p:spPr/>
        <p:txBody>
          <a:bodyPr/>
          <a:lstStyle/>
          <a:p>
            <a:pPr eaLnBrk="1" hangingPunct="1">
              <a:buFontTx/>
              <a:buNone/>
            </a:pPr>
            <a:r>
              <a:rPr lang="en-US" altLang="zh-CN" smtClean="0"/>
              <a:t>         </a:t>
            </a:r>
            <a:r>
              <a:rPr lang="zh-CN" altLang="en-US" smtClean="0"/>
              <a:t>词汇的发展变化，不仅表现在旧词旧义的消亡和新词新义的产生上，而且表现在词义内涵与外延的变化上。词义内涵与外延的变化有些比较明显，有些则比较细微，容易被忽略而出错，需要引起特别的注意。一般分为扩大、缩小和转移三个方面。 </a:t>
            </a:r>
          </a:p>
        </p:txBody>
      </p:sp>
      <p:pic>
        <p:nvPicPr>
          <p:cNvPr id="46084"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74638"/>
            <a:ext cx="8229600" cy="563562"/>
          </a:xfrm>
        </p:spPr>
        <p:txBody>
          <a:bodyPr/>
          <a:lstStyle/>
          <a:p>
            <a:pPr eaLnBrk="1" hangingPunct="1"/>
            <a:r>
              <a:rPr lang="en-US" altLang="zh-CN" sz="4000" smtClean="0"/>
              <a:t>1.</a:t>
            </a:r>
            <a:r>
              <a:rPr lang="zh-CN" altLang="en-US" sz="4000" smtClean="0"/>
              <a:t>词义的扩大</a:t>
            </a:r>
          </a:p>
        </p:txBody>
      </p:sp>
      <p:sp>
        <p:nvSpPr>
          <p:cNvPr id="47107" name="Rectangle 3"/>
          <p:cNvSpPr>
            <a:spLocks noGrp="1" noChangeArrowheads="1"/>
          </p:cNvSpPr>
          <p:nvPr>
            <p:ph type="body" idx="1"/>
          </p:nvPr>
        </p:nvSpPr>
        <p:spPr>
          <a:xfrm>
            <a:off x="304800" y="1143000"/>
            <a:ext cx="8382000" cy="5486400"/>
          </a:xfrm>
        </p:spPr>
        <p:txBody>
          <a:bodyPr/>
          <a:lstStyle/>
          <a:p>
            <a:pPr marL="609600" indent="-609600" eaLnBrk="1" hangingPunct="1">
              <a:buFontTx/>
              <a:buNone/>
            </a:pPr>
            <a:r>
              <a:rPr lang="en-US" altLang="zh-CN" sz="2800" smtClean="0"/>
              <a:t>               </a:t>
            </a:r>
            <a:r>
              <a:rPr lang="zh-CN" altLang="en-US" sz="2800" smtClean="0"/>
              <a:t>词义的扩大是指词从原义发展到新义，所代表的概念由下位概念变成了上位概念，内涵进一步抽象概括，外延则相应地进一步地扩大，原义所代表的事物仅成了新义所代表的事物中的一类。变化突出的特征通常是由具体到抽象，由个别到一般。例如：</a:t>
            </a:r>
          </a:p>
          <a:p>
            <a:pPr marL="609600" indent="-609600" eaLnBrk="1" hangingPunct="1"/>
            <a:r>
              <a:rPr lang="zh-CN" altLang="en-US" sz="2800" smtClean="0"/>
              <a:t>河  汉代以前“河”专指黄河，而非泛指是一切河流。</a:t>
            </a:r>
            <a:r>
              <a:rPr lang="en-US" altLang="zh-CN" sz="2800" smtClean="0"/>
              <a:t>《</a:t>
            </a:r>
            <a:r>
              <a:rPr lang="zh-CN" altLang="en-US" sz="2800" smtClean="0"/>
              <a:t>孟子</a:t>
            </a:r>
            <a:r>
              <a:rPr lang="en-US" altLang="zh-CN" sz="2800" smtClean="0"/>
              <a:t>·</a:t>
            </a:r>
            <a:r>
              <a:rPr lang="zh-CN" altLang="en-US" sz="2800" smtClean="0"/>
              <a:t>梁惠王上</a:t>
            </a:r>
            <a:r>
              <a:rPr lang="en-US" altLang="zh-CN" sz="2800" smtClean="0"/>
              <a:t>》</a:t>
            </a:r>
            <a:r>
              <a:rPr lang="zh-CN" altLang="en-US" sz="2800" smtClean="0"/>
              <a:t>：“河内凶，则移其民于河东。”其中“河内”指黄河北岸，“河东”指黄河以东。又如</a:t>
            </a:r>
            <a:r>
              <a:rPr lang="en-US" altLang="zh-CN" sz="2800" smtClean="0"/>
              <a:t>《</a:t>
            </a:r>
            <a:r>
              <a:rPr lang="zh-CN" altLang="en-US" sz="2800" smtClean="0"/>
              <a:t>史记</a:t>
            </a:r>
            <a:r>
              <a:rPr lang="en-US" altLang="zh-CN" sz="2800" smtClean="0"/>
              <a:t>·</a:t>
            </a:r>
            <a:r>
              <a:rPr lang="zh-CN" altLang="en-US" sz="2800" smtClean="0"/>
              <a:t>项羽本纪</a:t>
            </a:r>
            <a:r>
              <a:rPr lang="en-US" altLang="zh-CN" sz="2800" smtClean="0"/>
              <a:t>》</a:t>
            </a:r>
            <a:r>
              <a:rPr lang="zh-CN" altLang="en-US" sz="2800" smtClean="0"/>
              <a:t>：“将军战河北，臣战河南。”其中“河”亦指黄河。后来“河”的含义扩大，泛指一切河流。</a:t>
            </a:r>
          </a:p>
        </p:txBody>
      </p:sp>
      <p:pic>
        <p:nvPicPr>
          <p:cNvPr id="47108" name="Picture 6"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body" idx="1"/>
          </p:nvPr>
        </p:nvSpPr>
        <p:spPr>
          <a:xfrm>
            <a:off x="152400" y="304800"/>
            <a:ext cx="8763000" cy="6400800"/>
          </a:xfrm>
        </p:spPr>
        <p:txBody>
          <a:bodyPr/>
          <a:lstStyle/>
          <a:p>
            <a:pPr eaLnBrk="1" hangingPunct="1">
              <a:lnSpc>
                <a:spcPct val="90000"/>
              </a:lnSpc>
            </a:pPr>
            <a:r>
              <a:rPr lang="zh-CN" altLang="en-US" sz="2400" smtClean="0"/>
              <a:t>醒  本义是酒醒，即由酒醉的状态恢复到正常状态。</a:t>
            </a:r>
            <a:r>
              <a:rPr lang="en-US" altLang="zh-CN" sz="2400" smtClean="0"/>
              <a:t>《</a:t>
            </a:r>
            <a:r>
              <a:rPr lang="zh-CN" altLang="en-US" sz="2400" smtClean="0"/>
              <a:t>楚辞</a:t>
            </a:r>
            <a:r>
              <a:rPr lang="en-US" altLang="zh-CN" sz="2400" smtClean="0"/>
              <a:t>·</a:t>
            </a:r>
            <a:r>
              <a:rPr lang="zh-CN" altLang="en-US" sz="2400" smtClean="0"/>
              <a:t>渔父</a:t>
            </a:r>
            <a:r>
              <a:rPr lang="en-US" altLang="zh-CN" sz="2400" smtClean="0"/>
              <a:t>》</a:t>
            </a:r>
            <a:r>
              <a:rPr lang="zh-CN" altLang="en-US" sz="2400" smtClean="0"/>
              <a:t>：“世人皆醉我独醒。”其中“醒”即用的是本义。后来“醒”的含义扩大，除指酒醒外，“睡醒”、“病愈”、“清醒”等由不清醒状态恢复到清醒的状态都叫“醒”。</a:t>
            </a:r>
          </a:p>
          <a:p>
            <a:pPr eaLnBrk="1" hangingPunct="1">
              <a:lnSpc>
                <a:spcPct val="90000"/>
              </a:lnSpc>
            </a:pPr>
            <a:r>
              <a:rPr lang="zh-CN" altLang="en-US" sz="2400" smtClean="0"/>
              <a:t>响  本义是回声。</a:t>
            </a:r>
            <a:r>
              <a:rPr lang="en-US" altLang="zh-CN" sz="2400" smtClean="0"/>
              <a:t>《</a:t>
            </a:r>
            <a:r>
              <a:rPr lang="zh-CN" altLang="en-US" sz="2400" smtClean="0"/>
              <a:t>左传</a:t>
            </a:r>
            <a:r>
              <a:rPr lang="en-US" altLang="zh-CN" sz="2400" smtClean="0"/>
              <a:t>·</a:t>
            </a:r>
            <a:r>
              <a:rPr lang="zh-CN" altLang="en-US" sz="2400" smtClean="0"/>
              <a:t>昭公十二年</a:t>
            </a:r>
            <a:r>
              <a:rPr lang="en-US" altLang="zh-CN" sz="2400" smtClean="0"/>
              <a:t>》</a:t>
            </a:r>
            <a:r>
              <a:rPr lang="zh-CN" altLang="en-US" sz="2400" smtClean="0"/>
              <a:t>：“君子，楚国之望也，今与王言若响，国其若之何？”所谓“与王言若响”，意思是与楚王谈话一味随声附和，就象回声一样。后来，“响”的含义扩大，泛指一切音响。例如骆宾王</a:t>
            </a:r>
            <a:r>
              <a:rPr lang="en-US" altLang="zh-CN" sz="2400" smtClean="0"/>
              <a:t>《</a:t>
            </a:r>
            <a:r>
              <a:rPr lang="zh-CN" altLang="en-US" sz="2400" smtClean="0"/>
              <a:t>在狱咏蝉</a:t>
            </a:r>
            <a:r>
              <a:rPr lang="en-US" altLang="zh-CN" sz="2400" smtClean="0"/>
              <a:t>》</a:t>
            </a:r>
            <a:r>
              <a:rPr lang="zh-CN" altLang="en-US" sz="2400" smtClean="0"/>
              <a:t>：“露重飞难进，风多响易沈。”</a:t>
            </a:r>
          </a:p>
          <a:p>
            <a:pPr eaLnBrk="1" hangingPunct="1">
              <a:lnSpc>
                <a:spcPct val="90000"/>
              </a:lnSpc>
            </a:pPr>
            <a:r>
              <a:rPr lang="zh-CN" altLang="en-US" sz="2400" smtClean="0"/>
              <a:t>理  本义为治玉。例如</a:t>
            </a:r>
            <a:r>
              <a:rPr lang="en-US" altLang="zh-CN" sz="2400" smtClean="0"/>
              <a:t>《</a:t>
            </a:r>
            <a:r>
              <a:rPr lang="zh-CN" altLang="en-US" sz="2400" smtClean="0"/>
              <a:t>韩非子</a:t>
            </a:r>
            <a:r>
              <a:rPr lang="en-US" altLang="zh-CN" sz="2400" smtClean="0"/>
              <a:t>·</a:t>
            </a:r>
            <a:r>
              <a:rPr lang="zh-CN" altLang="en-US" sz="2400" smtClean="0"/>
              <a:t>和氏</a:t>
            </a:r>
            <a:r>
              <a:rPr lang="en-US" altLang="zh-CN" sz="2400" smtClean="0"/>
              <a:t>》</a:t>
            </a:r>
            <a:r>
              <a:rPr lang="zh-CN" altLang="en-US" sz="2400" smtClean="0"/>
              <a:t>：“王乃使玉人理其璞而得寳焉，遂命曰：‘ 和氏 之璧’。” “理”义扩大后泛指整治一切东西。例如，</a:t>
            </a:r>
            <a:r>
              <a:rPr lang="en-US" altLang="zh-CN" sz="2400" smtClean="0"/>
              <a:t>《</a:t>
            </a:r>
            <a:r>
              <a:rPr lang="zh-CN" altLang="en-US" sz="2400" smtClean="0"/>
              <a:t>易</a:t>
            </a:r>
            <a:r>
              <a:rPr lang="en-US" altLang="zh-CN" sz="2400" smtClean="0"/>
              <a:t>·</a:t>
            </a:r>
            <a:r>
              <a:rPr lang="zh-CN" altLang="en-US" sz="2400" smtClean="0"/>
              <a:t>繫辞下</a:t>
            </a:r>
            <a:r>
              <a:rPr lang="en-US" altLang="zh-CN" sz="2400" smtClean="0"/>
              <a:t>》</a:t>
            </a:r>
            <a:r>
              <a:rPr lang="zh-CN" altLang="en-US" sz="2400" smtClean="0"/>
              <a:t>：“理財正辭，禁民爲非曰義。” </a:t>
            </a:r>
            <a:r>
              <a:rPr lang="en-US" altLang="zh-CN" sz="2400" smtClean="0"/>
              <a:t>《</a:t>
            </a:r>
            <a:r>
              <a:rPr lang="zh-CN" altLang="en-US" sz="2400" smtClean="0"/>
              <a:t>吕氏春秋</a:t>
            </a:r>
            <a:r>
              <a:rPr lang="en-US" altLang="zh-CN" sz="2400" smtClean="0"/>
              <a:t>·</a:t>
            </a:r>
            <a:r>
              <a:rPr lang="zh-CN" altLang="en-US" sz="2400" smtClean="0"/>
              <a:t>劝学</a:t>
            </a:r>
            <a:r>
              <a:rPr lang="en-US" altLang="zh-CN" sz="2400" smtClean="0"/>
              <a:t>》</a:t>
            </a:r>
            <a:r>
              <a:rPr lang="zh-CN" altLang="en-US" sz="2400" smtClean="0"/>
              <a:t>：“聖人之所在，則天下理焉。”其中“理”为治理。</a:t>
            </a:r>
            <a:r>
              <a:rPr lang="en-US" altLang="zh-CN" sz="2400" smtClean="0"/>
              <a:t>《</a:t>
            </a:r>
            <a:r>
              <a:rPr lang="zh-CN" altLang="en-US" sz="2400" smtClean="0"/>
              <a:t>後汉书</a:t>
            </a:r>
            <a:r>
              <a:rPr lang="en-US" altLang="zh-CN" sz="2400" smtClean="0"/>
              <a:t>·</a:t>
            </a:r>
            <a:r>
              <a:rPr lang="zh-CN" altLang="en-US" sz="2400" smtClean="0"/>
              <a:t>崔寔传</a:t>
            </a:r>
            <a:r>
              <a:rPr lang="en-US" altLang="zh-CN" sz="2400" smtClean="0"/>
              <a:t>》</a:t>
            </a:r>
            <a:r>
              <a:rPr lang="zh-CN" altLang="en-US" sz="2400" smtClean="0"/>
              <a:t>：“夫以德教除殘，是以粱肉理疾也。”其中“理”为医治。</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body" idx="1"/>
          </p:nvPr>
        </p:nvSpPr>
        <p:spPr>
          <a:xfrm>
            <a:off x="152400" y="304800"/>
            <a:ext cx="8686800" cy="6248400"/>
          </a:xfrm>
        </p:spPr>
        <p:txBody>
          <a:bodyPr/>
          <a:lstStyle/>
          <a:p>
            <a:pPr eaLnBrk="1" hangingPunct="1"/>
            <a:r>
              <a:rPr lang="zh-CN" altLang="en-US" sz="2800" smtClean="0"/>
              <a:t>本   本义指树根。</a:t>
            </a:r>
            <a:r>
              <a:rPr lang="en-US" altLang="zh-CN" sz="2800" smtClean="0"/>
              <a:t>《</a:t>
            </a:r>
            <a:r>
              <a:rPr lang="zh-CN" altLang="en-US" sz="2800" smtClean="0"/>
              <a:t>说文</a:t>
            </a:r>
            <a:r>
              <a:rPr lang="en-US" altLang="zh-CN" sz="2800" smtClean="0"/>
              <a:t>》</a:t>
            </a:r>
            <a:r>
              <a:rPr lang="zh-CN" altLang="en-US" sz="2800" smtClean="0"/>
              <a:t>：“木下曰本。”</a:t>
            </a:r>
            <a:r>
              <a:rPr lang="en-US" altLang="zh-CN" sz="2800" smtClean="0"/>
              <a:t>《</a:t>
            </a:r>
            <a:r>
              <a:rPr lang="zh-CN" altLang="en-US" sz="2800" smtClean="0"/>
              <a:t>国语</a:t>
            </a:r>
            <a:r>
              <a:rPr lang="en-US" altLang="zh-CN" sz="2800" smtClean="0"/>
              <a:t>·</a:t>
            </a:r>
            <a:r>
              <a:rPr lang="zh-CN" altLang="en-US" sz="2800" smtClean="0"/>
              <a:t>晋语</a:t>
            </a:r>
            <a:r>
              <a:rPr lang="en-US" altLang="zh-CN" sz="2800" smtClean="0"/>
              <a:t>》</a:t>
            </a:r>
            <a:r>
              <a:rPr lang="zh-CN" altLang="en-US" sz="2800" smtClean="0"/>
              <a:t>：“伐木不自其本，必复生。”后来扩大泛指事物的基础。例如</a:t>
            </a:r>
            <a:r>
              <a:rPr lang="en-US" altLang="zh-CN" sz="2800" smtClean="0"/>
              <a:t>《</a:t>
            </a:r>
            <a:r>
              <a:rPr lang="zh-CN" altLang="en-US" sz="2800" smtClean="0"/>
              <a:t>路语</a:t>
            </a:r>
            <a:r>
              <a:rPr lang="en-US" altLang="zh-CN" sz="2800" smtClean="0"/>
              <a:t>·</a:t>
            </a:r>
            <a:r>
              <a:rPr lang="zh-CN" altLang="en-US" sz="2800" smtClean="0"/>
              <a:t>学而</a:t>
            </a:r>
            <a:r>
              <a:rPr lang="en-US" altLang="zh-CN" sz="2800" smtClean="0"/>
              <a:t>》</a:t>
            </a:r>
            <a:r>
              <a:rPr lang="zh-CN" altLang="en-US" sz="2800" smtClean="0"/>
              <a:t>：“君子务本，本立而道生。”其中“本”指人赖以立身的基础。</a:t>
            </a:r>
            <a:r>
              <a:rPr lang="en-US" altLang="zh-CN" sz="2800" smtClean="0"/>
              <a:t>《</a:t>
            </a:r>
            <a:r>
              <a:rPr lang="zh-CN" altLang="en-US" sz="2800" smtClean="0"/>
              <a:t>盐铁论</a:t>
            </a:r>
            <a:r>
              <a:rPr lang="en-US" altLang="zh-CN" sz="2800" smtClean="0"/>
              <a:t>·</a:t>
            </a:r>
            <a:r>
              <a:rPr lang="zh-CN" altLang="en-US" sz="2800" smtClean="0"/>
              <a:t>本议</a:t>
            </a:r>
            <a:r>
              <a:rPr lang="en-US" altLang="zh-CN" sz="2800" smtClean="0"/>
              <a:t>》</a:t>
            </a:r>
            <a:r>
              <a:rPr lang="zh-CN" altLang="en-US" sz="2800" smtClean="0"/>
              <a:t>：“是以百姓就本者寡，趋末者众。”其中“本”指社会赖以生存和发展的农业。</a:t>
            </a:r>
          </a:p>
          <a:p>
            <a:pPr eaLnBrk="1" hangingPunct="1"/>
            <a:r>
              <a:rPr lang="zh-CN" altLang="en-US" sz="2800" smtClean="0"/>
              <a:t>皮  原指带毛的兽皮。</a:t>
            </a:r>
            <a:r>
              <a:rPr lang="en-US" altLang="zh-CN" sz="2800" smtClean="0"/>
              <a:t>《</a:t>
            </a:r>
            <a:r>
              <a:rPr lang="zh-CN" altLang="en-US" sz="2800" smtClean="0"/>
              <a:t>左传</a:t>
            </a:r>
            <a:r>
              <a:rPr lang="en-US" altLang="zh-CN" sz="2800" smtClean="0"/>
              <a:t>·</a:t>
            </a:r>
            <a:r>
              <a:rPr lang="zh-CN" altLang="en-US" sz="2800" smtClean="0"/>
              <a:t>僖公十四年</a:t>
            </a:r>
            <a:r>
              <a:rPr lang="en-US" altLang="zh-CN" sz="2800" smtClean="0"/>
              <a:t>》</a:t>
            </a:r>
            <a:r>
              <a:rPr lang="zh-CN" altLang="en-US" sz="2800" smtClean="0"/>
              <a:t>：“皮之不存，毛将安傅？” </a:t>
            </a:r>
            <a:r>
              <a:rPr lang="en-US" altLang="zh-CN" sz="2800" smtClean="0"/>
              <a:t>《</a:t>
            </a:r>
            <a:r>
              <a:rPr lang="zh-CN" altLang="en-US" sz="2800" smtClean="0"/>
              <a:t>史记</a:t>
            </a:r>
            <a:r>
              <a:rPr lang="en-US" altLang="zh-CN" sz="2800" smtClean="0"/>
              <a:t>·</a:t>
            </a:r>
            <a:r>
              <a:rPr lang="zh-CN" altLang="en-US" sz="2800" smtClean="0"/>
              <a:t>赵世家</a:t>
            </a:r>
            <a:r>
              <a:rPr lang="en-US" altLang="zh-CN" sz="2800" smtClean="0"/>
              <a:t>》</a:t>
            </a:r>
            <a:r>
              <a:rPr lang="zh-CN" altLang="en-US" sz="2800" smtClean="0"/>
              <a:t>：“吾闻千羊之皮不如一狐之腋。楚人遂许与之。”后来扩大泛指人或其他事物的表层组织。例如，</a:t>
            </a:r>
            <a:r>
              <a:rPr lang="en-US" altLang="zh-CN" sz="2800" smtClean="0"/>
              <a:t>《</a:t>
            </a:r>
            <a:r>
              <a:rPr lang="zh-CN" altLang="en-US" sz="2800" smtClean="0"/>
              <a:t>汉书</a:t>
            </a:r>
            <a:r>
              <a:rPr lang="en-US" altLang="zh-CN" sz="2800" smtClean="0"/>
              <a:t>·</a:t>
            </a:r>
            <a:r>
              <a:rPr lang="zh-CN" altLang="en-US" sz="2800" smtClean="0"/>
              <a:t>高祖纪上</a:t>
            </a:r>
            <a:r>
              <a:rPr lang="en-US" altLang="zh-CN" sz="2800" smtClean="0"/>
              <a:t>》</a:t>
            </a:r>
            <a:r>
              <a:rPr lang="zh-CN" altLang="en-US" sz="2800" smtClean="0"/>
              <a:t>：“高祖爲亭長，乃以竹皮为冠。” </a:t>
            </a:r>
            <a:r>
              <a:rPr lang="en-US" altLang="zh-CN" sz="2800" smtClean="0"/>
              <a:t>《</a:t>
            </a:r>
            <a:r>
              <a:rPr lang="zh-CN" altLang="en-US" sz="2800" smtClean="0"/>
              <a:t>后汉书</a:t>
            </a:r>
            <a:r>
              <a:rPr lang="en-US" altLang="zh-CN" sz="2800" smtClean="0"/>
              <a:t>·</a:t>
            </a:r>
            <a:r>
              <a:rPr lang="zh-CN" altLang="en-US" sz="2800" smtClean="0"/>
              <a:t>皇后纪</a:t>
            </a:r>
            <a:r>
              <a:rPr lang="en-US" altLang="zh-CN" sz="2800" smtClean="0"/>
              <a:t>》</a:t>
            </a:r>
            <a:r>
              <a:rPr lang="zh-CN" altLang="en-US" sz="2800" smtClean="0"/>
              <a:t>：“先是数日，梦有小飞虫无数赴着身，又入皮肤。”</a:t>
            </a:r>
            <a:r>
              <a:rPr lang="en-US" altLang="zh-CN" sz="2800" smtClean="0"/>
              <a:t>《</a:t>
            </a:r>
            <a:r>
              <a:rPr lang="zh-CN" altLang="en-US" sz="2800" smtClean="0"/>
              <a:t>后汉书</a:t>
            </a:r>
            <a:r>
              <a:rPr lang="en-US" altLang="zh-CN" sz="2800" smtClean="0"/>
              <a:t>·</a:t>
            </a:r>
            <a:r>
              <a:rPr lang="zh-CN" altLang="en-US" sz="2800" smtClean="0"/>
              <a:t>方术列</a:t>
            </a:r>
            <a:r>
              <a:rPr lang="en-US" altLang="zh-CN" sz="2800" smtClean="0"/>
              <a:t>》</a:t>
            </a:r>
            <a:r>
              <a:rPr lang="zh-CN" altLang="en-US" sz="2800" smtClean="0"/>
              <a:t>：“贵尚清俭，礼神唯以东流水为酌，削桑皮为脯。”</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body" idx="1"/>
          </p:nvPr>
        </p:nvSpPr>
        <p:spPr>
          <a:xfrm>
            <a:off x="304800" y="304800"/>
            <a:ext cx="8382000" cy="5821363"/>
          </a:xfrm>
        </p:spPr>
        <p:txBody>
          <a:bodyPr/>
          <a:lstStyle/>
          <a:p>
            <a:pPr eaLnBrk="1" hangingPunct="1">
              <a:lnSpc>
                <a:spcPct val="90000"/>
              </a:lnSpc>
            </a:pPr>
            <a:r>
              <a:rPr lang="zh-CN" altLang="en-US" smtClean="0"/>
              <a:t>器   本义指器皿。</a:t>
            </a:r>
            <a:r>
              <a:rPr lang="en-US" altLang="zh-CN" smtClean="0"/>
              <a:t>《</a:t>
            </a:r>
            <a:r>
              <a:rPr lang="zh-CN" altLang="en-US" smtClean="0"/>
              <a:t>说文</a:t>
            </a:r>
            <a:r>
              <a:rPr lang="en-US" altLang="zh-CN" smtClean="0"/>
              <a:t>》</a:t>
            </a:r>
            <a:r>
              <a:rPr lang="zh-CN" altLang="en-US" smtClean="0"/>
              <a:t>：“皿也，象器之口。” </a:t>
            </a:r>
            <a:r>
              <a:rPr lang="en-US" altLang="zh-CN" smtClean="0"/>
              <a:t>《</a:t>
            </a:r>
            <a:r>
              <a:rPr lang="zh-CN" altLang="en-US" smtClean="0"/>
              <a:t>易</a:t>
            </a:r>
            <a:r>
              <a:rPr lang="en-US" altLang="zh-CN" smtClean="0"/>
              <a:t>·</a:t>
            </a:r>
            <a:r>
              <a:rPr lang="zh-CN" altLang="en-US" smtClean="0"/>
              <a:t>繫辞上</a:t>
            </a:r>
            <a:r>
              <a:rPr lang="en-US" altLang="zh-CN" smtClean="0"/>
              <a:t>》</a:t>
            </a:r>
            <a:r>
              <a:rPr lang="zh-CN" altLang="en-US" smtClean="0"/>
              <a:t>：“備物致用，立成器以爲天下利。”后扩大泛指一切有形的具体事物。例如</a:t>
            </a:r>
            <a:r>
              <a:rPr lang="en-US" altLang="zh-CN" smtClean="0"/>
              <a:t>《</a:t>
            </a:r>
            <a:r>
              <a:rPr lang="zh-CN" altLang="en-US" smtClean="0"/>
              <a:t>易</a:t>
            </a:r>
            <a:r>
              <a:rPr lang="en-US" altLang="zh-CN" smtClean="0"/>
              <a:t>·</a:t>
            </a:r>
            <a:r>
              <a:rPr lang="zh-CN" altLang="en-US" smtClean="0"/>
              <a:t>繫辞上</a:t>
            </a:r>
            <a:r>
              <a:rPr lang="en-US" altLang="zh-CN" smtClean="0"/>
              <a:t>》</a:t>
            </a:r>
            <a:r>
              <a:rPr lang="zh-CN" altLang="en-US" smtClean="0"/>
              <a:t>：“形而上者謂之道，形而下者謂之器。”</a:t>
            </a:r>
          </a:p>
          <a:p>
            <a:pPr eaLnBrk="1" hangingPunct="1">
              <a:lnSpc>
                <a:spcPct val="90000"/>
              </a:lnSpc>
            </a:pPr>
            <a:r>
              <a:rPr lang="zh-CN" altLang="en-US" smtClean="0"/>
              <a:t>嘴  本作觜。原义为鸟嘴。</a:t>
            </a:r>
            <a:r>
              <a:rPr lang="en-US" altLang="zh-CN" smtClean="0"/>
              <a:t>《</a:t>
            </a:r>
            <a:r>
              <a:rPr lang="zh-CN" altLang="en-US" smtClean="0"/>
              <a:t>五音集韵</a:t>
            </a:r>
            <a:r>
              <a:rPr lang="en-US" altLang="zh-CN" smtClean="0"/>
              <a:t>》</a:t>
            </a:r>
            <a:r>
              <a:rPr lang="zh-CN" altLang="en-US" smtClean="0"/>
              <a:t>：“觜，喙也。” </a:t>
            </a:r>
            <a:r>
              <a:rPr lang="en-US" altLang="zh-CN" smtClean="0"/>
              <a:t>《</a:t>
            </a:r>
            <a:r>
              <a:rPr lang="zh-CN" altLang="en-US" smtClean="0"/>
              <a:t>文选</a:t>
            </a:r>
            <a:r>
              <a:rPr lang="en-US" altLang="zh-CN" smtClean="0"/>
              <a:t>·</a:t>
            </a:r>
            <a:r>
              <a:rPr lang="zh-CN" altLang="en-US" smtClean="0"/>
              <a:t>潘岳</a:t>
            </a:r>
            <a:r>
              <a:rPr lang="en-US" altLang="zh-CN" smtClean="0"/>
              <a:t>〈</a:t>
            </a:r>
            <a:r>
              <a:rPr lang="zh-CN" altLang="en-US" smtClean="0"/>
              <a:t>射雉赋</a:t>
            </a:r>
            <a:r>
              <a:rPr lang="en-US" altLang="zh-CN" smtClean="0"/>
              <a:t>〉》</a:t>
            </a:r>
            <a:r>
              <a:rPr lang="zh-CN" altLang="en-US" smtClean="0"/>
              <a:t>：“當咮值胷，列膆破觜。” 徐爰注：“觜，喙也。”后扩大泛指人或动物的口。宋 范成大 </a:t>
            </a:r>
            <a:r>
              <a:rPr lang="en-US" altLang="zh-CN" smtClean="0"/>
              <a:t>《</a:t>
            </a:r>
            <a:r>
              <a:rPr lang="zh-CN" altLang="en-US" smtClean="0"/>
              <a:t>桂海虞衡志</a:t>
            </a:r>
            <a:r>
              <a:rPr lang="en-US" altLang="zh-CN" smtClean="0"/>
              <a:t>·</a:t>
            </a:r>
            <a:r>
              <a:rPr lang="zh-CN" altLang="en-US" smtClean="0"/>
              <a:t>志器</a:t>
            </a:r>
            <a:r>
              <a:rPr lang="en-US" altLang="zh-CN" smtClean="0"/>
              <a:t>》</a:t>
            </a:r>
            <a:r>
              <a:rPr lang="zh-CN" altLang="en-US" smtClean="0"/>
              <a:t>：“有陶器如杯椀，旁植一小管若瓶嘴。”宋 方岳</a:t>
            </a:r>
            <a:r>
              <a:rPr lang="en-US" altLang="zh-CN" smtClean="0"/>
              <a:t>《</a:t>
            </a:r>
            <a:r>
              <a:rPr lang="zh-CN" altLang="en-US" smtClean="0"/>
              <a:t>梦寻梅</a:t>
            </a:r>
            <a:r>
              <a:rPr lang="en-US" altLang="zh-CN" smtClean="0"/>
              <a:t>》</a:t>
            </a:r>
            <a:r>
              <a:rPr lang="zh-CN" altLang="en-US" smtClean="0"/>
              <a:t>诗：“馬蹄殘雪六七里，山觜有梅三四花。” </a:t>
            </a:r>
          </a:p>
          <a:p>
            <a:pPr eaLnBrk="1" hangingPunct="1">
              <a:lnSpc>
                <a:spcPct val="90000"/>
              </a:lnSpc>
              <a:buFontTx/>
              <a:buNone/>
            </a:pPr>
            <a:endParaRPr lang="en-US" altLang="zh-CN"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274638"/>
            <a:ext cx="8229600" cy="487362"/>
          </a:xfrm>
        </p:spPr>
        <p:txBody>
          <a:bodyPr/>
          <a:lstStyle/>
          <a:p>
            <a:pPr eaLnBrk="1" hangingPunct="1"/>
            <a:r>
              <a:rPr lang="en-US" altLang="zh-CN" sz="4000" smtClean="0"/>
              <a:t>2</a:t>
            </a:r>
            <a:r>
              <a:rPr lang="zh-CN" altLang="en-US" sz="4000" smtClean="0"/>
              <a:t>、词义的缩小 </a:t>
            </a:r>
          </a:p>
        </p:txBody>
      </p:sp>
      <p:sp>
        <p:nvSpPr>
          <p:cNvPr id="51203" name="Rectangle 3"/>
          <p:cNvSpPr>
            <a:spLocks noGrp="1" noChangeArrowheads="1"/>
          </p:cNvSpPr>
          <p:nvPr>
            <p:ph type="body" idx="1"/>
          </p:nvPr>
        </p:nvSpPr>
        <p:spPr>
          <a:xfrm>
            <a:off x="152400" y="1143000"/>
            <a:ext cx="8763000" cy="5486400"/>
          </a:xfrm>
        </p:spPr>
        <p:txBody>
          <a:bodyPr/>
          <a:lstStyle/>
          <a:p>
            <a:pPr eaLnBrk="1" hangingPunct="1">
              <a:lnSpc>
                <a:spcPct val="90000"/>
              </a:lnSpc>
              <a:buFontTx/>
              <a:buNone/>
            </a:pPr>
            <a:r>
              <a:rPr lang="en-US" altLang="zh-CN" sz="2400" smtClean="0"/>
              <a:t>          </a:t>
            </a:r>
            <a:r>
              <a:rPr lang="zh-CN" altLang="en-US" sz="2400" smtClean="0"/>
              <a:t>词义的缩小是指词从原义发展到新义，所代表的概念由上位概念变成了下位概念，内涵进一步增多，更加具体化，外延则进一步缩小，新义所代表的事物仅成了原义所代表的事物中的一类。变化的特征通常是由抽象到具体，由一般到个别。例如：</a:t>
            </a:r>
          </a:p>
          <a:p>
            <a:pPr eaLnBrk="1" hangingPunct="1">
              <a:lnSpc>
                <a:spcPct val="90000"/>
              </a:lnSpc>
            </a:pPr>
            <a:r>
              <a:rPr lang="zh-CN" altLang="en-US" sz="2400" smtClean="0"/>
              <a:t>金  先秦泛指金属。</a:t>
            </a:r>
            <a:r>
              <a:rPr lang="en-US" altLang="zh-CN" sz="2400" smtClean="0"/>
              <a:t>《</a:t>
            </a:r>
            <a:r>
              <a:rPr lang="zh-CN" altLang="en-US" sz="2400" smtClean="0"/>
              <a:t>说文</a:t>
            </a:r>
            <a:r>
              <a:rPr lang="en-US" altLang="zh-CN" sz="2400" smtClean="0"/>
              <a:t>》</a:t>
            </a:r>
            <a:r>
              <a:rPr lang="zh-CN" altLang="en-US" sz="2400" smtClean="0"/>
              <a:t>：“金，五色金也。”段玉裁注：“凡有五色，皆谓之金也。” 孙诒让正义：“</a:t>
            </a:r>
            <a:r>
              <a:rPr lang="en-US" altLang="zh-CN" sz="2400" smtClean="0"/>
              <a:t>《</a:t>
            </a:r>
            <a:r>
              <a:rPr lang="zh-CN" altLang="en-US" sz="2400" smtClean="0"/>
              <a:t>説文</a:t>
            </a:r>
            <a:r>
              <a:rPr lang="en-US" altLang="zh-CN" sz="2400" smtClean="0"/>
              <a:t>·</a:t>
            </a:r>
            <a:r>
              <a:rPr lang="zh-CN" altLang="en-US" sz="2400" smtClean="0"/>
              <a:t>金部</a:t>
            </a:r>
            <a:r>
              <a:rPr lang="en-US" altLang="zh-CN" sz="2400" smtClean="0"/>
              <a:t>》</a:t>
            </a:r>
            <a:r>
              <a:rPr lang="zh-CN" altLang="en-US" sz="2400" smtClean="0"/>
              <a:t>云：金，五色金也。黄爲之長；銀，白金也；鉛，青金也；銅，赤金也；鐵，黑金也。案，金爲黄金，亦爲五金之總名。但古制器多用銅，故經典通稱銅爲金。”</a:t>
            </a:r>
            <a:r>
              <a:rPr lang="en-US" altLang="zh-CN" sz="2400" smtClean="0"/>
              <a:t>《</a:t>
            </a:r>
            <a:r>
              <a:rPr lang="zh-CN" altLang="en-US" sz="2400" smtClean="0"/>
              <a:t>说文</a:t>
            </a:r>
            <a:r>
              <a:rPr lang="en-US" altLang="zh-CN" sz="2400" smtClean="0"/>
              <a:t>》</a:t>
            </a:r>
            <a:r>
              <a:rPr lang="zh-CN" altLang="en-US" sz="2400" smtClean="0"/>
              <a:t>在解释银、铜、铁时分别采用的是“白金”、“赤金”、“黑金”等名称。</a:t>
            </a:r>
            <a:r>
              <a:rPr lang="en-US" altLang="zh-CN" sz="2400" smtClean="0"/>
              <a:t>《</a:t>
            </a:r>
            <a:r>
              <a:rPr lang="zh-CN" altLang="en-US" sz="2400" smtClean="0"/>
              <a:t>左传</a:t>
            </a:r>
            <a:r>
              <a:rPr lang="en-US" altLang="zh-CN" sz="2400" smtClean="0"/>
              <a:t>·</a:t>
            </a:r>
            <a:r>
              <a:rPr lang="zh-CN" altLang="en-US" sz="2400" smtClean="0"/>
              <a:t>僖公十八年</a:t>
            </a:r>
            <a:r>
              <a:rPr lang="en-US" altLang="zh-CN" sz="2400" smtClean="0"/>
              <a:t>》</a:t>
            </a:r>
            <a:r>
              <a:rPr lang="zh-CN" altLang="en-US" sz="2400" smtClean="0"/>
              <a:t>：“郑伯始朝于楚，楚子赐之金。既而悔之，与之盟曰：‘无以铸兵。’故以铸三钟。”这里所说的的“金”指铜，而非黄金。后来“金”义缩小，专指黄金。今语“金文”、“五金”中的“金”仍然保留着“金属”义。</a:t>
            </a:r>
          </a:p>
        </p:txBody>
      </p:sp>
      <p:pic>
        <p:nvPicPr>
          <p:cNvPr id="51204"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381000" y="304800"/>
            <a:ext cx="8305800" cy="5821363"/>
          </a:xfrm>
        </p:spPr>
        <p:txBody>
          <a:bodyPr/>
          <a:lstStyle/>
          <a:p>
            <a:pPr eaLnBrk="1" hangingPunct="1">
              <a:lnSpc>
                <a:spcPct val="90000"/>
              </a:lnSpc>
              <a:buFontTx/>
              <a:buNone/>
            </a:pPr>
            <a:r>
              <a:rPr lang="en-US" altLang="zh-CN" smtClean="0"/>
              <a:t>          </a:t>
            </a:r>
            <a:r>
              <a:rPr lang="zh-CN" altLang="en-US" smtClean="0"/>
              <a:t>二十世纪八十年代，</a:t>
            </a:r>
            <a:r>
              <a:rPr lang="en-US" altLang="zh-CN" smtClean="0"/>
              <a:t>《</a:t>
            </a:r>
            <a:r>
              <a:rPr lang="zh-CN" altLang="en-US" smtClean="0"/>
              <a:t>辞源</a:t>
            </a:r>
            <a:r>
              <a:rPr lang="en-US" altLang="zh-CN" smtClean="0"/>
              <a:t>》</a:t>
            </a:r>
            <a:r>
              <a:rPr lang="zh-CN" altLang="en-US" smtClean="0"/>
              <a:t>、</a:t>
            </a:r>
            <a:r>
              <a:rPr lang="en-US" altLang="zh-CN" smtClean="0"/>
              <a:t>《</a:t>
            </a:r>
            <a:r>
              <a:rPr lang="zh-CN" altLang="en-US" smtClean="0"/>
              <a:t>辞海</a:t>
            </a:r>
            <a:r>
              <a:rPr lang="en-US" altLang="zh-CN" smtClean="0"/>
              <a:t>》</a:t>
            </a:r>
            <a:r>
              <a:rPr lang="zh-CN" altLang="en-US" smtClean="0"/>
              <a:t>的修订工作结束，其后</a:t>
            </a:r>
            <a:r>
              <a:rPr lang="en-US" altLang="zh-CN" smtClean="0"/>
              <a:t>《</a:t>
            </a:r>
            <a:r>
              <a:rPr lang="zh-CN" altLang="en-US" smtClean="0"/>
              <a:t>汉语大字典</a:t>
            </a:r>
            <a:r>
              <a:rPr lang="en-US" altLang="zh-CN" smtClean="0"/>
              <a:t>》</a:t>
            </a:r>
            <a:r>
              <a:rPr lang="zh-CN" altLang="en-US" smtClean="0"/>
              <a:t>、</a:t>
            </a:r>
            <a:r>
              <a:rPr lang="en-US" altLang="zh-CN" smtClean="0"/>
              <a:t>《</a:t>
            </a:r>
            <a:r>
              <a:rPr lang="zh-CN" altLang="en-US" smtClean="0"/>
              <a:t>汉语大词典</a:t>
            </a:r>
            <a:r>
              <a:rPr lang="en-US" altLang="zh-CN" smtClean="0"/>
              <a:t>》</a:t>
            </a:r>
            <a:r>
              <a:rPr lang="zh-CN" altLang="en-US" smtClean="0"/>
              <a:t>也相继完成，这些大型辞书的编撰和出版，是对汉语词汇学研究成果的总结，在古汉语词汇的学习和研究方面均发挥着巨大作用。</a:t>
            </a:r>
          </a:p>
          <a:p>
            <a:pPr eaLnBrk="1" hangingPunct="1">
              <a:lnSpc>
                <a:spcPct val="90000"/>
              </a:lnSpc>
              <a:buFontTx/>
              <a:buNone/>
            </a:pPr>
            <a:r>
              <a:rPr lang="zh-CN" altLang="en-US" smtClean="0"/>
              <a:t>          八十年代以来，古汉语词汇的研究发展很快，主要表现是，研究队伍迅速扩大，研究面广泛，出版了一批有关古汉语词汇的综合、断代及专书研究著作，包括汉语词汇学史、古汉语词汇史类的著作和字典辞书，同时在理论和方法上有所突破。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3"/>
          <p:cNvSpPr>
            <a:spLocks noGrp="1" noChangeArrowheads="1"/>
          </p:cNvSpPr>
          <p:nvPr>
            <p:ph type="body" idx="1"/>
          </p:nvPr>
        </p:nvSpPr>
        <p:spPr>
          <a:xfrm>
            <a:off x="228600" y="228600"/>
            <a:ext cx="8686800" cy="6400800"/>
          </a:xfrm>
        </p:spPr>
        <p:txBody>
          <a:bodyPr/>
          <a:lstStyle/>
          <a:p>
            <a:pPr eaLnBrk="1" hangingPunct="1">
              <a:lnSpc>
                <a:spcPct val="90000"/>
              </a:lnSpc>
            </a:pPr>
            <a:r>
              <a:rPr lang="zh-CN" altLang="en-US" sz="2400" smtClean="0"/>
              <a:t>子  本为孩子的总称，不论男孩女孩都叫“子”。</a:t>
            </a:r>
            <a:r>
              <a:rPr lang="en-US" altLang="zh-CN" sz="2400" smtClean="0"/>
              <a:t>《</a:t>
            </a:r>
            <a:r>
              <a:rPr lang="zh-CN" altLang="en-US" sz="2400" smtClean="0"/>
              <a:t>诗经</a:t>
            </a:r>
            <a:r>
              <a:rPr lang="en-US" altLang="zh-CN" sz="2400" smtClean="0"/>
              <a:t>·</a:t>
            </a:r>
            <a:r>
              <a:rPr lang="zh-CN" altLang="en-US" sz="2400" smtClean="0"/>
              <a:t>小雅</a:t>
            </a:r>
            <a:r>
              <a:rPr lang="en-US" altLang="zh-CN" sz="2400" smtClean="0"/>
              <a:t>·</a:t>
            </a:r>
            <a:r>
              <a:rPr lang="zh-CN" altLang="en-US" sz="2400" smtClean="0"/>
              <a:t>斯干</a:t>
            </a:r>
            <a:r>
              <a:rPr lang="en-US" altLang="zh-CN" sz="2400" smtClean="0"/>
              <a:t>》</a:t>
            </a:r>
            <a:r>
              <a:rPr lang="zh-CN" altLang="en-US" sz="2400" smtClean="0"/>
              <a:t>有“乃生男子”、“ 乃生女子”的说法。“男子”指男孩，“女子”指女孩，“子”前的“男”、“女”是定语。</a:t>
            </a:r>
            <a:r>
              <a:rPr lang="en-US" altLang="zh-CN" sz="2400" smtClean="0"/>
              <a:t>《</a:t>
            </a:r>
            <a:r>
              <a:rPr lang="zh-CN" altLang="en-US" sz="2400" smtClean="0"/>
              <a:t>韩非子</a:t>
            </a:r>
            <a:r>
              <a:rPr lang="en-US" altLang="zh-CN" sz="2400" smtClean="0"/>
              <a:t>·</a:t>
            </a:r>
            <a:r>
              <a:rPr lang="zh-CN" altLang="en-US" sz="2400" smtClean="0"/>
              <a:t>五蠹</a:t>
            </a:r>
            <a:r>
              <a:rPr lang="en-US" altLang="zh-CN" sz="2400" smtClean="0"/>
              <a:t>》</a:t>
            </a:r>
            <a:r>
              <a:rPr lang="zh-CN" altLang="en-US" sz="2400" smtClean="0"/>
              <a:t>：“今人有五子不为多。”</a:t>
            </a:r>
            <a:r>
              <a:rPr lang="en-US" altLang="zh-CN" sz="2400" smtClean="0"/>
              <a:t>《</a:t>
            </a:r>
            <a:r>
              <a:rPr lang="zh-CN" altLang="en-US" sz="2400" smtClean="0"/>
              <a:t>史记</a:t>
            </a:r>
            <a:r>
              <a:rPr lang="en-US" altLang="zh-CN" sz="2400" smtClean="0"/>
              <a:t>·</a:t>
            </a:r>
            <a:r>
              <a:rPr lang="zh-CN" altLang="en-US" sz="2400" smtClean="0"/>
              <a:t>魏其武安侯列传</a:t>
            </a:r>
            <a:r>
              <a:rPr lang="en-US" altLang="zh-CN" sz="2400" smtClean="0"/>
              <a:t>》</a:t>
            </a:r>
            <a:r>
              <a:rPr lang="zh-CN" altLang="en-US" sz="2400" smtClean="0"/>
              <a:t>：“天下者，高祖天下，父子相传，此汉之约也。”其中“子”均指儿子。</a:t>
            </a:r>
            <a:r>
              <a:rPr lang="en-US" altLang="zh-CN" sz="2400" smtClean="0"/>
              <a:t>《</a:t>
            </a:r>
            <a:r>
              <a:rPr lang="zh-CN" altLang="en-US" sz="2400" smtClean="0"/>
              <a:t>左传</a:t>
            </a:r>
            <a:r>
              <a:rPr lang="en-US" altLang="zh-CN" sz="2400" smtClean="0"/>
              <a:t>·</a:t>
            </a:r>
            <a:r>
              <a:rPr lang="zh-CN" altLang="en-US" sz="2400" smtClean="0"/>
              <a:t>襄公二十八年</a:t>
            </a:r>
            <a:r>
              <a:rPr lang="en-US" altLang="zh-CN" sz="2400" smtClean="0"/>
              <a:t>》</a:t>
            </a:r>
            <a:r>
              <a:rPr lang="zh-CN" altLang="en-US" sz="2400" smtClean="0"/>
              <a:t>：“卢蒲姜谓癸曰：‘有事不告我，必不捷矣。’”杜预注：“姜，癸妻，庆舍子。”</a:t>
            </a:r>
            <a:r>
              <a:rPr lang="en-US" altLang="zh-CN" sz="2400" smtClean="0"/>
              <a:t>《</a:t>
            </a:r>
            <a:r>
              <a:rPr lang="zh-CN" altLang="en-US" sz="2400" smtClean="0"/>
              <a:t>论语</a:t>
            </a:r>
            <a:r>
              <a:rPr lang="en-US" altLang="zh-CN" sz="2400" smtClean="0"/>
              <a:t>·</a:t>
            </a:r>
            <a:r>
              <a:rPr lang="zh-CN" altLang="en-US" sz="2400" smtClean="0"/>
              <a:t>公冶长</a:t>
            </a:r>
            <a:r>
              <a:rPr lang="en-US" altLang="zh-CN" sz="2400" smtClean="0"/>
              <a:t>》</a:t>
            </a:r>
            <a:r>
              <a:rPr lang="zh-CN" altLang="en-US" sz="2400" smtClean="0"/>
              <a:t>：“孔子以其兄之子妻之。” </a:t>
            </a:r>
            <a:r>
              <a:rPr lang="en-US" altLang="zh-CN" sz="2400" smtClean="0"/>
              <a:t>《</a:t>
            </a:r>
            <a:r>
              <a:rPr lang="zh-CN" altLang="en-US" sz="2400" smtClean="0"/>
              <a:t>韩非子</a:t>
            </a:r>
            <a:r>
              <a:rPr lang="en-US" altLang="zh-CN" sz="2400" smtClean="0"/>
              <a:t>·</a:t>
            </a:r>
            <a:r>
              <a:rPr lang="zh-CN" altLang="en-US" sz="2400" smtClean="0"/>
              <a:t>说林上</a:t>
            </a:r>
            <a:r>
              <a:rPr lang="en-US" altLang="zh-CN" sz="2400" smtClean="0"/>
              <a:t>》</a:t>
            </a:r>
            <a:r>
              <a:rPr lang="zh-CN" altLang="en-US" sz="2400" smtClean="0"/>
              <a:t>：“卫人嫁其子而教之曰：‘必私积聚。为人妇而出，常也；其成居，幸也。’其子因私积聚，其姑以为多私而出之。”其中“子”均指女儿。后来“子”义缩小，单指儿子，不再指女儿了。</a:t>
            </a:r>
          </a:p>
          <a:p>
            <a:pPr eaLnBrk="1" hangingPunct="1">
              <a:lnSpc>
                <a:spcPct val="90000"/>
              </a:lnSpc>
            </a:pPr>
            <a:r>
              <a:rPr lang="zh-CN" altLang="en-US" sz="2400" smtClean="0"/>
              <a:t>弟   上古是男女孩子的总称。</a:t>
            </a:r>
            <a:r>
              <a:rPr lang="en-US" altLang="zh-CN" sz="2400" smtClean="0"/>
              <a:t>《</a:t>
            </a:r>
            <a:r>
              <a:rPr lang="zh-CN" altLang="en-US" sz="2400" smtClean="0"/>
              <a:t>左传</a:t>
            </a:r>
            <a:r>
              <a:rPr lang="en-US" altLang="zh-CN" sz="2400" smtClean="0"/>
              <a:t>·</a:t>
            </a:r>
            <a:r>
              <a:rPr lang="zh-CN" altLang="en-US" sz="2400" smtClean="0"/>
              <a:t>隐公元年</a:t>
            </a:r>
            <a:r>
              <a:rPr lang="en-US" altLang="zh-CN" sz="2400" smtClean="0"/>
              <a:t>》</a:t>
            </a:r>
            <a:r>
              <a:rPr lang="zh-CN" altLang="en-US" sz="2400" smtClean="0"/>
              <a:t>：“蔓草犹不可除，况君之宠弟乎？”其中“弟”指弟弟。</a:t>
            </a:r>
            <a:r>
              <a:rPr lang="en-US" altLang="zh-CN" sz="2400" smtClean="0"/>
              <a:t>《</a:t>
            </a:r>
            <a:r>
              <a:rPr lang="zh-CN" altLang="en-US" sz="2400" smtClean="0"/>
              <a:t>孟子</a:t>
            </a:r>
            <a:r>
              <a:rPr lang="en-US" altLang="zh-CN" sz="2400" smtClean="0"/>
              <a:t>·</a:t>
            </a:r>
            <a:r>
              <a:rPr lang="zh-CN" altLang="en-US" sz="2400" smtClean="0"/>
              <a:t>万章上</a:t>
            </a:r>
            <a:r>
              <a:rPr lang="en-US" altLang="zh-CN" sz="2400" smtClean="0"/>
              <a:t>》</a:t>
            </a:r>
            <a:r>
              <a:rPr lang="zh-CN" altLang="en-US" sz="2400" smtClean="0"/>
              <a:t>：“弥子之妻与子路之妻，兄弟也。”</a:t>
            </a:r>
            <a:r>
              <a:rPr lang="en-US" altLang="zh-CN" sz="2400" smtClean="0"/>
              <a:t>《</a:t>
            </a:r>
            <a:r>
              <a:rPr lang="zh-CN" altLang="en-US" sz="2400" smtClean="0"/>
              <a:t>史记</a:t>
            </a:r>
            <a:r>
              <a:rPr lang="en-US" altLang="zh-CN" sz="2400" smtClean="0"/>
              <a:t>·</a:t>
            </a:r>
            <a:r>
              <a:rPr lang="zh-CN" altLang="en-US" sz="2400" smtClean="0"/>
              <a:t>陈丞相世家</a:t>
            </a:r>
            <a:r>
              <a:rPr lang="en-US" altLang="zh-CN" sz="2400" smtClean="0"/>
              <a:t>》</a:t>
            </a:r>
            <a:r>
              <a:rPr lang="zh-CN" altLang="en-US" sz="2400" smtClean="0"/>
              <a:t>：“ 樊哙，帝之故人也，功多，且又乃吕后弟吕媭之夫，有亲且贵。”</a:t>
            </a:r>
            <a:r>
              <a:rPr lang="en-US" altLang="zh-CN" sz="2400" smtClean="0"/>
              <a:t>《</a:t>
            </a:r>
            <a:r>
              <a:rPr lang="zh-CN" altLang="en-US" sz="2400" smtClean="0"/>
              <a:t>汉书</a:t>
            </a:r>
            <a:r>
              <a:rPr lang="en-US" altLang="zh-CN" sz="2400" smtClean="0"/>
              <a:t>·</a:t>
            </a:r>
            <a:r>
              <a:rPr lang="zh-CN" altLang="en-US" sz="2400" smtClean="0"/>
              <a:t>五行志</a:t>
            </a:r>
            <a:r>
              <a:rPr lang="en-US" altLang="zh-CN" sz="2400" smtClean="0"/>
              <a:t>》</a:t>
            </a:r>
            <a:r>
              <a:rPr lang="zh-CN" altLang="en-US" sz="2400" smtClean="0"/>
              <a:t>：“其后赵飞燕得幸，弟为昭仪，姊妹得宠。”其中“弟”均指妹妹。后来“弟”义缩小，单指弟弟。</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3"/>
          <p:cNvSpPr>
            <a:spLocks noGrp="1" noChangeArrowheads="1"/>
          </p:cNvSpPr>
          <p:nvPr>
            <p:ph type="body" idx="1"/>
          </p:nvPr>
        </p:nvSpPr>
        <p:spPr>
          <a:xfrm>
            <a:off x="228600" y="304800"/>
            <a:ext cx="8610600" cy="6248400"/>
          </a:xfrm>
        </p:spPr>
        <p:txBody>
          <a:bodyPr/>
          <a:lstStyle/>
          <a:p>
            <a:pPr eaLnBrk="1" hangingPunct="1">
              <a:lnSpc>
                <a:spcPct val="80000"/>
              </a:lnSpc>
            </a:pPr>
            <a:r>
              <a:rPr lang="zh-CN" altLang="en-US" sz="2800" smtClean="0"/>
              <a:t>宫  上古是房屋的通称。</a:t>
            </a:r>
            <a:r>
              <a:rPr lang="en-US" altLang="zh-CN" sz="2800" smtClean="0"/>
              <a:t>《</a:t>
            </a:r>
            <a:r>
              <a:rPr lang="zh-CN" altLang="en-US" sz="2800" smtClean="0"/>
              <a:t>尔雅</a:t>
            </a:r>
            <a:r>
              <a:rPr lang="en-US" altLang="zh-CN" sz="2800" smtClean="0"/>
              <a:t>·</a:t>
            </a:r>
            <a:r>
              <a:rPr lang="zh-CN" altLang="en-US" sz="2800" smtClean="0"/>
              <a:t>释宫</a:t>
            </a:r>
            <a:r>
              <a:rPr lang="en-US" altLang="zh-CN" sz="2800" smtClean="0"/>
              <a:t>》</a:t>
            </a:r>
            <a:r>
              <a:rPr lang="zh-CN" altLang="en-US" sz="2800" smtClean="0"/>
              <a:t>：“宫谓之室，室谓之宫。”</a:t>
            </a:r>
            <a:r>
              <a:rPr lang="en-US" altLang="zh-CN" sz="2800" smtClean="0"/>
              <a:t>《</a:t>
            </a:r>
            <a:r>
              <a:rPr lang="zh-CN" altLang="en-US" sz="2800" smtClean="0"/>
              <a:t>诗</a:t>
            </a:r>
            <a:r>
              <a:rPr lang="en-US" altLang="zh-CN" sz="2800" smtClean="0"/>
              <a:t>·</a:t>
            </a:r>
            <a:r>
              <a:rPr lang="zh-CN" altLang="en-US" sz="2800" smtClean="0"/>
              <a:t>鄘风</a:t>
            </a:r>
            <a:r>
              <a:rPr lang="en-US" altLang="zh-CN" sz="2800" smtClean="0"/>
              <a:t>·</a:t>
            </a:r>
            <a:r>
              <a:rPr lang="zh-CN" altLang="en-US" sz="2800" smtClean="0"/>
              <a:t>桑中</a:t>
            </a:r>
            <a:r>
              <a:rPr lang="en-US" altLang="zh-CN" sz="2800" smtClean="0"/>
              <a:t>》</a:t>
            </a:r>
            <a:r>
              <a:rPr lang="zh-CN" altLang="en-US" sz="2800" smtClean="0"/>
              <a:t>：“期我乎桑中，要我乎上宫，送我乎淇之上矣。”</a:t>
            </a:r>
            <a:r>
              <a:rPr lang="en-US" altLang="zh-CN" sz="2800" smtClean="0"/>
              <a:t>《</a:t>
            </a:r>
            <a:r>
              <a:rPr lang="zh-CN" altLang="en-US" sz="2800" smtClean="0"/>
              <a:t>左传</a:t>
            </a:r>
            <a:r>
              <a:rPr lang="en-US" altLang="zh-CN" sz="2800" smtClean="0"/>
              <a:t>·</a:t>
            </a:r>
            <a:r>
              <a:rPr lang="zh-CN" altLang="en-US" sz="2800" smtClean="0"/>
              <a:t>僖公二十八年</a:t>
            </a:r>
            <a:r>
              <a:rPr lang="en-US" altLang="zh-CN" sz="2800" smtClean="0"/>
              <a:t>》</a:t>
            </a:r>
            <a:r>
              <a:rPr lang="zh-CN" altLang="en-US" sz="2800" smtClean="0"/>
              <a:t>：“</a:t>
            </a:r>
            <a:r>
              <a:rPr lang="en-US" altLang="zh-CN" sz="2800" smtClean="0"/>
              <a:t>﹝ </a:t>
            </a:r>
            <a:r>
              <a:rPr lang="zh-CN" altLang="en-US" sz="2800" smtClean="0"/>
              <a:t>晉侯 </a:t>
            </a:r>
            <a:r>
              <a:rPr lang="en-US" altLang="zh-CN" sz="2800" smtClean="0"/>
              <a:t>﹞</a:t>
            </a:r>
            <a:r>
              <a:rPr lang="zh-CN" altLang="en-US" sz="2800" smtClean="0"/>
              <a:t>令無入 僖負羈 之宫而免其族，報施也。”</a:t>
            </a:r>
            <a:r>
              <a:rPr lang="en-US" altLang="zh-CN" sz="2800" smtClean="0"/>
              <a:t>《</a:t>
            </a:r>
            <a:r>
              <a:rPr lang="zh-CN" altLang="en-US" sz="2800" smtClean="0"/>
              <a:t>战国策</a:t>
            </a:r>
            <a:r>
              <a:rPr lang="en-US" altLang="zh-CN" sz="2800" smtClean="0"/>
              <a:t>·</a:t>
            </a:r>
            <a:r>
              <a:rPr lang="zh-CN" altLang="en-US" sz="2800" smtClean="0"/>
              <a:t>秦策</a:t>
            </a:r>
            <a:r>
              <a:rPr lang="en-US" altLang="zh-CN" sz="2800" smtClean="0"/>
              <a:t>》</a:t>
            </a:r>
            <a:r>
              <a:rPr lang="zh-CN" altLang="en-US" sz="2800" smtClean="0"/>
              <a:t>：“父母闻之，清宫除道，张乐设饮</a:t>
            </a:r>
            <a:r>
              <a:rPr lang="en-US" altLang="zh-CN" sz="2800" smtClean="0"/>
              <a:t>,</a:t>
            </a:r>
            <a:r>
              <a:rPr lang="zh-CN" altLang="en-US" sz="2800" smtClean="0"/>
              <a:t>郊迎三十里。”秦汉以后专指帝王的居所，民宅遂不称宫。</a:t>
            </a:r>
            <a:r>
              <a:rPr lang="en-US" altLang="zh-CN" sz="2800" smtClean="0"/>
              <a:t>《</a:t>
            </a:r>
            <a:r>
              <a:rPr lang="zh-CN" altLang="en-US" sz="2800" smtClean="0"/>
              <a:t>史记</a:t>
            </a:r>
            <a:r>
              <a:rPr lang="en-US" altLang="zh-CN" sz="2800" smtClean="0"/>
              <a:t>·</a:t>
            </a:r>
            <a:r>
              <a:rPr lang="zh-CN" altLang="en-US" sz="2800" smtClean="0"/>
              <a:t>秦始皇本纪</a:t>
            </a:r>
            <a:r>
              <a:rPr lang="en-US" altLang="zh-CN" sz="2800" smtClean="0"/>
              <a:t>》</a:t>
            </a:r>
            <a:r>
              <a:rPr lang="zh-CN" altLang="en-US" sz="2800" smtClean="0"/>
              <a:t>：“作宫阿房，故天下謂之 阿房宫 。”</a:t>
            </a:r>
          </a:p>
          <a:p>
            <a:pPr eaLnBrk="1" hangingPunct="1">
              <a:lnSpc>
                <a:spcPct val="80000"/>
              </a:lnSpc>
            </a:pPr>
            <a:r>
              <a:rPr lang="zh-CN" altLang="en-US" sz="2800" smtClean="0"/>
              <a:t>朕  上古用作第一人称的通称，不仅君主自称朕，一般人也可以自称朕。</a:t>
            </a:r>
            <a:r>
              <a:rPr lang="en-US" altLang="zh-CN" sz="2800" smtClean="0"/>
              <a:t>《</a:t>
            </a:r>
            <a:r>
              <a:rPr lang="zh-CN" altLang="en-US" sz="2800" smtClean="0"/>
              <a:t>说文</a:t>
            </a:r>
            <a:r>
              <a:rPr lang="en-US" altLang="zh-CN" sz="2800" smtClean="0"/>
              <a:t>》</a:t>
            </a:r>
            <a:r>
              <a:rPr lang="zh-CN" altLang="en-US" sz="2800" smtClean="0"/>
              <a:t>：“朕，我也。” </a:t>
            </a:r>
            <a:r>
              <a:rPr lang="en-US" altLang="zh-CN" sz="2800" smtClean="0"/>
              <a:t>《</a:t>
            </a:r>
            <a:r>
              <a:rPr lang="zh-CN" altLang="en-US" sz="2800" smtClean="0"/>
              <a:t>庄子</a:t>
            </a:r>
            <a:r>
              <a:rPr lang="en-US" altLang="zh-CN" sz="2800" smtClean="0"/>
              <a:t>·</a:t>
            </a:r>
            <a:r>
              <a:rPr lang="zh-CN" altLang="en-US" sz="2800" smtClean="0"/>
              <a:t>外篇</a:t>
            </a:r>
            <a:r>
              <a:rPr lang="en-US" altLang="zh-CN" sz="2800" smtClean="0"/>
              <a:t>·</a:t>
            </a:r>
            <a:r>
              <a:rPr lang="zh-CN" altLang="en-US" sz="2800" smtClean="0"/>
              <a:t>在宥</a:t>
            </a:r>
            <a:r>
              <a:rPr lang="en-US" altLang="zh-CN" sz="2800" smtClean="0"/>
              <a:t>》</a:t>
            </a:r>
            <a:r>
              <a:rPr lang="zh-CN" altLang="en-US" sz="2800" smtClean="0"/>
              <a:t>：“鸿蒙拊脾雀跃不辍，对云将曰：“游！”云将曰：“朕愿有问也。</a:t>
            </a:r>
            <a:r>
              <a:rPr lang="en-US" altLang="zh-CN" sz="2800" smtClean="0"/>
              <a:t>……</a:t>
            </a:r>
            <a:r>
              <a:rPr lang="zh-CN" altLang="en-US" sz="2800" smtClean="0"/>
              <a:t>云将大喜，行趋而进曰：‘天忘朕也？天忘朕也？再拜稽首，愿闻于鸿蒙。’”</a:t>
            </a:r>
            <a:r>
              <a:rPr lang="en-US" altLang="zh-CN" sz="2800" smtClean="0"/>
              <a:t>《</a:t>
            </a:r>
            <a:r>
              <a:rPr lang="zh-CN" altLang="en-US" sz="2800" smtClean="0"/>
              <a:t>离骚</a:t>
            </a:r>
            <a:r>
              <a:rPr lang="en-US" altLang="zh-CN" sz="2800" smtClean="0"/>
              <a:t>》</a:t>
            </a:r>
            <a:r>
              <a:rPr lang="zh-CN" altLang="en-US" sz="2800" smtClean="0"/>
              <a:t>：“朕皇考曰伯庸。”自秦始皇开始，“朕”义缩小，专用作帝王的自称。</a:t>
            </a:r>
            <a:r>
              <a:rPr lang="en-US" altLang="zh-CN" sz="2800" smtClean="0"/>
              <a:t>《</a:t>
            </a:r>
            <a:r>
              <a:rPr lang="zh-CN" altLang="en-US" sz="2800" smtClean="0"/>
              <a:t>史记</a:t>
            </a:r>
            <a:r>
              <a:rPr lang="en-US" altLang="zh-CN" sz="2800" smtClean="0"/>
              <a:t>·</a:t>
            </a:r>
            <a:r>
              <a:rPr lang="zh-CN" altLang="en-US" sz="2800" smtClean="0"/>
              <a:t>秦始皇本纪</a:t>
            </a:r>
            <a:r>
              <a:rPr lang="en-US" altLang="zh-CN" sz="2800" smtClean="0"/>
              <a:t>》</a:t>
            </a:r>
            <a:r>
              <a:rPr lang="zh-CN" altLang="en-US" sz="2800" smtClean="0"/>
              <a:t>：“臣等昧死上尊號，王爲‘泰皇’，命爲‘制’，令爲‘詔’，天子自稱曰‘朕’。”</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type="body" idx="1"/>
          </p:nvPr>
        </p:nvSpPr>
        <p:spPr>
          <a:xfrm>
            <a:off x="304800" y="228600"/>
            <a:ext cx="8534400" cy="6324600"/>
          </a:xfrm>
        </p:spPr>
        <p:txBody>
          <a:bodyPr/>
          <a:lstStyle/>
          <a:p>
            <a:pPr eaLnBrk="1" hangingPunct="1">
              <a:lnSpc>
                <a:spcPct val="80000"/>
              </a:lnSpc>
            </a:pPr>
            <a:r>
              <a:rPr lang="zh-CN" altLang="en-US" sz="2800" smtClean="0"/>
              <a:t>瓦   上古是陶制品的总称。</a:t>
            </a:r>
            <a:r>
              <a:rPr lang="en-US" altLang="zh-CN" sz="2800" smtClean="0"/>
              <a:t>《</a:t>
            </a:r>
            <a:r>
              <a:rPr lang="zh-CN" altLang="en-US" sz="2800" smtClean="0"/>
              <a:t>诗</a:t>
            </a:r>
            <a:r>
              <a:rPr lang="en-US" altLang="zh-CN" sz="2800" smtClean="0"/>
              <a:t>·</a:t>
            </a:r>
            <a:r>
              <a:rPr lang="zh-CN" altLang="en-US" sz="2800" smtClean="0"/>
              <a:t>小雅</a:t>
            </a:r>
            <a:r>
              <a:rPr lang="en-US" altLang="zh-CN" sz="2800" smtClean="0"/>
              <a:t>·</a:t>
            </a:r>
            <a:r>
              <a:rPr lang="zh-CN" altLang="en-US" sz="2800" smtClean="0"/>
              <a:t>斯干</a:t>
            </a:r>
            <a:r>
              <a:rPr lang="en-US" altLang="zh-CN" sz="2800" smtClean="0"/>
              <a:t>》</a:t>
            </a:r>
            <a:r>
              <a:rPr lang="zh-CN" altLang="en-US" sz="2800" smtClean="0"/>
              <a:t>：“乃生女子</a:t>
            </a:r>
            <a:r>
              <a:rPr lang="en-US" altLang="zh-CN" sz="2800" smtClean="0"/>
              <a:t>……</a:t>
            </a:r>
            <a:r>
              <a:rPr lang="zh-CN" altLang="en-US" sz="2800" smtClean="0"/>
              <a:t>載弄之瓦。” 其中“瓦”指陶制的紡锤。</a:t>
            </a:r>
            <a:r>
              <a:rPr lang="en-US" altLang="zh-CN" sz="2800" smtClean="0"/>
              <a:t>《</a:t>
            </a:r>
            <a:r>
              <a:rPr lang="zh-CN" altLang="en-US" sz="2800" smtClean="0"/>
              <a:t>国语</a:t>
            </a:r>
            <a:r>
              <a:rPr lang="en-US" altLang="zh-CN" sz="2800" smtClean="0"/>
              <a:t>·</a:t>
            </a:r>
            <a:r>
              <a:rPr lang="zh-CN" altLang="en-US" sz="2800" smtClean="0"/>
              <a:t>周语下</a:t>
            </a:r>
            <a:r>
              <a:rPr lang="en-US" altLang="zh-CN" sz="2800" smtClean="0"/>
              <a:t>》</a:t>
            </a:r>
            <a:r>
              <a:rPr lang="zh-CN" altLang="en-US" sz="2800" smtClean="0"/>
              <a:t>：“匏以宣之，瓦以贊之。”其中瓦指一种乐器，八音之一，即土。</a:t>
            </a:r>
            <a:r>
              <a:rPr lang="en-US" altLang="zh-CN" sz="2800" smtClean="0"/>
              <a:t>《</a:t>
            </a:r>
            <a:r>
              <a:rPr lang="zh-CN" altLang="en-US" sz="2800" smtClean="0"/>
              <a:t>庄子</a:t>
            </a:r>
            <a:r>
              <a:rPr lang="en-US" altLang="zh-CN" sz="2800" smtClean="0"/>
              <a:t>·</a:t>
            </a:r>
            <a:r>
              <a:rPr lang="zh-CN" altLang="en-US" sz="2800" smtClean="0"/>
              <a:t>达生</a:t>
            </a:r>
            <a:r>
              <a:rPr lang="en-US" altLang="zh-CN" sz="2800" smtClean="0"/>
              <a:t>》</a:t>
            </a:r>
            <a:r>
              <a:rPr lang="zh-CN" altLang="en-US" sz="2800" smtClean="0"/>
              <a:t>：“雖有忮心者，不怨飄瓦。” </a:t>
            </a:r>
            <a:r>
              <a:rPr lang="en-US" altLang="zh-CN" sz="2800" smtClean="0"/>
              <a:t>《</a:t>
            </a:r>
            <a:r>
              <a:rPr lang="zh-CN" altLang="en-US" sz="2800" smtClean="0"/>
              <a:t>史记</a:t>
            </a:r>
            <a:r>
              <a:rPr lang="en-US" altLang="zh-CN" sz="2800" smtClean="0"/>
              <a:t>·</a:t>
            </a:r>
            <a:r>
              <a:rPr lang="zh-CN" altLang="en-US" sz="2800" smtClean="0"/>
              <a:t>平帝纪</a:t>
            </a:r>
            <a:r>
              <a:rPr lang="en-US" altLang="zh-CN" sz="2800" smtClean="0"/>
              <a:t>》</a:t>
            </a:r>
            <a:r>
              <a:rPr lang="zh-CN" altLang="en-US" sz="2800" smtClean="0"/>
              <a:t>：“冬，大风吹长安城东门屋瓦且尽。”其中瓦均指铺屋顶面的建筑材料。</a:t>
            </a:r>
            <a:r>
              <a:rPr lang="en-US" altLang="zh-CN" sz="2800" smtClean="0"/>
              <a:t>《</a:t>
            </a:r>
            <a:r>
              <a:rPr lang="zh-CN" altLang="en-US" sz="2800" smtClean="0"/>
              <a:t>史记</a:t>
            </a:r>
            <a:r>
              <a:rPr lang="en-US" altLang="zh-CN" sz="2800" smtClean="0"/>
              <a:t>·</a:t>
            </a:r>
            <a:r>
              <a:rPr lang="zh-CN" altLang="en-US" sz="2800" smtClean="0"/>
              <a:t>孝文本纪</a:t>
            </a:r>
            <a:r>
              <a:rPr lang="en-US" altLang="zh-CN" sz="2800" smtClean="0"/>
              <a:t>》</a:t>
            </a:r>
            <a:r>
              <a:rPr lang="zh-CN" altLang="en-US" sz="2800" smtClean="0"/>
              <a:t>：“治霸陵皆以瓦器，不得以金银铜锡为饰，不治坟，欲为省，毋烦民。”</a:t>
            </a:r>
          </a:p>
          <a:p>
            <a:pPr eaLnBrk="1" hangingPunct="1">
              <a:lnSpc>
                <a:spcPct val="80000"/>
              </a:lnSpc>
            </a:pPr>
            <a:r>
              <a:rPr lang="zh-CN" altLang="en-US" sz="2800" smtClean="0"/>
              <a:t>辇  本义指一种人拉的车子，上古时代并不限于国君乘坐。</a:t>
            </a:r>
            <a:r>
              <a:rPr lang="en-US" altLang="zh-CN" sz="2800" smtClean="0"/>
              <a:t>《</a:t>
            </a:r>
            <a:r>
              <a:rPr lang="zh-CN" altLang="en-US" sz="2800" smtClean="0"/>
              <a:t>说文</a:t>
            </a:r>
            <a:r>
              <a:rPr lang="en-US" altLang="zh-CN" sz="2800" smtClean="0"/>
              <a:t>》</a:t>
            </a:r>
            <a:r>
              <a:rPr lang="zh-CN" altLang="en-US" sz="2800" smtClean="0"/>
              <a:t>：“辇，輓车也。”</a:t>
            </a:r>
            <a:r>
              <a:rPr lang="en-US" altLang="zh-CN" sz="2800" smtClean="0"/>
              <a:t>《</a:t>
            </a:r>
            <a:r>
              <a:rPr lang="zh-CN" altLang="en-US" sz="2800" smtClean="0"/>
              <a:t>左传</a:t>
            </a:r>
            <a:r>
              <a:rPr lang="en-US" altLang="zh-CN" sz="2800" smtClean="0"/>
              <a:t>·</a:t>
            </a:r>
            <a:r>
              <a:rPr lang="zh-CN" altLang="en-US" sz="2800" smtClean="0"/>
              <a:t>成公十七年</a:t>
            </a:r>
            <a:r>
              <a:rPr lang="en-US" altLang="zh-CN" sz="2800" smtClean="0"/>
              <a:t>》</a:t>
            </a:r>
            <a:r>
              <a:rPr lang="zh-CN" altLang="en-US" sz="2800" smtClean="0"/>
              <a:t>：“齐庆克通于声孟子，与妇人蒙衣乘辇而入于闳。”</a:t>
            </a:r>
            <a:r>
              <a:rPr lang="en-US" altLang="zh-CN" sz="2800" smtClean="0"/>
              <a:t>《</a:t>
            </a:r>
            <a:r>
              <a:rPr lang="zh-CN" altLang="en-US" sz="2800" smtClean="0"/>
              <a:t>左传</a:t>
            </a:r>
            <a:r>
              <a:rPr lang="en-US" altLang="zh-CN" sz="2800" smtClean="0"/>
              <a:t>·</a:t>
            </a:r>
            <a:r>
              <a:rPr lang="zh-CN" altLang="en-US" sz="2800" smtClean="0"/>
              <a:t>定公六年</a:t>
            </a:r>
            <a:r>
              <a:rPr lang="en-US" altLang="zh-CN" sz="2800" smtClean="0"/>
              <a:t>》</a:t>
            </a:r>
            <a:r>
              <a:rPr lang="zh-CN" altLang="en-US" sz="2800" smtClean="0"/>
              <a:t>：“公叔文子老矣，辇而如公。”其中辇的乘坐者均为大夫。秦汉以后“辇”义缩小，专指帝王后妃所乘的车。</a:t>
            </a:r>
            <a:r>
              <a:rPr lang="en-US" altLang="zh-CN" sz="2800" smtClean="0"/>
              <a:t>《</a:t>
            </a:r>
            <a:r>
              <a:rPr lang="zh-CN" altLang="en-US" sz="2800" smtClean="0"/>
              <a:t>史记</a:t>
            </a:r>
            <a:r>
              <a:rPr lang="en-US" altLang="zh-CN" sz="2800" smtClean="0"/>
              <a:t>·</a:t>
            </a:r>
            <a:r>
              <a:rPr lang="zh-CN" altLang="en-US" sz="2800" smtClean="0"/>
              <a:t>袁盎晁错列传</a:t>
            </a:r>
            <a:r>
              <a:rPr lang="en-US" altLang="zh-CN" sz="2800" smtClean="0"/>
              <a:t>》</a:t>
            </a:r>
            <a:r>
              <a:rPr lang="zh-CN" altLang="en-US" sz="2800" smtClean="0"/>
              <a:t>：“且陛下从代来，每朝，郎官上书疏，未尝不止辇受其言，言不可用置之，言可受采之，未尝不称善。”</a:t>
            </a:r>
          </a:p>
          <a:p>
            <a:pPr eaLnBrk="1" hangingPunct="1">
              <a:lnSpc>
                <a:spcPct val="80000"/>
              </a:lnSpc>
            </a:pPr>
            <a:endParaRPr lang="en-US" altLang="zh-CN" sz="2800" smtClean="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3"/>
          <p:cNvSpPr>
            <a:spLocks noGrp="1" noChangeArrowheads="1"/>
          </p:cNvSpPr>
          <p:nvPr>
            <p:ph type="body" idx="1"/>
          </p:nvPr>
        </p:nvSpPr>
        <p:spPr>
          <a:xfrm>
            <a:off x="304800" y="304800"/>
            <a:ext cx="8534400" cy="6324600"/>
          </a:xfrm>
        </p:spPr>
        <p:txBody>
          <a:bodyPr/>
          <a:lstStyle/>
          <a:p>
            <a:pPr eaLnBrk="1" hangingPunct="1">
              <a:lnSpc>
                <a:spcPct val="80000"/>
              </a:lnSpc>
            </a:pPr>
            <a:r>
              <a:rPr lang="zh-CN" altLang="en-US" sz="2800" smtClean="0"/>
              <a:t>兄弟  上古是兄弟姊妹的统称。</a:t>
            </a:r>
            <a:r>
              <a:rPr lang="en-US" altLang="zh-CN" sz="2800" smtClean="0"/>
              <a:t>《</a:t>
            </a:r>
            <a:r>
              <a:rPr lang="zh-CN" altLang="en-US" sz="2800" smtClean="0"/>
              <a:t>孟子</a:t>
            </a:r>
            <a:r>
              <a:rPr lang="en-US" altLang="zh-CN" sz="2800" smtClean="0"/>
              <a:t>·</a:t>
            </a:r>
            <a:r>
              <a:rPr lang="zh-CN" altLang="en-US" sz="2800" smtClean="0"/>
              <a:t>滕文公上</a:t>
            </a:r>
            <a:r>
              <a:rPr lang="en-US" altLang="zh-CN" sz="2800" smtClean="0"/>
              <a:t>》</a:t>
            </a:r>
            <a:r>
              <a:rPr lang="zh-CN" altLang="en-US" sz="2800" smtClean="0"/>
              <a:t>：“彼所谓豪杰之士也。子之兄弟事之数十年，师死而遂倍之！”其中“兄弟”指哥哥与弟弟。</a:t>
            </a:r>
            <a:r>
              <a:rPr lang="en-US" altLang="zh-CN" sz="2800" smtClean="0"/>
              <a:t>《</a:t>
            </a:r>
            <a:r>
              <a:rPr lang="zh-CN" altLang="en-US" sz="2800" smtClean="0"/>
              <a:t>孟子</a:t>
            </a:r>
            <a:r>
              <a:rPr lang="en-US" altLang="zh-CN" sz="2800" smtClean="0"/>
              <a:t>·</a:t>
            </a:r>
            <a:r>
              <a:rPr lang="zh-CN" altLang="en-US" sz="2800" smtClean="0"/>
              <a:t>万章上</a:t>
            </a:r>
            <a:r>
              <a:rPr lang="en-US" altLang="zh-CN" sz="2800" smtClean="0"/>
              <a:t>》</a:t>
            </a:r>
            <a:r>
              <a:rPr lang="zh-CN" altLang="en-US" sz="2800" smtClean="0"/>
              <a:t>：“弥子之妻与子路之妻，兄弟也。”其中“兄弟”指姐姐与妹妹。后“兄弟”义缩小，单指哥哥与弟弟。</a:t>
            </a:r>
          </a:p>
          <a:p>
            <a:pPr eaLnBrk="1" hangingPunct="1">
              <a:lnSpc>
                <a:spcPct val="80000"/>
              </a:lnSpc>
            </a:pPr>
            <a:r>
              <a:rPr lang="zh-CN" altLang="en-US" sz="2800" smtClean="0"/>
              <a:t>丈夫  本是男子的通称。</a:t>
            </a:r>
            <a:r>
              <a:rPr lang="en-US" altLang="zh-CN" sz="2800" smtClean="0"/>
              <a:t>《</a:t>
            </a:r>
            <a:r>
              <a:rPr lang="zh-CN" altLang="en-US" sz="2800" smtClean="0"/>
              <a:t>穀梁传</a:t>
            </a:r>
            <a:r>
              <a:rPr lang="en-US" altLang="zh-CN" sz="2800" smtClean="0"/>
              <a:t>·</a:t>
            </a:r>
            <a:r>
              <a:rPr lang="zh-CN" altLang="en-US" sz="2800" smtClean="0"/>
              <a:t>文公十二年</a:t>
            </a:r>
            <a:r>
              <a:rPr lang="en-US" altLang="zh-CN" sz="2800" smtClean="0"/>
              <a:t>》</a:t>
            </a:r>
            <a:r>
              <a:rPr lang="zh-CN" altLang="en-US" sz="2800" smtClean="0"/>
              <a:t>：“男子二十而冠，冠而列丈夫。”</a:t>
            </a:r>
            <a:r>
              <a:rPr lang="en-US" altLang="zh-CN" sz="2800" smtClean="0"/>
              <a:t>《</a:t>
            </a:r>
            <a:r>
              <a:rPr lang="zh-CN" altLang="en-US" sz="2800" smtClean="0"/>
              <a:t>庄子</a:t>
            </a:r>
            <a:r>
              <a:rPr lang="en-US" altLang="zh-CN" sz="2800" smtClean="0"/>
              <a:t>·</a:t>
            </a:r>
            <a:r>
              <a:rPr lang="zh-CN" altLang="en-US" sz="2800" smtClean="0"/>
              <a:t>外篇</a:t>
            </a:r>
            <a:r>
              <a:rPr lang="en-US" altLang="zh-CN" sz="2800" smtClean="0"/>
              <a:t>·</a:t>
            </a:r>
            <a:r>
              <a:rPr lang="zh-CN" altLang="en-US" sz="2800" smtClean="0"/>
              <a:t>达生</a:t>
            </a:r>
            <a:r>
              <a:rPr lang="en-US" altLang="zh-CN" sz="2800" smtClean="0"/>
              <a:t>》</a:t>
            </a:r>
            <a:r>
              <a:rPr lang="zh-CN" altLang="en-US" sz="2800" smtClean="0"/>
              <a:t>：“孔子观于吕梁，县水三十仞，流沫四十里，鼋鼍鱼鳖之所不能游也。见一丈夫游之，以为有苦而欲死也，使弟子并流而拯之。” </a:t>
            </a:r>
            <a:r>
              <a:rPr lang="en-US" altLang="zh-CN" sz="2800" smtClean="0"/>
              <a:t>《</a:t>
            </a:r>
            <a:r>
              <a:rPr lang="zh-CN" altLang="en-US" sz="2800" smtClean="0"/>
              <a:t>史记</a:t>
            </a:r>
            <a:r>
              <a:rPr lang="en-US" altLang="zh-CN" sz="2800" smtClean="0"/>
              <a:t>·</a:t>
            </a:r>
            <a:r>
              <a:rPr lang="zh-CN" altLang="en-US" sz="2800" smtClean="0"/>
              <a:t>淮阴侯列传</a:t>
            </a:r>
            <a:r>
              <a:rPr lang="en-US" altLang="zh-CN" sz="2800" smtClean="0"/>
              <a:t>》</a:t>
            </a:r>
            <a:r>
              <a:rPr lang="zh-CN" altLang="en-US" sz="2800" smtClean="0"/>
              <a:t>：“母怒曰：‘大丈夫不能自食，吾哀王孙而进食，岂望报乎！’”其中“丈夫”均指成年男子。</a:t>
            </a:r>
            <a:r>
              <a:rPr lang="en-US" altLang="zh-CN" sz="2800" smtClean="0"/>
              <a:t>《</a:t>
            </a:r>
            <a:r>
              <a:rPr lang="zh-CN" altLang="en-US" sz="2800" smtClean="0"/>
              <a:t>国语</a:t>
            </a:r>
            <a:r>
              <a:rPr lang="en-US" altLang="zh-CN" sz="2800" smtClean="0"/>
              <a:t>·</a:t>
            </a:r>
            <a:r>
              <a:rPr lang="zh-CN" altLang="en-US" sz="2800" smtClean="0"/>
              <a:t>句践会稽</a:t>
            </a:r>
            <a:r>
              <a:rPr lang="en-US" altLang="zh-CN" sz="2800" smtClean="0"/>
              <a:t>》</a:t>
            </a:r>
            <a:r>
              <a:rPr lang="zh-CN" altLang="en-US" sz="2800" smtClean="0"/>
              <a:t>：“生丈夫，二壶酒，一犬；生女子，一豚。”其中“丈夫”指男孩。</a:t>
            </a:r>
            <a:r>
              <a:rPr lang="en-US" altLang="zh-CN" sz="2800" smtClean="0"/>
              <a:t>《</a:t>
            </a:r>
            <a:r>
              <a:rPr lang="zh-CN" altLang="en-US" sz="2800" smtClean="0"/>
              <a:t>战国策</a:t>
            </a:r>
            <a:r>
              <a:rPr lang="en-US" altLang="zh-CN" sz="2800" smtClean="0"/>
              <a:t>·</a:t>
            </a:r>
            <a:r>
              <a:rPr lang="zh-CN" altLang="en-US" sz="2800" smtClean="0"/>
              <a:t>燕策一</a:t>
            </a:r>
            <a:r>
              <a:rPr lang="en-US" altLang="zh-CN" sz="2800" smtClean="0"/>
              <a:t>》</a:t>
            </a:r>
            <a:r>
              <a:rPr lang="zh-CN" altLang="en-US" sz="2800" smtClean="0"/>
              <a:t>：“臣请为王譬。昔周之上地尝有之。其丈夫官三年不归，其妻爱人。”其中“丈夫”指妻之夫。后来“丈夫”义缩小，专指妻之夫。</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3"/>
          <p:cNvSpPr>
            <a:spLocks noGrp="1" noChangeArrowheads="1"/>
          </p:cNvSpPr>
          <p:nvPr>
            <p:ph type="body" idx="1"/>
          </p:nvPr>
        </p:nvSpPr>
        <p:spPr>
          <a:xfrm>
            <a:off x="304800" y="228600"/>
            <a:ext cx="8610600" cy="6400800"/>
          </a:xfrm>
        </p:spPr>
        <p:txBody>
          <a:bodyPr/>
          <a:lstStyle/>
          <a:p>
            <a:pPr eaLnBrk="1" hangingPunct="1">
              <a:lnSpc>
                <a:spcPct val="80000"/>
              </a:lnSpc>
            </a:pPr>
            <a:r>
              <a:rPr lang="zh-CN" altLang="en-US" sz="2800" smtClean="0"/>
              <a:t>千金  南北朝时是王公贵族家男女孩的统称。</a:t>
            </a:r>
            <a:r>
              <a:rPr lang="en-US" altLang="zh-CN" sz="2800" smtClean="0"/>
              <a:t>《</a:t>
            </a:r>
            <a:r>
              <a:rPr lang="zh-CN" altLang="en-US" sz="2800" smtClean="0"/>
              <a:t>南史</a:t>
            </a:r>
            <a:r>
              <a:rPr lang="en-US" altLang="zh-CN" sz="2800" smtClean="0"/>
              <a:t>·</a:t>
            </a:r>
            <a:r>
              <a:rPr lang="zh-CN" altLang="en-US" sz="2800" smtClean="0"/>
              <a:t>谢庄传</a:t>
            </a:r>
            <a:r>
              <a:rPr lang="en-US" altLang="zh-CN" sz="2800" smtClean="0"/>
              <a:t>》</a:t>
            </a:r>
            <a:r>
              <a:rPr lang="zh-CN" altLang="en-US" sz="2800" smtClean="0"/>
              <a:t>：“琅邪王景文谓庄曰：朏‘贤子足称神童，复为后来特达。’庄抚朏背曰：‘真吾家千金。’” </a:t>
            </a:r>
            <a:r>
              <a:rPr lang="en-US" altLang="zh-CN" sz="2800" smtClean="0"/>
              <a:t>《</a:t>
            </a:r>
            <a:r>
              <a:rPr lang="zh-CN" altLang="en-US" sz="2800" smtClean="0"/>
              <a:t>北史</a:t>
            </a:r>
            <a:r>
              <a:rPr lang="en-US" altLang="zh-CN" sz="2800" smtClean="0"/>
              <a:t>·</a:t>
            </a:r>
            <a:r>
              <a:rPr lang="zh-CN" altLang="en-US" sz="2800" smtClean="0"/>
              <a:t>长孙道生列传</a:t>
            </a:r>
            <a:r>
              <a:rPr lang="en-US" altLang="zh-CN" sz="2800" smtClean="0"/>
              <a:t>》</a:t>
            </a:r>
            <a:r>
              <a:rPr lang="zh-CN" altLang="en-US" sz="2800" smtClean="0"/>
              <a:t>：“周与摄图各相夸竞，妙选骁勇以充使者，因遣晟副汝南公宇文神庆送千金公主至其牙。”后来“千金”义缩小，单指女孩 。</a:t>
            </a:r>
            <a:r>
              <a:rPr lang="en-US" altLang="zh-CN" sz="2800" smtClean="0"/>
              <a:t>《</a:t>
            </a:r>
            <a:r>
              <a:rPr lang="zh-CN" altLang="en-US" sz="2800" smtClean="0"/>
              <a:t>旧唐书</a:t>
            </a:r>
            <a:r>
              <a:rPr lang="en-US" altLang="zh-CN" sz="2800" smtClean="0"/>
              <a:t>·</a:t>
            </a:r>
            <a:r>
              <a:rPr lang="zh-CN" altLang="en-US" sz="2800" smtClean="0"/>
              <a:t>温大雅传</a:t>
            </a:r>
            <a:r>
              <a:rPr lang="en-US" altLang="zh-CN" sz="2800" smtClean="0"/>
              <a:t>》</a:t>
            </a:r>
            <a:r>
              <a:rPr lang="zh-CN" altLang="en-US" sz="2800" smtClean="0"/>
              <a:t>：“振弟挺，尚高祖女千金公主，官至延州刺史。”</a:t>
            </a:r>
          </a:p>
          <a:p>
            <a:pPr eaLnBrk="1" hangingPunct="1">
              <a:lnSpc>
                <a:spcPct val="80000"/>
              </a:lnSpc>
            </a:pPr>
            <a:r>
              <a:rPr lang="zh-CN" altLang="en-US" sz="2800" smtClean="0"/>
              <a:t>同年  古义年龄相同及同年科举考中者都称同年。</a:t>
            </a:r>
            <a:r>
              <a:rPr lang="en-US" altLang="zh-CN" sz="2800" smtClean="0"/>
              <a:t>《</a:t>
            </a:r>
            <a:r>
              <a:rPr lang="zh-CN" altLang="en-US" sz="2800" smtClean="0"/>
              <a:t>后汉书</a:t>
            </a:r>
            <a:r>
              <a:rPr lang="en-US" altLang="zh-CN" sz="2800" smtClean="0"/>
              <a:t>·</a:t>
            </a:r>
            <a:r>
              <a:rPr lang="zh-CN" altLang="en-US" sz="2800" smtClean="0"/>
              <a:t>孝明八王列传</a:t>
            </a:r>
            <a:r>
              <a:rPr lang="en-US" altLang="zh-CN" sz="2800" smtClean="0"/>
              <a:t>》</a:t>
            </a:r>
            <a:r>
              <a:rPr lang="zh-CN" altLang="en-US" sz="2800" smtClean="0"/>
              <a:t>：“党聪惠，善</a:t>
            </a:r>
            <a:r>
              <a:rPr lang="en-US" altLang="zh-CN" sz="2800" smtClean="0"/>
              <a:t>《</a:t>
            </a:r>
            <a:r>
              <a:rPr lang="zh-CN" altLang="en-US" sz="2800" smtClean="0"/>
              <a:t>史书</a:t>
            </a:r>
            <a:r>
              <a:rPr lang="en-US" altLang="zh-CN" sz="2800" smtClean="0"/>
              <a:t>》</a:t>
            </a:r>
            <a:r>
              <a:rPr lang="zh-CN" altLang="en-US" sz="2800" smtClean="0"/>
              <a:t>，喜正文字。与肃宗同年，尤相亲爱。”</a:t>
            </a:r>
            <a:r>
              <a:rPr lang="en-US" altLang="zh-CN" sz="2800" smtClean="0"/>
              <a:t>《</a:t>
            </a:r>
            <a:r>
              <a:rPr lang="zh-CN" altLang="en-US" sz="2800" smtClean="0"/>
              <a:t>三国志</a:t>
            </a:r>
            <a:r>
              <a:rPr lang="en-US" altLang="zh-CN" sz="2800" smtClean="0"/>
              <a:t>·</a:t>
            </a:r>
            <a:r>
              <a:rPr lang="zh-CN" altLang="en-US" sz="2800" smtClean="0"/>
              <a:t>吴书</a:t>
            </a:r>
            <a:r>
              <a:rPr lang="en-US" altLang="zh-CN" sz="2800" smtClean="0"/>
              <a:t>·</a:t>
            </a:r>
            <a:r>
              <a:rPr lang="zh-CN" altLang="en-US" sz="2800" smtClean="0"/>
              <a:t>张顾诸葛步传</a:t>
            </a:r>
            <a:r>
              <a:rPr lang="en-US" altLang="zh-CN" sz="2800" smtClean="0"/>
              <a:t>》</a:t>
            </a:r>
            <a:r>
              <a:rPr lang="zh-CN" altLang="en-US" sz="2800" smtClean="0"/>
              <a:t>：“（步骘）世乱，避难江东，单身穷困，与广陵卫旌同年相善，俱以种瓜自给，昼勤四体，夜诵经传。” </a:t>
            </a:r>
            <a:r>
              <a:rPr lang="en-US" altLang="zh-CN" sz="2800" smtClean="0"/>
              <a:t>《</a:t>
            </a:r>
            <a:r>
              <a:rPr lang="zh-CN" altLang="en-US" sz="2800" smtClean="0"/>
              <a:t>新唐书</a:t>
            </a:r>
            <a:r>
              <a:rPr lang="en-US" altLang="zh-CN" sz="2800" smtClean="0"/>
              <a:t>·</a:t>
            </a:r>
            <a:r>
              <a:rPr lang="zh-CN" altLang="en-US" sz="2800" smtClean="0"/>
              <a:t>许孟容传</a:t>
            </a:r>
            <a:r>
              <a:rPr lang="en-US" altLang="zh-CN" sz="2800" smtClean="0"/>
              <a:t>》</a:t>
            </a:r>
            <a:r>
              <a:rPr lang="zh-CN" altLang="en-US" sz="2800" smtClean="0"/>
              <a:t>：“时京兆尹元义方出为鄜坊观察使，奏劾宰相李绛与季同举进士为同年，才数月辄徙。”李肇</a:t>
            </a:r>
            <a:r>
              <a:rPr lang="en-US" altLang="zh-CN" sz="2800" smtClean="0"/>
              <a:t>《</a:t>
            </a:r>
            <a:r>
              <a:rPr lang="zh-CN" altLang="en-US" sz="2800" smtClean="0"/>
              <a:t>唐国史补</a:t>
            </a:r>
            <a:r>
              <a:rPr lang="en-US" altLang="zh-CN" sz="2800" smtClean="0"/>
              <a:t>》</a:t>
            </a:r>
            <a:r>
              <a:rPr lang="zh-CN" altLang="en-US" sz="2800" smtClean="0"/>
              <a:t>卷下：“</a:t>
            </a:r>
            <a:r>
              <a:rPr lang="en-US" altLang="zh-CN" sz="2800" smtClean="0"/>
              <a:t>﹝</a:t>
            </a:r>
            <a:r>
              <a:rPr lang="zh-CN" altLang="en-US" sz="2800" smtClean="0"/>
              <a:t>進士</a:t>
            </a:r>
            <a:r>
              <a:rPr lang="en-US" altLang="zh-CN" sz="2800" smtClean="0"/>
              <a:t>﹞</a:t>
            </a:r>
            <a:r>
              <a:rPr lang="zh-CN" altLang="en-US" sz="2800" smtClean="0"/>
              <a:t>俱捷謂之同年。”清代以后随着科举制度的结束，“同年”义也缩小了，今仅指年龄相同。 </a:t>
            </a:r>
          </a:p>
          <a:p>
            <a:pPr eaLnBrk="1" hangingPunct="1">
              <a:lnSpc>
                <a:spcPct val="80000"/>
              </a:lnSpc>
              <a:buFontTx/>
              <a:buNone/>
            </a:pPr>
            <a:endParaRPr lang="zh-CN" altLang="en-US" sz="2800" smtClean="0"/>
          </a:p>
          <a:p>
            <a:pPr eaLnBrk="1" hangingPunct="1">
              <a:lnSpc>
                <a:spcPct val="80000"/>
              </a:lnSpc>
            </a:pPr>
            <a:endParaRPr lang="zh-CN" altLang="en-US" sz="2800" smtClean="0"/>
          </a:p>
          <a:p>
            <a:pPr eaLnBrk="1" hangingPunct="1">
              <a:lnSpc>
                <a:spcPct val="80000"/>
              </a:lnSpc>
            </a:pPr>
            <a:endParaRPr lang="en-US" altLang="zh-CN" sz="2800" smtClean="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274638"/>
            <a:ext cx="8229600" cy="563562"/>
          </a:xfrm>
        </p:spPr>
        <p:txBody>
          <a:bodyPr/>
          <a:lstStyle/>
          <a:p>
            <a:pPr eaLnBrk="1" hangingPunct="1"/>
            <a:r>
              <a:rPr lang="en-US" altLang="zh-CN" sz="4000" b="1" smtClean="0"/>
              <a:t>3</a:t>
            </a:r>
            <a:r>
              <a:rPr lang="zh-CN" altLang="en-US" sz="4000" b="1" smtClean="0"/>
              <a:t>、词义的转移</a:t>
            </a:r>
          </a:p>
        </p:txBody>
      </p:sp>
      <p:sp>
        <p:nvSpPr>
          <p:cNvPr id="57347" name="Rectangle 3"/>
          <p:cNvSpPr>
            <a:spLocks noGrp="1" noChangeArrowheads="1"/>
          </p:cNvSpPr>
          <p:nvPr>
            <p:ph type="body" idx="1"/>
          </p:nvPr>
        </p:nvSpPr>
        <p:spPr>
          <a:xfrm>
            <a:off x="228600" y="1143000"/>
            <a:ext cx="8763000" cy="5410200"/>
          </a:xfrm>
        </p:spPr>
        <p:txBody>
          <a:bodyPr/>
          <a:lstStyle/>
          <a:p>
            <a:pPr eaLnBrk="1" hangingPunct="1">
              <a:lnSpc>
                <a:spcPct val="80000"/>
              </a:lnSpc>
              <a:buFontTx/>
              <a:buNone/>
            </a:pPr>
            <a:r>
              <a:rPr lang="en-US" altLang="zh-CN" sz="2800" smtClean="0"/>
              <a:t>           </a:t>
            </a:r>
            <a:r>
              <a:rPr lang="zh-CN" altLang="en-US" sz="2800" smtClean="0"/>
              <a:t>词义的转移是指与原义相比较，新义的内涵和外延发生了转变，即所代表的概念发生了更替，原来指甲事物，转变后指乙事物。例如：</a:t>
            </a:r>
          </a:p>
          <a:p>
            <a:pPr eaLnBrk="1" hangingPunct="1">
              <a:lnSpc>
                <a:spcPct val="80000"/>
              </a:lnSpc>
            </a:pPr>
            <a:r>
              <a:rPr lang="zh-CN" altLang="en-US" sz="2800" smtClean="0"/>
              <a:t>替   先秦义为废弃。例如，</a:t>
            </a:r>
            <a:r>
              <a:rPr lang="en-US" altLang="zh-CN" sz="2800" smtClean="0"/>
              <a:t>《</a:t>
            </a:r>
            <a:r>
              <a:rPr lang="zh-CN" altLang="en-US" sz="2800" smtClean="0"/>
              <a:t>尚书</a:t>
            </a:r>
            <a:r>
              <a:rPr lang="en-US" altLang="zh-CN" sz="2800" smtClean="0"/>
              <a:t>·</a:t>
            </a:r>
            <a:r>
              <a:rPr lang="zh-CN" altLang="en-US" sz="2800" smtClean="0"/>
              <a:t>大诰</a:t>
            </a:r>
            <a:r>
              <a:rPr lang="en-US" altLang="zh-CN" sz="2800" smtClean="0"/>
              <a:t>》</a:t>
            </a:r>
            <a:r>
              <a:rPr lang="zh-CN" altLang="en-US" sz="2800" smtClean="0"/>
              <a:t>：“予惟小子，不敢替上帝命。”</a:t>
            </a:r>
            <a:r>
              <a:rPr lang="en-US" altLang="zh-CN" sz="2800" smtClean="0"/>
              <a:t>《</a:t>
            </a:r>
            <a:r>
              <a:rPr lang="zh-CN" altLang="en-US" sz="2800" smtClean="0"/>
              <a:t>左传</a:t>
            </a:r>
            <a:r>
              <a:rPr lang="en-US" altLang="zh-CN" sz="2800" smtClean="0"/>
              <a:t>·</a:t>
            </a:r>
            <a:r>
              <a:rPr lang="zh-CN" altLang="en-US" sz="2800" smtClean="0"/>
              <a:t>桓公二年</a:t>
            </a:r>
            <a:r>
              <a:rPr lang="en-US" altLang="zh-CN" sz="2800" smtClean="0"/>
              <a:t>》</a:t>
            </a:r>
            <a:r>
              <a:rPr lang="zh-CN" altLang="en-US" sz="2800" smtClean="0"/>
              <a:t>：“ 嘉耦曰妃，怨耦曰仇，古之命也。今君命大子曰仇，弟曰成师，始兆乱矣，兄其替乎？”</a:t>
            </a:r>
            <a:r>
              <a:rPr lang="en-US" altLang="zh-CN" sz="2800" smtClean="0"/>
              <a:t>《</a:t>
            </a:r>
            <a:r>
              <a:rPr lang="zh-CN" altLang="en-US" sz="2800" smtClean="0"/>
              <a:t>左传</a:t>
            </a:r>
            <a:r>
              <a:rPr lang="en-US" altLang="zh-CN" sz="2800" smtClean="0"/>
              <a:t>·</a:t>
            </a:r>
            <a:r>
              <a:rPr lang="zh-CN" altLang="en-US" sz="2800" smtClean="0"/>
              <a:t>僖公三十三年</a:t>
            </a:r>
            <a:r>
              <a:rPr lang="en-US" altLang="zh-CN" sz="2800" smtClean="0"/>
              <a:t>》</a:t>
            </a:r>
            <a:r>
              <a:rPr lang="zh-CN" altLang="en-US" sz="2800" smtClean="0"/>
              <a:t>：“穆公不替孟明。”后来“替”义发生转移，当代替讲。例如</a:t>
            </a:r>
            <a:r>
              <a:rPr lang="en-US" altLang="zh-CN" sz="2800" smtClean="0"/>
              <a:t>《</a:t>
            </a:r>
            <a:r>
              <a:rPr lang="zh-CN" altLang="en-US" sz="2800" smtClean="0"/>
              <a:t>木兰诗</a:t>
            </a:r>
            <a:r>
              <a:rPr lang="en-US" altLang="zh-CN" sz="2800" smtClean="0"/>
              <a:t>》</a:t>
            </a:r>
            <a:r>
              <a:rPr lang="zh-CN" altLang="en-US" sz="2800" smtClean="0"/>
              <a:t>：“愿为市鞍马，从此替爷征。”</a:t>
            </a:r>
          </a:p>
          <a:p>
            <a:pPr eaLnBrk="1" hangingPunct="1">
              <a:lnSpc>
                <a:spcPct val="80000"/>
              </a:lnSpc>
            </a:pPr>
            <a:r>
              <a:rPr lang="zh-CN" altLang="en-US" sz="2800" smtClean="0"/>
              <a:t>汤  本义泛指热水、开水。</a:t>
            </a:r>
            <a:r>
              <a:rPr lang="en-US" altLang="zh-CN" sz="2800" smtClean="0"/>
              <a:t>《</a:t>
            </a:r>
            <a:r>
              <a:rPr lang="zh-CN" altLang="en-US" sz="2800" smtClean="0"/>
              <a:t>说文</a:t>
            </a:r>
            <a:r>
              <a:rPr lang="en-US" altLang="zh-CN" sz="2800" smtClean="0"/>
              <a:t>》</a:t>
            </a:r>
            <a:r>
              <a:rPr lang="zh-CN" altLang="en-US" sz="2800" smtClean="0"/>
              <a:t>：“汤，热水也。” </a:t>
            </a:r>
            <a:r>
              <a:rPr lang="en-US" altLang="zh-CN" sz="2800" smtClean="0"/>
              <a:t>《</a:t>
            </a:r>
            <a:r>
              <a:rPr lang="zh-CN" altLang="en-US" sz="2800" smtClean="0"/>
              <a:t>论语</a:t>
            </a:r>
            <a:r>
              <a:rPr lang="en-US" altLang="zh-CN" sz="2800" smtClean="0"/>
              <a:t>·</a:t>
            </a:r>
            <a:r>
              <a:rPr lang="zh-CN" altLang="en-US" sz="2800" smtClean="0"/>
              <a:t>季氏</a:t>
            </a:r>
            <a:r>
              <a:rPr lang="en-US" altLang="zh-CN" sz="2800" smtClean="0"/>
              <a:t>》</a:t>
            </a:r>
            <a:r>
              <a:rPr lang="zh-CN" altLang="en-US" sz="2800" smtClean="0"/>
              <a:t>：“見善如不及，見不善如探湯。”</a:t>
            </a:r>
            <a:r>
              <a:rPr lang="en-US" altLang="zh-CN" sz="2800" smtClean="0"/>
              <a:t>《</a:t>
            </a:r>
            <a:r>
              <a:rPr lang="zh-CN" altLang="en-US" sz="2800" smtClean="0"/>
              <a:t>孟子</a:t>
            </a:r>
            <a:r>
              <a:rPr lang="en-US" altLang="zh-CN" sz="2800" smtClean="0"/>
              <a:t>·</a:t>
            </a:r>
            <a:r>
              <a:rPr lang="zh-CN" altLang="en-US" sz="2800" smtClean="0"/>
              <a:t>告子上</a:t>
            </a:r>
            <a:r>
              <a:rPr lang="en-US" altLang="zh-CN" sz="2800" smtClean="0"/>
              <a:t>》</a:t>
            </a:r>
            <a:r>
              <a:rPr lang="zh-CN" altLang="en-US" sz="2800" smtClean="0"/>
              <a:t>：“冬日则饮汤，夏日则飮水。这一含义尚保留在成语“赴汤蹈火”中。后来“汤”义转移，指带食物的汁液，如菜汤、肉汤、米汤、参汤等。</a:t>
            </a:r>
          </a:p>
        </p:txBody>
      </p:sp>
      <p:pic>
        <p:nvPicPr>
          <p:cNvPr id="5734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3"/>
          <p:cNvSpPr>
            <a:spLocks noGrp="1" noChangeArrowheads="1"/>
          </p:cNvSpPr>
          <p:nvPr>
            <p:ph type="body" idx="1"/>
          </p:nvPr>
        </p:nvSpPr>
        <p:spPr>
          <a:xfrm>
            <a:off x="228600" y="304800"/>
            <a:ext cx="8534400" cy="6248400"/>
          </a:xfrm>
        </p:spPr>
        <p:txBody>
          <a:bodyPr/>
          <a:lstStyle/>
          <a:p>
            <a:pPr eaLnBrk="1" hangingPunct="1">
              <a:lnSpc>
                <a:spcPct val="90000"/>
              </a:lnSpc>
            </a:pPr>
            <a:r>
              <a:rPr lang="zh-CN" altLang="en-US" sz="2400" smtClean="0"/>
              <a:t>兵  本义是兵器。</a:t>
            </a:r>
            <a:r>
              <a:rPr lang="en-US" altLang="zh-CN" sz="2400" smtClean="0"/>
              <a:t>《</a:t>
            </a:r>
            <a:r>
              <a:rPr lang="zh-CN" altLang="en-US" sz="2400" smtClean="0"/>
              <a:t>说文</a:t>
            </a:r>
            <a:r>
              <a:rPr lang="en-US" altLang="zh-CN" sz="2400" smtClean="0"/>
              <a:t>》</a:t>
            </a:r>
            <a:r>
              <a:rPr lang="zh-CN" altLang="en-US" sz="2400" smtClean="0"/>
              <a:t>：“兵，械也。”</a:t>
            </a:r>
            <a:r>
              <a:rPr lang="en-US" altLang="zh-CN" sz="2400" smtClean="0"/>
              <a:t>《</a:t>
            </a:r>
            <a:r>
              <a:rPr lang="zh-CN" altLang="en-US" sz="2400" smtClean="0"/>
              <a:t>荀子</a:t>
            </a:r>
            <a:r>
              <a:rPr lang="en-US" altLang="zh-CN" sz="2400" smtClean="0"/>
              <a:t>·</a:t>
            </a:r>
            <a:r>
              <a:rPr lang="zh-CN" altLang="en-US" sz="2400" smtClean="0"/>
              <a:t>议兵</a:t>
            </a:r>
            <a:r>
              <a:rPr lang="en-US" altLang="zh-CN" sz="2400" smtClean="0"/>
              <a:t>》</a:t>
            </a:r>
            <a:r>
              <a:rPr lang="zh-CN" altLang="en-US" sz="2400" smtClean="0"/>
              <a:t>：“古之兵，戈、矛、弓、矢而已。”</a:t>
            </a:r>
            <a:r>
              <a:rPr lang="en-US" altLang="zh-CN" sz="2400" smtClean="0"/>
              <a:t>《</a:t>
            </a:r>
            <a:r>
              <a:rPr lang="zh-CN" altLang="en-US" sz="2400" smtClean="0"/>
              <a:t>孟子</a:t>
            </a:r>
            <a:r>
              <a:rPr lang="en-US" altLang="zh-CN" sz="2400" smtClean="0"/>
              <a:t>·</a:t>
            </a:r>
            <a:r>
              <a:rPr lang="zh-CN" altLang="en-US" sz="2400" smtClean="0"/>
              <a:t>梁惠王上</a:t>
            </a:r>
            <a:r>
              <a:rPr lang="en-US" altLang="zh-CN" sz="2400" smtClean="0"/>
              <a:t>》</a:t>
            </a:r>
            <a:r>
              <a:rPr lang="zh-CN" altLang="en-US" sz="2400" smtClean="0"/>
              <a:t>：“孟子对曰：‘王好战，请以战喻。填然鼓之，兵刃既接，弃甲曳兵而走。’” 后来“兵”义转移指军队。例如，</a:t>
            </a:r>
            <a:r>
              <a:rPr lang="en-US" altLang="zh-CN" sz="2400" smtClean="0"/>
              <a:t>《</a:t>
            </a:r>
            <a:r>
              <a:rPr lang="zh-CN" altLang="en-US" sz="2400" smtClean="0"/>
              <a:t>战国策</a:t>
            </a:r>
            <a:r>
              <a:rPr lang="en-US" altLang="zh-CN" sz="2400" smtClean="0"/>
              <a:t>·</a:t>
            </a:r>
            <a:r>
              <a:rPr lang="zh-CN" altLang="en-US" sz="2400" smtClean="0"/>
              <a:t>赵策</a:t>
            </a:r>
            <a:r>
              <a:rPr lang="en-US" altLang="zh-CN" sz="2400" smtClean="0"/>
              <a:t>》</a:t>
            </a:r>
            <a:r>
              <a:rPr lang="zh-CN" altLang="en-US" sz="2400" smtClean="0"/>
              <a:t>：“必以长安君为质，兵乃出。” </a:t>
            </a:r>
            <a:r>
              <a:rPr lang="en-US" altLang="zh-CN" sz="2400" smtClean="0"/>
              <a:t>《</a:t>
            </a:r>
            <a:r>
              <a:rPr lang="zh-CN" altLang="en-US" sz="2400" smtClean="0"/>
              <a:t>史记</a:t>
            </a:r>
            <a:r>
              <a:rPr lang="en-US" altLang="zh-CN" sz="2400" smtClean="0"/>
              <a:t>·</a:t>
            </a:r>
            <a:r>
              <a:rPr lang="zh-CN" altLang="en-US" sz="2400" smtClean="0"/>
              <a:t>项羽本纪</a:t>
            </a:r>
            <a:r>
              <a:rPr lang="en-US" altLang="zh-CN" sz="2400" smtClean="0"/>
              <a:t>》</a:t>
            </a:r>
            <a:r>
              <a:rPr lang="zh-CN" altLang="en-US" sz="2400" smtClean="0"/>
              <a:t>：“使人收下县，得精兵八千人。”</a:t>
            </a:r>
          </a:p>
          <a:p>
            <a:pPr eaLnBrk="1" hangingPunct="1">
              <a:lnSpc>
                <a:spcPct val="90000"/>
              </a:lnSpc>
            </a:pPr>
            <a:r>
              <a:rPr lang="zh-CN" altLang="en-US" sz="2400" smtClean="0"/>
              <a:t>写  古义为用模型浇铸，或描摹，绘画。</a:t>
            </a:r>
            <a:r>
              <a:rPr lang="en-US" altLang="zh-CN" sz="2400" smtClean="0"/>
              <a:t>《</a:t>
            </a:r>
            <a:r>
              <a:rPr lang="zh-CN" altLang="en-US" sz="2400" smtClean="0"/>
              <a:t>国语</a:t>
            </a:r>
            <a:r>
              <a:rPr lang="en-US" altLang="zh-CN" sz="2400" smtClean="0"/>
              <a:t>·</a:t>
            </a:r>
            <a:r>
              <a:rPr lang="zh-CN" altLang="en-US" sz="2400" smtClean="0"/>
              <a:t>越语下</a:t>
            </a:r>
            <a:r>
              <a:rPr lang="en-US" altLang="zh-CN" sz="2400" smtClean="0"/>
              <a:t>》</a:t>
            </a:r>
            <a:r>
              <a:rPr lang="zh-CN" altLang="en-US" sz="2400" smtClean="0"/>
              <a:t>：“王命工以良金写范蠡之状，而朝礼之。”其中“写”为浇铸。</a:t>
            </a:r>
            <a:r>
              <a:rPr lang="en-US" altLang="zh-CN" sz="2400" smtClean="0"/>
              <a:t>《</a:t>
            </a:r>
            <a:r>
              <a:rPr lang="zh-CN" altLang="en-US" sz="2400" smtClean="0"/>
              <a:t>新序</a:t>
            </a:r>
            <a:r>
              <a:rPr lang="en-US" altLang="zh-CN" sz="2400" smtClean="0"/>
              <a:t>·</a:t>
            </a:r>
            <a:r>
              <a:rPr lang="zh-CN" altLang="en-US" sz="2400" smtClean="0"/>
              <a:t>杂事五</a:t>
            </a:r>
            <a:r>
              <a:rPr lang="en-US" altLang="zh-CN" sz="2400" smtClean="0"/>
              <a:t>》</a:t>
            </a:r>
            <a:r>
              <a:rPr lang="zh-CN" altLang="en-US" sz="2400" smtClean="0"/>
              <a:t>：“屋室雕文以写龙。” </a:t>
            </a:r>
            <a:r>
              <a:rPr lang="en-US" altLang="zh-CN" sz="2400" smtClean="0"/>
              <a:t>《</a:t>
            </a:r>
            <a:r>
              <a:rPr lang="zh-CN" altLang="en-US" sz="2400" smtClean="0"/>
              <a:t>史记</a:t>
            </a:r>
            <a:r>
              <a:rPr lang="en-US" altLang="zh-CN" sz="2400" smtClean="0"/>
              <a:t>·</a:t>
            </a:r>
            <a:r>
              <a:rPr lang="zh-CN" altLang="en-US" sz="2400" smtClean="0"/>
              <a:t>秦始皇本纪</a:t>
            </a:r>
            <a:r>
              <a:rPr lang="en-US" altLang="zh-CN" sz="2400" smtClean="0"/>
              <a:t>》</a:t>
            </a:r>
            <a:r>
              <a:rPr lang="zh-CN" altLang="en-US" sz="2400" smtClean="0"/>
              <a:t>：“秦每破诸侯，写放其宫室，作之咸阳北阪上”后来“写”义转移指书写或抄录。葛洪</a:t>
            </a:r>
            <a:r>
              <a:rPr lang="en-US" altLang="zh-CN" sz="2400" smtClean="0"/>
              <a:t>《</a:t>
            </a:r>
            <a:r>
              <a:rPr lang="zh-CN" altLang="en-US" sz="2400" smtClean="0"/>
              <a:t>抱朴子</a:t>
            </a:r>
            <a:r>
              <a:rPr lang="en-US" altLang="zh-CN" sz="2400" smtClean="0"/>
              <a:t>·</a:t>
            </a:r>
            <a:r>
              <a:rPr lang="zh-CN" altLang="en-US" sz="2400" smtClean="0"/>
              <a:t>遐览</a:t>
            </a:r>
            <a:r>
              <a:rPr lang="en-US" altLang="zh-CN" sz="2400" smtClean="0"/>
              <a:t>》</a:t>
            </a:r>
            <a:r>
              <a:rPr lang="zh-CN" altLang="en-US" sz="2400" smtClean="0"/>
              <a:t>：“諺曰：‘書三寫，魚成魯，虚成虎。’”</a:t>
            </a:r>
          </a:p>
          <a:p>
            <a:pPr eaLnBrk="1" hangingPunct="1">
              <a:lnSpc>
                <a:spcPct val="90000"/>
              </a:lnSpc>
            </a:pPr>
            <a:r>
              <a:rPr lang="zh-CN" altLang="en-US" sz="2400" smtClean="0"/>
              <a:t>脚  本义指人或动物的小腿。</a:t>
            </a:r>
            <a:r>
              <a:rPr lang="en-US" altLang="zh-CN" sz="2400" smtClean="0"/>
              <a:t>《</a:t>
            </a:r>
            <a:r>
              <a:rPr lang="zh-CN" altLang="en-US" sz="2400" smtClean="0"/>
              <a:t>说文</a:t>
            </a:r>
            <a:r>
              <a:rPr lang="en-US" altLang="zh-CN" sz="2400" smtClean="0"/>
              <a:t>》</a:t>
            </a:r>
            <a:r>
              <a:rPr lang="zh-CN" altLang="en-US" sz="2400" smtClean="0"/>
              <a:t>：“脚，胫也。”</a:t>
            </a:r>
            <a:r>
              <a:rPr lang="en-US" altLang="zh-CN" sz="2400" smtClean="0"/>
              <a:t>《</a:t>
            </a:r>
            <a:r>
              <a:rPr lang="zh-CN" altLang="en-US" sz="2400" smtClean="0"/>
              <a:t>史记</a:t>
            </a:r>
            <a:r>
              <a:rPr lang="en-US" altLang="zh-CN" sz="2400" smtClean="0"/>
              <a:t>·</a:t>
            </a:r>
            <a:r>
              <a:rPr lang="zh-CN" altLang="en-US" sz="2400" smtClean="0"/>
              <a:t>鲁仲连邹阳列传</a:t>
            </a:r>
            <a:r>
              <a:rPr lang="en-US" altLang="zh-CN" sz="2400" smtClean="0"/>
              <a:t>》:“</a:t>
            </a:r>
            <a:r>
              <a:rPr lang="zh-CN" altLang="en-US" sz="2400" smtClean="0"/>
              <a:t>昔者司马喜髌脚於宋，卒相中山；范睢摺胁折齿於魏，卒为应侯。”</a:t>
            </a:r>
            <a:r>
              <a:rPr lang="en-US" altLang="zh-CN" sz="2400" smtClean="0"/>
              <a:t>《</a:t>
            </a:r>
            <a:r>
              <a:rPr lang="zh-CN" altLang="en-US" sz="2400" smtClean="0"/>
              <a:t>墨子</a:t>
            </a:r>
            <a:r>
              <a:rPr lang="en-US" altLang="zh-CN" sz="2400" smtClean="0"/>
              <a:t>·</a:t>
            </a:r>
            <a:r>
              <a:rPr lang="zh-CN" altLang="en-US" sz="2400" smtClean="0"/>
              <a:t>明鬼下</a:t>
            </a:r>
            <a:r>
              <a:rPr lang="en-US" altLang="zh-CN" sz="2400" smtClean="0"/>
              <a:t>》</a:t>
            </a:r>
            <a:r>
              <a:rPr lang="zh-CN" altLang="en-US" sz="2400" smtClean="0"/>
              <a:t>：“羊起而触之，折其脚。”后“脚”义转移同“足”。</a:t>
            </a:r>
            <a:r>
              <a:rPr lang="en-US" altLang="zh-CN" sz="2400" smtClean="0"/>
              <a:t>《</a:t>
            </a:r>
            <a:r>
              <a:rPr lang="zh-CN" altLang="en-US" sz="2400" smtClean="0"/>
              <a:t>隋书</a:t>
            </a:r>
            <a:r>
              <a:rPr lang="en-US" altLang="zh-CN" sz="2400" smtClean="0"/>
              <a:t>·</a:t>
            </a:r>
            <a:r>
              <a:rPr lang="zh-CN" altLang="en-US" sz="2400" smtClean="0"/>
              <a:t>李景传</a:t>
            </a:r>
            <a:r>
              <a:rPr lang="en-US" altLang="zh-CN" sz="2400" smtClean="0"/>
              <a:t>》</a:t>
            </a:r>
            <a:r>
              <a:rPr lang="zh-CN" altLang="en-US" sz="2400" smtClean="0"/>
              <a:t>：“岁馀，士卒患脚肿而死者十将六七，景抚循之，一无离叛。”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body" idx="1"/>
          </p:nvPr>
        </p:nvSpPr>
        <p:spPr>
          <a:xfrm>
            <a:off x="228600" y="228600"/>
            <a:ext cx="8686800" cy="6400800"/>
          </a:xfrm>
        </p:spPr>
        <p:txBody>
          <a:bodyPr/>
          <a:lstStyle/>
          <a:p>
            <a:pPr eaLnBrk="1" hangingPunct="1">
              <a:lnSpc>
                <a:spcPct val="90000"/>
              </a:lnSpc>
            </a:pPr>
            <a:r>
              <a:rPr lang="zh-CN" altLang="en-US" sz="2400" smtClean="0"/>
              <a:t>涕  本指眼泪。</a:t>
            </a:r>
            <a:r>
              <a:rPr lang="en-US" altLang="zh-CN" sz="2400" smtClean="0"/>
              <a:t>《</a:t>
            </a:r>
            <a:r>
              <a:rPr lang="zh-CN" altLang="en-US" sz="2400" smtClean="0"/>
              <a:t>诗</a:t>
            </a:r>
            <a:r>
              <a:rPr lang="en-US" altLang="zh-CN" sz="2400" smtClean="0"/>
              <a:t>·</a:t>
            </a:r>
            <a:r>
              <a:rPr lang="zh-CN" altLang="en-US" sz="2400" smtClean="0"/>
              <a:t>陈风</a:t>
            </a:r>
            <a:r>
              <a:rPr lang="en-US" altLang="zh-CN" sz="2400" smtClean="0"/>
              <a:t>·</a:t>
            </a:r>
            <a:r>
              <a:rPr lang="zh-CN" altLang="en-US" sz="2400" smtClean="0"/>
              <a:t>泽陂</a:t>
            </a:r>
            <a:r>
              <a:rPr lang="en-US" altLang="zh-CN" sz="2400" smtClean="0"/>
              <a:t>》</a:t>
            </a:r>
            <a:r>
              <a:rPr lang="zh-CN" altLang="en-US" sz="2400" smtClean="0"/>
              <a:t>：“寤寐无为，涕泗滂沱。”毛亨传：“自目曰涕，自鼻曰泗。”</a:t>
            </a:r>
            <a:r>
              <a:rPr lang="en-US" altLang="zh-CN" sz="2400" smtClean="0"/>
              <a:t>《</a:t>
            </a:r>
            <a:r>
              <a:rPr lang="zh-CN" altLang="en-US" sz="2400" smtClean="0"/>
              <a:t>吕氏春秋</a:t>
            </a:r>
            <a:r>
              <a:rPr lang="en-US" altLang="zh-CN" sz="2400" smtClean="0"/>
              <a:t>·</a:t>
            </a:r>
            <a:r>
              <a:rPr lang="zh-CN" altLang="en-US" sz="2400" smtClean="0"/>
              <a:t>慎大览</a:t>
            </a:r>
            <a:r>
              <a:rPr lang="en-US" altLang="zh-CN" sz="2400" smtClean="0"/>
              <a:t>》:“</a:t>
            </a:r>
            <a:r>
              <a:rPr lang="zh-CN" altLang="en-US" sz="2400" smtClean="0"/>
              <a:t>武王乃恐惧，太息流涕。”司马相如</a:t>
            </a:r>
            <a:r>
              <a:rPr lang="en-US" altLang="zh-CN" sz="2400" smtClean="0"/>
              <a:t>《</a:t>
            </a:r>
            <a:r>
              <a:rPr lang="zh-CN" altLang="en-US" sz="2400" smtClean="0"/>
              <a:t>长门赋</a:t>
            </a:r>
            <a:r>
              <a:rPr lang="en-US" altLang="zh-CN" sz="2400" smtClean="0"/>
              <a:t>〉》</a:t>
            </a:r>
            <a:r>
              <a:rPr lang="zh-CN" altLang="en-US" sz="2400" smtClean="0"/>
              <a:t>：“左右悲而垂淚兮，涕流離而從横。” 后“涕”义转移指“鼻涕”。王褒</a:t>
            </a:r>
            <a:r>
              <a:rPr lang="en-US" altLang="zh-CN" sz="2400" smtClean="0"/>
              <a:t>《</a:t>
            </a:r>
            <a:r>
              <a:rPr lang="zh-CN" altLang="en-US" sz="2400" smtClean="0"/>
              <a:t>僮约</a:t>
            </a:r>
            <a:r>
              <a:rPr lang="en-US" altLang="zh-CN" sz="2400" smtClean="0"/>
              <a:t>》</a:t>
            </a:r>
            <a:r>
              <a:rPr lang="zh-CN" altLang="en-US" sz="2400" smtClean="0"/>
              <a:t>：“目淚下落，鼻涕長一尺。”</a:t>
            </a:r>
          </a:p>
          <a:p>
            <a:pPr eaLnBrk="1" hangingPunct="1">
              <a:lnSpc>
                <a:spcPct val="90000"/>
              </a:lnSpc>
            </a:pPr>
            <a:r>
              <a:rPr lang="zh-CN" altLang="en-US" sz="2400" smtClean="0"/>
              <a:t>无赖  古义指无用、无能等。</a:t>
            </a:r>
            <a:r>
              <a:rPr lang="en-US" altLang="zh-CN" sz="2400" smtClean="0"/>
              <a:t>《</a:t>
            </a:r>
            <a:r>
              <a:rPr lang="zh-CN" altLang="en-US" sz="2400" smtClean="0"/>
              <a:t>史记</a:t>
            </a:r>
            <a:r>
              <a:rPr lang="en-US" altLang="zh-CN" sz="2400" smtClean="0"/>
              <a:t>·</a:t>
            </a:r>
            <a:r>
              <a:rPr lang="zh-CN" altLang="en-US" sz="2400" smtClean="0"/>
              <a:t>高祖本纪</a:t>
            </a:r>
            <a:r>
              <a:rPr lang="en-US" altLang="zh-CN" sz="2400" smtClean="0"/>
              <a:t>》</a:t>
            </a:r>
            <a:r>
              <a:rPr lang="zh-CN" altLang="en-US" sz="2400" smtClean="0"/>
              <a:t>：“未央宫成。高祖大朝诸侯群臣，置酒未央前殿。高祖奉玉卮，起为太上皇寿，曰：‘始大人常以臣无赖，不能治产业，不如仲力。今某之业所就孰与仲多？’”</a:t>
            </a:r>
            <a:r>
              <a:rPr lang="en-US" altLang="zh-CN" sz="2400" smtClean="0"/>
              <a:t>《</a:t>
            </a:r>
            <a:r>
              <a:rPr lang="zh-CN" altLang="en-US" sz="2400" smtClean="0"/>
              <a:t>史记</a:t>
            </a:r>
            <a:r>
              <a:rPr lang="en-US" altLang="zh-CN" sz="2400" smtClean="0"/>
              <a:t>·</a:t>
            </a:r>
            <a:r>
              <a:rPr lang="zh-CN" altLang="en-US" sz="2400" smtClean="0"/>
              <a:t>张释之冯唐列传</a:t>
            </a:r>
            <a:r>
              <a:rPr lang="en-US" altLang="zh-CN" sz="2400" smtClean="0"/>
              <a:t>》</a:t>
            </a:r>
            <a:r>
              <a:rPr lang="zh-CN" altLang="en-US" sz="2400" smtClean="0"/>
              <a:t>：“上問上林尉諸禽獸簿。十餘問，尉左右視，盡不能對。虎圈嗇夫從旁代尉對上所問禽獸簿甚悉</a:t>
            </a:r>
            <a:r>
              <a:rPr lang="en-US" altLang="zh-CN" sz="2400" smtClean="0"/>
              <a:t>…… </a:t>
            </a:r>
            <a:r>
              <a:rPr lang="zh-CN" altLang="en-US" sz="2400" smtClean="0"/>
              <a:t>文帝曰：‘吏不當若是耶？尉無賴！’”后“无赖”义转移指刁赖、没有办法、可爱、无聊等。 </a:t>
            </a:r>
            <a:r>
              <a:rPr lang="en-US" altLang="zh-CN" sz="2400" smtClean="0"/>
              <a:t>《</a:t>
            </a:r>
            <a:r>
              <a:rPr lang="zh-CN" altLang="en-US" sz="2400" smtClean="0"/>
              <a:t>史记</a:t>
            </a:r>
            <a:r>
              <a:rPr lang="en-US" altLang="zh-CN" sz="2400" smtClean="0"/>
              <a:t>·</a:t>
            </a:r>
            <a:r>
              <a:rPr lang="zh-CN" altLang="en-US" sz="2400" smtClean="0"/>
              <a:t>吴王濞列传</a:t>
            </a:r>
            <a:r>
              <a:rPr lang="en-US" altLang="zh-CN" sz="2400" smtClean="0"/>
              <a:t>》</a:t>
            </a:r>
            <a:r>
              <a:rPr lang="zh-CN" altLang="en-US" sz="2400" smtClean="0"/>
              <a:t>：“吴所诱皆无赖子弟，亡命铸钱奸人，故相率以反。”其中“无赖”指泼赖。</a:t>
            </a:r>
            <a:r>
              <a:rPr lang="en-US" altLang="zh-CN" sz="2400" smtClean="0"/>
              <a:t>《</a:t>
            </a:r>
            <a:r>
              <a:rPr lang="zh-CN" altLang="en-US" sz="2400" smtClean="0"/>
              <a:t>三国志</a:t>
            </a:r>
            <a:r>
              <a:rPr lang="en-US" altLang="zh-CN" sz="2400" smtClean="0"/>
              <a:t>·</a:t>
            </a:r>
            <a:r>
              <a:rPr lang="zh-CN" altLang="en-US" sz="2400" smtClean="0"/>
              <a:t>魏书</a:t>
            </a:r>
            <a:r>
              <a:rPr lang="en-US" altLang="zh-CN" sz="2400" smtClean="0"/>
              <a:t>·</a:t>
            </a:r>
            <a:r>
              <a:rPr lang="zh-CN" altLang="en-US" sz="2400" smtClean="0"/>
              <a:t>华佗传</a:t>
            </a:r>
            <a:r>
              <a:rPr lang="en-US" altLang="zh-CN" sz="2400" smtClean="0"/>
              <a:t>》</a:t>
            </a:r>
            <a:r>
              <a:rPr lang="zh-CN" altLang="en-US" sz="2400" smtClean="0"/>
              <a:t>：“ 彭城夫人夜之廁，蠆螫其手，呻呼無賴。”其中“无赖”指没有办法。杜甫</a:t>
            </a:r>
            <a:r>
              <a:rPr lang="en-US" altLang="zh-CN" sz="2400" smtClean="0"/>
              <a:t>《</a:t>
            </a:r>
            <a:r>
              <a:rPr lang="zh-CN" altLang="en-US" sz="2400" smtClean="0"/>
              <a:t>奉陪郑驸马韦曲二首</a:t>
            </a:r>
            <a:r>
              <a:rPr lang="en-US" altLang="zh-CN" sz="2400" smtClean="0"/>
              <a:t>》</a:t>
            </a:r>
            <a:r>
              <a:rPr lang="zh-CN" altLang="en-US" sz="2400" smtClean="0"/>
              <a:t>：“韦曲花无赖，家家恼杀人。”其中“无赖”指可爱。陈陶</a:t>
            </a:r>
            <a:r>
              <a:rPr lang="en-US" altLang="zh-CN" sz="2400" smtClean="0"/>
              <a:t>《</a:t>
            </a:r>
            <a:r>
              <a:rPr lang="zh-CN" altLang="en-US" sz="2400" smtClean="0"/>
              <a:t>蜀葵咏</a:t>
            </a:r>
            <a:r>
              <a:rPr lang="en-US" altLang="zh-CN" sz="2400" smtClean="0"/>
              <a:t>》</a:t>
            </a:r>
            <a:r>
              <a:rPr lang="zh-CN" altLang="en-US" sz="2400" smtClean="0"/>
              <a:t>：“南邻荡子妇无赖，锦机春夜成文章。”其中“無頼”指无聊。</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3"/>
          <p:cNvSpPr>
            <a:spLocks noGrp="1" noChangeArrowheads="1"/>
          </p:cNvSpPr>
          <p:nvPr>
            <p:ph type="body" idx="1"/>
          </p:nvPr>
        </p:nvSpPr>
        <p:spPr>
          <a:xfrm>
            <a:off x="304800" y="228600"/>
            <a:ext cx="8382000" cy="6248400"/>
          </a:xfrm>
        </p:spPr>
        <p:txBody>
          <a:bodyPr/>
          <a:lstStyle/>
          <a:p>
            <a:pPr eaLnBrk="1" hangingPunct="1">
              <a:lnSpc>
                <a:spcPct val="90000"/>
              </a:lnSpc>
            </a:pPr>
            <a:r>
              <a:rPr lang="zh-CN" altLang="en-US" sz="2800" smtClean="0"/>
              <a:t>物色  古义指相貌。</a:t>
            </a:r>
            <a:r>
              <a:rPr lang="en-US" altLang="zh-CN" sz="2800" smtClean="0"/>
              <a:t>《</a:t>
            </a:r>
            <a:r>
              <a:rPr lang="zh-CN" altLang="en-US" sz="2800" smtClean="0"/>
              <a:t>後汉书</a:t>
            </a:r>
            <a:r>
              <a:rPr lang="en-US" altLang="zh-CN" sz="2800" smtClean="0"/>
              <a:t>·</a:t>
            </a:r>
            <a:r>
              <a:rPr lang="zh-CN" altLang="en-US" sz="2800" smtClean="0"/>
              <a:t>严光传</a:t>
            </a:r>
            <a:r>
              <a:rPr lang="en-US" altLang="zh-CN" sz="2800" smtClean="0"/>
              <a:t>》</a:t>
            </a:r>
            <a:r>
              <a:rPr lang="zh-CN" altLang="en-US" sz="2800" smtClean="0"/>
              <a:t>：“帝思其賢，乃令以物色訪之。” 李贤注：“以其形貌求之。”后转移指寻找，挑选。宋 周煇</a:t>
            </a:r>
            <a:r>
              <a:rPr lang="en-US" altLang="zh-CN" sz="2800" smtClean="0"/>
              <a:t>《</a:t>
            </a:r>
            <a:r>
              <a:rPr lang="zh-CN" altLang="en-US" sz="2800" smtClean="0"/>
              <a:t>清波别志</a:t>
            </a:r>
            <a:r>
              <a:rPr lang="en-US" altLang="zh-CN" sz="2800" smtClean="0"/>
              <a:t>》</a:t>
            </a:r>
            <a:r>
              <a:rPr lang="zh-CN" altLang="en-US" sz="2800" smtClean="0"/>
              <a:t>卷上：“令臣搜訪詩人，臣已物色得數人。”</a:t>
            </a:r>
          </a:p>
          <a:p>
            <a:pPr eaLnBrk="1" hangingPunct="1">
              <a:lnSpc>
                <a:spcPct val="90000"/>
              </a:lnSpc>
            </a:pPr>
            <a:r>
              <a:rPr lang="zh-CN" altLang="en-US" sz="2800" smtClean="0"/>
              <a:t>家法  古义指师承的法规。</a:t>
            </a:r>
            <a:r>
              <a:rPr lang="en-US" altLang="zh-CN" sz="2800" smtClean="0"/>
              <a:t>《</a:t>
            </a:r>
            <a:r>
              <a:rPr lang="zh-CN" altLang="en-US" sz="2800" smtClean="0"/>
              <a:t>后汉书</a:t>
            </a:r>
            <a:r>
              <a:rPr lang="en-US" altLang="zh-CN" sz="2800" smtClean="0"/>
              <a:t>·</a:t>
            </a:r>
            <a:r>
              <a:rPr lang="zh-CN" altLang="en-US" sz="2800" smtClean="0"/>
              <a:t>儒林列传</a:t>
            </a:r>
            <a:r>
              <a:rPr lang="en-US" altLang="zh-CN" sz="2800" smtClean="0"/>
              <a:t>》</a:t>
            </a:r>
            <a:r>
              <a:rPr lang="zh-CN" altLang="en-US" sz="2800" smtClean="0"/>
              <a:t>：“于是立</a:t>
            </a:r>
            <a:r>
              <a:rPr lang="en-US" altLang="zh-CN" sz="2800" smtClean="0"/>
              <a:t>《</a:t>
            </a:r>
            <a:r>
              <a:rPr lang="zh-CN" altLang="en-US" sz="2800" smtClean="0"/>
              <a:t>五经</a:t>
            </a:r>
            <a:r>
              <a:rPr lang="en-US" altLang="zh-CN" sz="2800" smtClean="0"/>
              <a:t>》</a:t>
            </a:r>
            <a:r>
              <a:rPr lang="zh-CN" altLang="en-US" sz="2800" smtClean="0"/>
              <a:t>博士，各以家法教授。”后转移指治家的礼法。</a:t>
            </a:r>
            <a:r>
              <a:rPr lang="en-US" altLang="zh-CN" sz="2800" smtClean="0"/>
              <a:t>《</a:t>
            </a:r>
            <a:r>
              <a:rPr lang="zh-CN" altLang="en-US" sz="2800" smtClean="0"/>
              <a:t>新唐书</a:t>
            </a:r>
            <a:r>
              <a:rPr lang="en-US" altLang="zh-CN" sz="2800" smtClean="0"/>
              <a:t>·</a:t>
            </a:r>
            <a:r>
              <a:rPr lang="zh-CN" altLang="en-US" sz="2800" smtClean="0"/>
              <a:t>裴坦传</a:t>
            </a:r>
            <a:r>
              <a:rPr lang="en-US" altLang="zh-CN" sz="2800" smtClean="0"/>
              <a:t>》</a:t>
            </a:r>
            <a:r>
              <a:rPr lang="zh-CN" altLang="en-US" sz="2800" smtClean="0"/>
              <a:t>：“坦性简俭，子取杨收女，赍具多饰金玉，坦命撤去，曰：‘乱我家法。’”</a:t>
            </a:r>
          </a:p>
          <a:p>
            <a:pPr eaLnBrk="1" hangingPunct="1">
              <a:lnSpc>
                <a:spcPct val="90000"/>
              </a:lnSpc>
            </a:pPr>
            <a:r>
              <a:rPr lang="zh-CN" altLang="en-US" sz="2800" smtClean="0"/>
              <a:t> 青楼  魏晋时指豪华的楼房，或指帝王的宫殿。曹植</a:t>
            </a:r>
            <a:r>
              <a:rPr lang="en-US" altLang="zh-CN" sz="2800" smtClean="0"/>
              <a:t>《</a:t>
            </a:r>
            <a:r>
              <a:rPr lang="zh-CN" altLang="en-US" sz="2800" smtClean="0"/>
              <a:t>美女篇</a:t>
            </a:r>
            <a:r>
              <a:rPr lang="en-US" altLang="zh-CN" sz="2800" smtClean="0"/>
              <a:t>》</a:t>
            </a:r>
            <a:r>
              <a:rPr lang="zh-CN" altLang="en-US" sz="2800" smtClean="0"/>
              <a:t>：“借問女安居？乃在城南端。青樓臨大路，高門結重關。” </a:t>
            </a:r>
            <a:r>
              <a:rPr lang="en-US" altLang="zh-CN" sz="2800" smtClean="0"/>
              <a:t>《</a:t>
            </a:r>
            <a:r>
              <a:rPr lang="zh-CN" altLang="en-US" sz="2800" smtClean="0"/>
              <a:t>南史</a:t>
            </a:r>
            <a:r>
              <a:rPr lang="en-US" altLang="zh-CN" sz="2800" smtClean="0"/>
              <a:t>·</a:t>
            </a:r>
            <a:r>
              <a:rPr lang="zh-CN" altLang="en-US" sz="2800" smtClean="0"/>
              <a:t>齐本纪下</a:t>
            </a:r>
            <a:r>
              <a:rPr lang="en-US" altLang="zh-CN" sz="2800" smtClean="0"/>
              <a:t>·</a:t>
            </a:r>
            <a:r>
              <a:rPr lang="zh-CN" altLang="en-US" sz="2800" smtClean="0"/>
              <a:t>废帝东昏侯</a:t>
            </a:r>
            <a:r>
              <a:rPr lang="en-US" altLang="zh-CN" sz="2800" smtClean="0"/>
              <a:t>》</a:t>
            </a:r>
            <a:r>
              <a:rPr lang="zh-CN" altLang="en-US" sz="2800" smtClean="0"/>
              <a:t>：“ 武帝興光樓上施青漆，世人謂之‘青樓’。”后转移指妓院。杜牧</a:t>
            </a:r>
            <a:r>
              <a:rPr lang="en-US" altLang="zh-CN" sz="2800" smtClean="0"/>
              <a:t>《</a:t>
            </a:r>
            <a:r>
              <a:rPr lang="zh-CN" altLang="en-US" sz="2800" smtClean="0"/>
              <a:t>遣怀</a:t>
            </a:r>
            <a:r>
              <a:rPr lang="en-US" altLang="zh-CN" sz="2800" smtClean="0"/>
              <a:t>》</a:t>
            </a:r>
            <a:r>
              <a:rPr lang="zh-CN" altLang="en-US" sz="2800" smtClean="0"/>
              <a:t>：“十年一覺揚州夢，贏得青樓薄倖名。” </a:t>
            </a:r>
          </a:p>
          <a:p>
            <a:pPr eaLnBrk="1" hangingPunct="1">
              <a:lnSpc>
                <a:spcPct val="90000"/>
              </a:lnSpc>
              <a:buFontTx/>
              <a:buNone/>
            </a:pPr>
            <a:endParaRPr lang="zh-CN" altLang="en-US" sz="2800" smtClean="0"/>
          </a:p>
          <a:p>
            <a:pPr eaLnBrk="1" hangingPunct="1">
              <a:lnSpc>
                <a:spcPct val="90000"/>
              </a:lnSpc>
            </a:pPr>
            <a:endParaRPr lang="en-US" altLang="zh-CN" sz="280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3"/>
          <p:cNvSpPr>
            <a:spLocks noGrp="1" noChangeArrowheads="1"/>
          </p:cNvSpPr>
          <p:nvPr>
            <p:ph type="body" idx="1"/>
          </p:nvPr>
        </p:nvSpPr>
        <p:spPr>
          <a:xfrm>
            <a:off x="228600" y="228600"/>
            <a:ext cx="8686800" cy="6400800"/>
          </a:xfrm>
        </p:spPr>
        <p:txBody>
          <a:bodyPr/>
          <a:lstStyle/>
          <a:p>
            <a:pPr eaLnBrk="1" hangingPunct="1">
              <a:lnSpc>
                <a:spcPct val="80000"/>
              </a:lnSpc>
            </a:pPr>
            <a:r>
              <a:rPr lang="zh-CN" altLang="en-US" sz="2800" smtClean="0"/>
              <a:t>通奸  古义指勾结。</a:t>
            </a:r>
            <a:r>
              <a:rPr lang="en-US" altLang="zh-CN" sz="2800" smtClean="0"/>
              <a:t>《</a:t>
            </a:r>
            <a:r>
              <a:rPr lang="zh-CN" altLang="en-US" sz="2800" smtClean="0"/>
              <a:t>汉书</a:t>
            </a:r>
            <a:r>
              <a:rPr lang="en-US" altLang="zh-CN" sz="2800" smtClean="0"/>
              <a:t>·</a:t>
            </a:r>
            <a:r>
              <a:rPr lang="zh-CN" altLang="en-US" sz="2800" smtClean="0"/>
              <a:t>食货志下</a:t>
            </a:r>
            <a:r>
              <a:rPr lang="en-US" altLang="zh-CN" sz="2800" smtClean="0"/>
              <a:t>》</a:t>
            </a:r>
            <a:r>
              <a:rPr lang="zh-CN" altLang="en-US" sz="2800" smtClean="0"/>
              <a:t>：“落阳薛子仲、张长叔、临菑姓伟等，乘传求利，交错天下，因与郡县通奸，多张空簿，府臧不实，百姓俞病。”后转移指男女私通。</a:t>
            </a:r>
          </a:p>
          <a:p>
            <a:pPr eaLnBrk="1" hangingPunct="1">
              <a:lnSpc>
                <a:spcPct val="80000"/>
              </a:lnSpc>
            </a:pPr>
            <a:r>
              <a:rPr lang="zh-CN" altLang="en-US" sz="2800" smtClean="0"/>
              <a:t>知识   古义指认识的人。</a:t>
            </a:r>
            <a:r>
              <a:rPr lang="en-US" altLang="zh-CN" sz="2800" smtClean="0"/>
              <a:t>《</a:t>
            </a:r>
            <a:r>
              <a:rPr lang="zh-CN" altLang="en-US" sz="2800" smtClean="0"/>
              <a:t>墨子</a:t>
            </a:r>
            <a:r>
              <a:rPr lang="en-US" altLang="zh-CN" sz="2800" smtClean="0"/>
              <a:t>·</a:t>
            </a:r>
            <a:r>
              <a:rPr lang="zh-CN" altLang="en-US" sz="2800" smtClean="0"/>
              <a:t>天志上</a:t>
            </a:r>
            <a:r>
              <a:rPr lang="en-US" altLang="zh-CN" sz="2800" smtClean="0"/>
              <a:t>》</a:t>
            </a:r>
            <a:r>
              <a:rPr lang="zh-CN" altLang="en-US" sz="2800" smtClean="0"/>
              <a:t>：“处国得罪于国君，犹有邻国所避逃之，然且亲戚兄弟所知识，共相儆戒。皆曰：‘不可不戒矣！不可不慎矣！</a:t>
            </a:r>
            <a:r>
              <a:rPr lang="en-US" altLang="zh-CN" sz="2800" smtClean="0"/>
              <a:t>……’” 《</a:t>
            </a:r>
            <a:r>
              <a:rPr lang="zh-CN" altLang="en-US" sz="2800" smtClean="0"/>
              <a:t>吕氏春秋</a:t>
            </a:r>
            <a:r>
              <a:rPr lang="en-US" altLang="zh-CN" sz="2800" smtClean="0"/>
              <a:t>·</a:t>
            </a:r>
            <a:r>
              <a:rPr lang="zh-CN" altLang="en-US" sz="2800" smtClean="0"/>
              <a:t>遇合</a:t>
            </a:r>
            <a:r>
              <a:rPr lang="en-US" altLang="zh-CN" sz="2800" smtClean="0"/>
              <a:t>》</a:t>
            </a:r>
            <a:r>
              <a:rPr lang="zh-CN" altLang="en-US" sz="2800" smtClean="0"/>
              <a:t>：“人有大臭者，其亲戚、兄弟、妻妾、知识无能与居者，自苦而居海上。”后引申出认识、结交义。刘向</a:t>
            </a:r>
            <a:r>
              <a:rPr lang="en-US" altLang="zh-CN" sz="2800" smtClean="0"/>
              <a:t>《</a:t>
            </a:r>
            <a:r>
              <a:rPr lang="zh-CN" altLang="en-US" sz="2800" smtClean="0"/>
              <a:t>列女传</a:t>
            </a:r>
            <a:r>
              <a:rPr lang="en-US" altLang="zh-CN" sz="2800" smtClean="0"/>
              <a:t>·</a:t>
            </a:r>
            <a:r>
              <a:rPr lang="zh-CN" altLang="en-US" sz="2800" smtClean="0"/>
              <a:t>齐管妾婧</a:t>
            </a:r>
            <a:r>
              <a:rPr lang="en-US" altLang="zh-CN" sz="2800" smtClean="0"/>
              <a:t>》</a:t>
            </a:r>
            <a:r>
              <a:rPr lang="zh-CN" altLang="en-US" sz="2800" smtClean="0"/>
              <a:t>：“人已語君矣，君不知識邪？” </a:t>
            </a:r>
            <a:r>
              <a:rPr lang="en-US" altLang="zh-CN" sz="2800" smtClean="0"/>
              <a:t>《</a:t>
            </a:r>
            <a:r>
              <a:rPr lang="zh-CN" altLang="en-US" sz="2800" smtClean="0"/>
              <a:t>南史</a:t>
            </a:r>
            <a:r>
              <a:rPr lang="en-US" altLang="zh-CN" sz="2800" smtClean="0"/>
              <a:t>·</a:t>
            </a:r>
            <a:r>
              <a:rPr lang="zh-CN" altLang="en-US" sz="2800" smtClean="0"/>
              <a:t>虞悰传</a:t>
            </a:r>
            <a:r>
              <a:rPr lang="en-US" altLang="zh-CN" sz="2800" smtClean="0"/>
              <a:t>》</a:t>
            </a:r>
            <a:r>
              <a:rPr lang="zh-CN" altLang="en-US" sz="2800" smtClean="0"/>
              <a:t>：“ 悰性敦實，與人知識，必相存訪，親疏皆有終始，世以此稱之。”近代又转移指学识。</a:t>
            </a:r>
          </a:p>
          <a:p>
            <a:pPr eaLnBrk="1" hangingPunct="1">
              <a:lnSpc>
                <a:spcPct val="80000"/>
              </a:lnSpc>
            </a:pPr>
            <a:r>
              <a:rPr lang="zh-CN" altLang="en-US" sz="2800" smtClean="0"/>
              <a:t>伉俪  古义指妻子。</a:t>
            </a:r>
            <a:r>
              <a:rPr lang="en-US" altLang="zh-CN" sz="2800" smtClean="0"/>
              <a:t>《</a:t>
            </a:r>
            <a:r>
              <a:rPr lang="zh-CN" altLang="en-US" sz="2800" smtClean="0"/>
              <a:t>左传</a:t>
            </a:r>
            <a:r>
              <a:rPr lang="en-US" altLang="zh-CN" sz="2800" smtClean="0"/>
              <a:t>·</a:t>
            </a:r>
            <a:r>
              <a:rPr lang="zh-CN" altLang="en-US" sz="2800" smtClean="0"/>
              <a:t>昭公二年</a:t>
            </a:r>
            <a:r>
              <a:rPr lang="en-US" altLang="zh-CN" sz="2800" smtClean="0"/>
              <a:t>》</a:t>
            </a:r>
            <a:r>
              <a:rPr lang="zh-CN" altLang="en-US" sz="2800" smtClean="0"/>
              <a:t>：“ 晉少姜卒。公如晉，及河，晉侯使士文伯來辭曰：‘非伉儷也，請君無辱。’” 孔颖达疏：“言少姜是妾，非敵身對耦之人也。”后转移指夫妻双方。 </a:t>
            </a:r>
          </a:p>
          <a:p>
            <a:pPr eaLnBrk="1" hangingPunct="1">
              <a:lnSpc>
                <a:spcPct val="80000"/>
              </a:lnSpc>
              <a:buFontTx/>
              <a:buNone/>
            </a:pPr>
            <a:endParaRPr lang="zh-CN" altLang="en-US" sz="2800" smtClean="0"/>
          </a:p>
          <a:p>
            <a:pPr eaLnBrk="1" hangingPunct="1">
              <a:lnSpc>
                <a:spcPct val="80000"/>
              </a:lnSpc>
            </a:pPr>
            <a:endParaRPr lang="en-US" altLang="zh-CN" sz="280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zh-CN" altLang="en-US" b="1" smtClean="0"/>
              <a:t>第一节  古汉语词汇的构成</a:t>
            </a:r>
          </a:p>
        </p:txBody>
      </p:sp>
      <p:sp>
        <p:nvSpPr>
          <p:cNvPr id="7171" name="Rectangle 3"/>
          <p:cNvSpPr>
            <a:spLocks noGrp="1" noChangeArrowheads="1"/>
          </p:cNvSpPr>
          <p:nvPr>
            <p:ph type="body" idx="1"/>
          </p:nvPr>
        </p:nvSpPr>
        <p:spPr/>
        <p:txBody>
          <a:bodyPr/>
          <a:lstStyle/>
          <a:p>
            <a:pPr eaLnBrk="1" hangingPunct="1">
              <a:lnSpc>
                <a:spcPct val="90000"/>
              </a:lnSpc>
              <a:buFontTx/>
              <a:buNone/>
            </a:pPr>
            <a:r>
              <a:rPr lang="zh-CN" altLang="en-US" smtClean="0"/>
              <a:t>一、单纯词 </a:t>
            </a:r>
          </a:p>
          <a:p>
            <a:pPr eaLnBrk="1" hangingPunct="1">
              <a:lnSpc>
                <a:spcPct val="90000"/>
              </a:lnSpc>
              <a:buFontTx/>
              <a:buNone/>
            </a:pPr>
            <a:r>
              <a:rPr lang="zh-CN" altLang="en-US" smtClean="0"/>
              <a:t>     单纯词分为单音词和多音词两类。 </a:t>
            </a:r>
          </a:p>
          <a:p>
            <a:pPr eaLnBrk="1" hangingPunct="1">
              <a:lnSpc>
                <a:spcPct val="90000"/>
              </a:lnSpc>
              <a:buFontTx/>
              <a:buNone/>
            </a:pPr>
            <a:r>
              <a:rPr lang="zh-CN" altLang="en-US" smtClean="0"/>
              <a:t>    </a:t>
            </a:r>
            <a:r>
              <a:rPr lang="en-US" altLang="zh-CN" smtClean="0"/>
              <a:t>1</a:t>
            </a:r>
            <a:r>
              <a:rPr lang="zh-CN" altLang="en-US" smtClean="0"/>
              <a:t>、单音词   在现代汉语中，双音节词占优势；在古代汉语中，则是单音节词占优势，特别是在先秦的文献中，复音词的数量显得更少。我们随便把一篇古文翻译成现代汉语，就会发现译文比原文长了很多，原因之一就是古文中的单音词多被换成了双音词。例如： </a:t>
            </a:r>
          </a:p>
        </p:txBody>
      </p:sp>
      <p:pic>
        <p:nvPicPr>
          <p:cNvPr id="717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457200" y="274638"/>
            <a:ext cx="8229600" cy="639762"/>
          </a:xfrm>
        </p:spPr>
        <p:txBody>
          <a:bodyPr/>
          <a:lstStyle/>
          <a:p>
            <a:pPr eaLnBrk="1" hangingPunct="1"/>
            <a:r>
              <a:rPr lang="en-US" altLang="zh-CN" sz="4000" smtClean="0"/>
              <a:t>4.</a:t>
            </a:r>
            <a:r>
              <a:rPr lang="zh-CN" altLang="en-US" sz="4000" smtClean="0"/>
              <a:t>词义感情色彩和轻重的差别</a:t>
            </a:r>
          </a:p>
        </p:txBody>
      </p:sp>
      <p:sp>
        <p:nvSpPr>
          <p:cNvPr id="62467" name="Rectangle 3"/>
          <p:cNvSpPr>
            <a:spLocks noGrp="1" noChangeArrowheads="1"/>
          </p:cNvSpPr>
          <p:nvPr>
            <p:ph type="body" idx="1"/>
          </p:nvPr>
        </p:nvSpPr>
        <p:spPr/>
        <p:txBody>
          <a:bodyPr/>
          <a:lstStyle/>
          <a:p>
            <a:pPr eaLnBrk="1" hangingPunct="1">
              <a:buFontTx/>
              <a:buNone/>
            </a:pPr>
            <a:r>
              <a:rPr lang="en-US" altLang="zh-CN" smtClean="0"/>
              <a:t>         </a:t>
            </a:r>
            <a:r>
              <a:rPr lang="zh-CN" altLang="en-US" smtClean="0"/>
              <a:t>古今词义除了内涵外延方面的变化外，还存在着感情色彩和轻重的差别。所谓感情色彩是指对人或客观事物的主观评价，包括褒贬扬抑等。所谓轻重是指词义程度的加深或减弱。例如： </a:t>
            </a:r>
          </a:p>
        </p:txBody>
      </p:sp>
      <p:pic>
        <p:nvPicPr>
          <p:cNvPr id="6246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type="body" idx="1"/>
          </p:nvPr>
        </p:nvSpPr>
        <p:spPr>
          <a:xfrm>
            <a:off x="228600" y="304800"/>
            <a:ext cx="8686800" cy="6324600"/>
          </a:xfrm>
        </p:spPr>
        <p:txBody>
          <a:bodyPr/>
          <a:lstStyle/>
          <a:p>
            <a:pPr eaLnBrk="1" hangingPunct="1">
              <a:lnSpc>
                <a:spcPct val="90000"/>
              </a:lnSpc>
            </a:pPr>
            <a:r>
              <a:rPr lang="zh-CN" altLang="en-US" sz="2800" smtClean="0"/>
              <a:t>爪牙   古义多指武臣猛将，是褒义词。</a:t>
            </a:r>
            <a:r>
              <a:rPr lang="en-US" altLang="zh-CN" sz="2800" smtClean="0"/>
              <a:t>《</a:t>
            </a:r>
            <a:r>
              <a:rPr lang="zh-CN" altLang="en-US" sz="2800" smtClean="0"/>
              <a:t>诗经</a:t>
            </a:r>
            <a:r>
              <a:rPr lang="en-US" altLang="zh-CN" sz="2800" smtClean="0"/>
              <a:t>·</a:t>
            </a:r>
            <a:r>
              <a:rPr lang="zh-CN" altLang="en-US" sz="2800" smtClean="0"/>
              <a:t>小雅</a:t>
            </a:r>
            <a:r>
              <a:rPr lang="en-US" altLang="zh-CN" sz="2800" smtClean="0"/>
              <a:t>·</a:t>
            </a:r>
            <a:r>
              <a:rPr lang="zh-CN" altLang="en-US" sz="2800" smtClean="0"/>
              <a:t>祈父</a:t>
            </a:r>
            <a:r>
              <a:rPr lang="en-US" altLang="zh-CN" sz="2800" smtClean="0"/>
              <a:t>》</a:t>
            </a:r>
            <a:r>
              <a:rPr lang="zh-CN" altLang="en-US" sz="2800" smtClean="0"/>
              <a:t>：“祈父，予王之爪牙。”</a:t>
            </a:r>
            <a:r>
              <a:rPr lang="en-US" altLang="zh-CN" sz="2800" smtClean="0"/>
              <a:t>《</a:t>
            </a:r>
            <a:r>
              <a:rPr lang="zh-CN" altLang="en-US" sz="2800" smtClean="0"/>
              <a:t>汉书</a:t>
            </a:r>
            <a:r>
              <a:rPr lang="en-US" altLang="zh-CN" sz="2800" smtClean="0"/>
              <a:t>·</a:t>
            </a:r>
            <a:r>
              <a:rPr lang="zh-CN" altLang="en-US" sz="2800" smtClean="0"/>
              <a:t>李广传</a:t>
            </a:r>
            <a:r>
              <a:rPr lang="en-US" altLang="zh-CN" sz="2800" smtClean="0"/>
              <a:t>》</a:t>
            </a:r>
            <a:r>
              <a:rPr lang="zh-CN" altLang="en-US" sz="2800" smtClean="0"/>
              <a:t>：“将军者，国之爪牙也。” </a:t>
            </a:r>
            <a:r>
              <a:rPr lang="en-US" altLang="zh-CN" sz="2800" smtClean="0"/>
              <a:t>《</a:t>
            </a:r>
            <a:r>
              <a:rPr lang="zh-CN" altLang="en-US" sz="2800" smtClean="0"/>
              <a:t>汉书</a:t>
            </a:r>
            <a:r>
              <a:rPr lang="en-US" altLang="zh-CN" sz="2800" smtClean="0"/>
              <a:t>·</a:t>
            </a:r>
            <a:r>
              <a:rPr lang="zh-CN" altLang="en-US" sz="2800" smtClean="0"/>
              <a:t>陈汤传</a:t>
            </a:r>
            <a:r>
              <a:rPr lang="en-US" altLang="zh-CN" sz="2800" smtClean="0"/>
              <a:t>》</a:t>
            </a:r>
            <a:r>
              <a:rPr lang="zh-CN" altLang="en-US" sz="2800" smtClean="0"/>
              <a:t>：“戰克之將，國之爪牙，不可不重也。”其中“爪牙”义均为武臣。汉代“爪牙”同时也有“党羽”、“帮凶”义。</a:t>
            </a:r>
            <a:r>
              <a:rPr lang="en-US" altLang="zh-CN" sz="2800" smtClean="0"/>
              <a:t>《</a:t>
            </a:r>
            <a:r>
              <a:rPr lang="zh-CN" altLang="en-US" sz="2800" smtClean="0"/>
              <a:t>史记</a:t>
            </a:r>
            <a:r>
              <a:rPr lang="en-US" altLang="zh-CN" sz="2800" smtClean="0"/>
              <a:t>·</a:t>
            </a:r>
            <a:r>
              <a:rPr lang="zh-CN" altLang="en-US" sz="2800" smtClean="0"/>
              <a:t>酷吏列传</a:t>
            </a:r>
            <a:r>
              <a:rPr lang="en-US" altLang="zh-CN" sz="2800" smtClean="0"/>
              <a:t>》</a:t>
            </a:r>
            <a:r>
              <a:rPr lang="zh-CN" altLang="en-US" sz="2800" smtClean="0"/>
              <a:t>：“是以湯雖文深意忌不專平，然得此聲譽。而刻深吏多爲爪牙用者，依於文學之士。”“爪牙”今义仅有“党羽”、“帮凶”义，属贬义词。</a:t>
            </a:r>
          </a:p>
          <a:p>
            <a:pPr eaLnBrk="1" hangingPunct="1">
              <a:lnSpc>
                <a:spcPct val="90000"/>
              </a:lnSpc>
            </a:pPr>
            <a:r>
              <a:rPr lang="zh-CN" altLang="en-US" sz="2800" smtClean="0"/>
              <a:t>祥  古义是预兆，征兆，属中性词。</a:t>
            </a:r>
            <a:r>
              <a:rPr lang="en-US" altLang="zh-CN" sz="2800" smtClean="0"/>
              <a:t>《</a:t>
            </a:r>
            <a:r>
              <a:rPr lang="zh-CN" altLang="en-US" sz="2800" smtClean="0"/>
              <a:t>左传</a:t>
            </a:r>
            <a:r>
              <a:rPr lang="en-US" altLang="zh-CN" sz="2800" smtClean="0"/>
              <a:t>·</a:t>
            </a:r>
            <a:r>
              <a:rPr lang="zh-CN" altLang="en-US" sz="2800" smtClean="0"/>
              <a:t>僖公十六年</a:t>
            </a:r>
            <a:r>
              <a:rPr lang="en-US" altLang="zh-CN" sz="2800" smtClean="0"/>
              <a:t>》</a:t>
            </a:r>
            <a:r>
              <a:rPr lang="zh-CN" altLang="en-US" sz="2800" smtClean="0"/>
              <a:t>：“是何祥也？吉凶焉在？”前面说“祥”，后面问“吉”和“凶”，正说明“祥”本身无所谓吉凶。</a:t>
            </a:r>
            <a:r>
              <a:rPr lang="en-US" altLang="zh-CN" sz="2800" smtClean="0"/>
              <a:t>《</a:t>
            </a:r>
            <a:r>
              <a:rPr lang="zh-CN" altLang="en-US" sz="2800" smtClean="0"/>
              <a:t>国语</a:t>
            </a:r>
            <a:r>
              <a:rPr lang="en-US" altLang="zh-CN" sz="2800" smtClean="0"/>
              <a:t>·</a:t>
            </a:r>
            <a:r>
              <a:rPr lang="zh-CN" altLang="en-US" sz="2800" smtClean="0"/>
              <a:t>楚语上</a:t>
            </a:r>
            <a:r>
              <a:rPr lang="en-US" altLang="zh-CN" sz="2800" smtClean="0"/>
              <a:t>》</a:t>
            </a:r>
            <a:r>
              <a:rPr lang="zh-CN" altLang="en-US" sz="2800" smtClean="0"/>
              <a:t>：“榭不过讲军实，台不过望氛祥。”其中“祥”指吉兆。</a:t>
            </a:r>
            <a:r>
              <a:rPr lang="en-US" altLang="zh-CN" sz="2800" smtClean="0"/>
              <a:t>《</a:t>
            </a:r>
            <a:r>
              <a:rPr lang="zh-CN" altLang="en-US" sz="2800" smtClean="0"/>
              <a:t>汉书</a:t>
            </a:r>
            <a:r>
              <a:rPr lang="en-US" altLang="zh-CN" sz="2800" smtClean="0"/>
              <a:t>·</a:t>
            </a:r>
            <a:r>
              <a:rPr lang="zh-CN" altLang="en-US" sz="2800" smtClean="0"/>
              <a:t>五行志中之上</a:t>
            </a:r>
            <a:r>
              <a:rPr lang="en-US" altLang="zh-CN" sz="2800" smtClean="0"/>
              <a:t>》</a:t>
            </a:r>
            <a:r>
              <a:rPr lang="zh-CN" altLang="en-US" sz="2800" smtClean="0"/>
              <a:t>：“时则有白眚白祥。”其中“祥”与“眚”并列，指凶兆。“祥”今义仅指吉兆，属褒义词。</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3"/>
          <p:cNvSpPr>
            <a:spLocks noGrp="1" noChangeArrowheads="1"/>
          </p:cNvSpPr>
          <p:nvPr>
            <p:ph type="body" idx="1"/>
          </p:nvPr>
        </p:nvSpPr>
        <p:spPr>
          <a:xfrm>
            <a:off x="228600" y="228600"/>
            <a:ext cx="8686800" cy="6400800"/>
          </a:xfrm>
        </p:spPr>
        <p:txBody>
          <a:bodyPr/>
          <a:lstStyle/>
          <a:p>
            <a:pPr eaLnBrk="1" hangingPunct="1">
              <a:lnSpc>
                <a:spcPct val="90000"/>
              </a:lnSpc>
            </a:pPr>
            <a:r>
              <a:rPr lang="zh-CN" altLang="en-US" sz="2400" smtClean="0"/>
              <a:t>贿  上古指财物，属中性词。</a:t>
            </a:r>
            <a:r>
              <a:rPr lang="en-US" altLang="zh-CN" sz="2400" smtClean="0"/>
              <a:t>《</a:t>
            </a:r>
            <a:r>
              <a:rPr lang="zh-CN" altLang="en-US" sz="2400" smtClean="0"/>
              <a:t>诗经</a:t>
            </a:r>
            <a:r>
              <a:rPr lang="en-US" altLang="zh-CN" sz="2400" smtClean="0"/>
              <a:t>·</a:t>
            </a:r>
            <a:r>
              <a:rPr lang="zh-CN" altLang="en-US" sz="2400" smtClean="0"/>
              <a:t>卫风</a:t>
            </a:r>
            <a:r>
              <a:rPr lang="en-US" altLang="zh-CN" sz="2400" smtClean="0"/>
              <a:t>·</a:t>
            </a:r>
            <a:r>
              <a:rPr lang="zh-CN" altLang="en-US" sz="2400" smtClean="0"/>
              <a:t>氓</a:t>
            </a:r>
            <a:r>
              <a:rPr lang="en-US" altLang="zh-CN" sz="2400" smtClean="0"/>
              <a:t>》</a:t>
            </a:r>
            <a:r>
              <a:rPr lang="zh-CN" altLang="en-US" sz="2400" smtClean="0"/>
              <a:t>：“以尔车来，以我贿迁。” </a:t>
            </a:r>
            <a:r>
              <a:rPr lang="en-US" altLang="zh-CN" sz="2400" smtClean="0"/>
              <a:t>《</a:t>
            </a:r>
            <a:r>
              <a:rPr lang="zh-CN" altLang="en-US" sz="2400" smtClean="0"/>
              <a:t>左传</a:t>
            </a:r>
            <a:r>
              <a:rPr lang="en-US" altLang="zh-CN" sz="2400" smtClean="0"/>
              <a:t>·</a:t>
            </a:r>
            <a:r>
              <a:rPr lang="zh-CN" altLang="en-US" sz="2400" smtClean="0"/>
              <a:t>隐公元年</a:t>
            </a:r>
            <a:r>
              <a:rPr lang="en-US" altLang="zh-CN" sz="2400" smtClean="0"/>
              <a:t>》</a:t>
            </a:r>
            <a:r>
              <a:rPr lang="zh-CN" altLang="en-US" sz="2400" smtClean="0"/>
              <a:t>：“乃使公孙获处许西偏，曰：‘凡而器用财贿，无置于许。’”大约在春秋时“贿”即产生了“行贿”、“贪财”等义。</a:t>
            </a:r>
            <a:r>
              <a:rPr lang="en-US" altLang="zh-CN" sz="2400" smtClean="0"/>
              <a:t>《</a:t>
            </a:r>
            <a:r>
              <a:rPr lang="zh-CN" altLang="en-US" sz="2400" smtClean="0"/>
              <a:t>左传</a:t>
            </a:r>
            <a:r>
              <a:rPr lang="en-US" altLang="zh-CN" sz="2400" smtClean="0"/>
              <a:t>·</a:t>
            </a:r>
            <a:r>
              <a:rPr lang="zh-CN" altLang="en-US" sz="2400" smtClean="0"/>
              <a:t>襄公十年</a:t>
            </a:r>
            <a:r>
              <a:rPr lang="en-US" altLang="zh-CN" sz="2400" smtClean="0"/>
              <a:t>》</a:t>
            </a:r>
            <a:r>
              <a:rPr lang="zh-CN" altLang="en-US" sz="2400" smtClean="0"/>
              <a:t>：“今自王叔之相也，政以賄成，而刑放於寵。” </a:t>
            </a:r>
            <a:r>
              <a:rPr lang="en-US" altLang="zh-CN" sz="2400" smtClean="0"/>
              <a:t>《</a:t>
            </a:r>
            <a:r>
              <a:rPr lang="zh-CN" altLang="en-US" sz="2400" smtClean="0"/>
              <a:t>国语</a:t>
            </a:r>
            <a:r>
              <a:rPr lang="en-US" altLang="zh-CN" sz="2400" smtClean="0"/>
              <a:t>·</a:t>
            </a:r>
            <a:r>
              <a:rPr lang="zh-CN" altLang="en-US" sz="2400" smtClean="0"/>
              <a:t>晋语九</a:t>
            </a:r>
            <a:r>
              <a:rPr lang="en-US" altLang="zh-CN" sz="2400" smtClean="0"/>
              <a:t>》</a:t>
            </a:r>
            <a:r>
              <a:rPr lang="zh-CN" altLang="en-US" sz="2400" smtClean="0"/>
              <a:t>：“吾主以不賄聞於諸侯，今以梗陽之賄殃之，不可。”春秋以后“贿”常用于贬义。</a:t>
            </a:r>
            <a:r>
              <a:rPr lang="en-US" altLang="zh-CN" sz="2400" smtClean="0"/>
              <a:t>《</a:t>
            </a:r>
            <a:r>
              <a:rPr lang="zh-CN" altLang="en-US" sz="2400" smtClean="0"/>
              <a:t>三国志</a:t>
            </a:r>
            <a:r>
              <a:rPr lang="en-US" altLang="zh-CN" sz="2400" smtClean="0"/>
              <a:t>·</a:t>
            </a:r>
            <a:r>
              <a:rPr lang="zh-CN" altLang="en-US" sz="2400" smtClean="0"/>
              <a:t>吴书</a:t>
            </a:r>
            <a:r>
              <a:rPr lang="en-US" altLang="zh-CN" sz="2400" smtClean="0"/>
              <a:t>·</a:t>
            </a:r>
            <a:r>
              <a:rPr lang="zh-CN" altLang="en-US" sz="2400" smtClean="0"/>
              <a:t>张顾诸葛布传</a:t>
            </a:r>
            <a:r>
              <a:rPr lang="en-US" altLang="zh-CN" sz="2400" smtClean="0"/>
              <a:t>》</a:t>
            </a:r>
            <a:r>
              <a:rPr lang="zh-CN" altLang="en-US" sz="2400" smtClean="0"/>
              <a:t>：“今之小臣，动与古异，狱以贿成，轻忽人命，归咎于上，为国速怨。”</a:t>
            </a:r>
            <a:r>
              <a:rPr lang="en-US" altLang="zh-CN" sz="2400" smtClean="0"/>
              <a:t>《</a:t>
            </a:r>
            <a:r>
              <a:rPr lang="zh-CN" altLang="en-US" sz="2400" smtClean="0"/>
              <a:t>隋书</a:t>
            </a:r>
            <a:r>
              <a:rPr lang="en-US" altLang="zh-CN" sz="2400" smtClean="0"/>
              <a:t>·</a:t>
            </a:r>
            <a:r>
              <a:rPr lang="zh-CN" altLang="en-US" sz="2400" smtClean="0"/>
              <a:t>炀帝纪下</a:t>
            </a:r>
            <a:r>
              <a:rPr lang="en-US" altLang="zh-CN" sz="2400" smtClean="0"/>
              <a:t>》</a:t>
            </a:r>
            <a:r>
              <a:rPr lang="zh-CN" altLang="en-US" sz="2400" smtClean="0"/>
              <a:t>：“政刑弛紊，贿货公行。”“贿”今义仅为贿赂，属贬义词。</a:t>
            </a:r>
          </a:p>
          <a:p>
            <a:pPr eaLnBrk="1" hangingPunct="1">
              <a:lnSpc>
                <a:spcPct val="90000"/>
              </a:lnSpc>
            </a:pPr>
            <a:r>
              <a:rPr lang="zh-CN" altLang="en-US" sz="2400" smtClean="0"/>
              <a:t>多  古有数量大、称赞等义。其中“称赞”属褒义，例如</a:t>
            </a:r>
            <a:r>
              <a:rPr lang="en-US" altLang="zh-CN" sz="2400" smtClean="0"/>
              <a:t>《</a:t>
            </a:r>
            <a:r>
              <a:rPr lang="zh-CN" altLang="en-US" sz="2400" smtClean="0"/>
              <a:t>史记</a:t>
            </a:r>
            <a:r>
              <a:rPr lang="en-US" altLang="zh-CN" sz="2400" smtClean="0"/>
              <a:t>·</a:t>
            </a:r>
            <a:r>
              <a:rPr lang="zh-CN" altLang="en-US" sz="2400" smtClean="0"/>
              <a:t>游侠列传</a:t>
            </a:r>
            <a:r>
              <a:rPr lang="en-US" altLang="zh-CN" sz="2400" smtClean="0"/>
              <a:t>》</a:t>
            </a:r>
            <a:r>
              <a:rPr lang="zh-CN" altLang="en-US" sz="2400" smtClean="0"/>
              <a:t>：“遂去其贼，罪其姊子，乃收而葬之。诸公闻之，皆多解之义，益附焉。”今仅存“数量大”义，属中性词。</a:t>
            </a:r>
          </a:p>
          <a:p>
            <a:pPr eaLnBrk="1" hangingPunct="1">
              <a:lnSpc>
                <a:spcPct val="90000"/>
              </a:lnSpc>
            </a:pPr>
            <a:r>
              <a:rPr lang="zh-CN" altLang="en-US" sz="2400" smtClean="0"/>
              <a:t>阴谋   古义为暗中谋划，策划，属中性词。</a:t>
            </a:r>
            <a:r>
              <a:rPr lang="en-US" altLang="zh-CN" sz="2400" smtClean="0"/>
              <a:t>《</a:t>
            </a:r>
            <a:r>
              <a:rPr lang="zh-CN" altLang="en-US" sz="2400" smtClean="0"/>
              <a:t>史记</a:t>
            </a:r>
            <a:r>
              <a:rPr lang="en-US" altLang="zh-CN" sz="2400" smtClean="0"/>
              <a:t>·</a:t>
            </a:r>
            <a:r>
              <a:rPr lang="zh-CN" altLang="en-US" sz="2400" smtClean="0"/>
              <a:t>秦始皇本纪</a:t>
            </a:r>
            <a:r>
              <a:rPr lang="en-US" altLang="zh-CN" sz="2400" smtClean="0"/>
              <a:t>》</a:t>
            </a:r>
            <a:r>
              <a:rPr lang="zh-CN" altLang="en-US" sz="2400" smtClean="0"/>
              <a:t>：“高乃与公子胡亥、丞相斯阴谋破去始皇所封书赐公子扶苏者，而更诈为丞相斯受始皇遗诏沙丘，立子胡亥为太子。” </a:t>
            </a:r>
            <a:r>
              <a:rPr lang="en-US" altLang="zh-CN" sz="2400" smtClean="0"/>
              <a:t>《</a:t>
            </a:r>
            <a:r>
              <a:rPr lang="zh-CN" altLang="en-US" sz="2400" smtClean="0"/>
              <a:t>史记</a:t>
            </a:r>
            <a:r>
              <a:rPr lang="en-US" altLang="zh-CN" sz="2400" smtClean="0"/>
              <a:t>·</a:t>
            </a:r>
            <a:r>
              <a:rPr lang="zh-CN" altLang="en-US" sz="2400" smtClean="0"/>
              <a:t>吕太后本纪</a:t>
            </a:r>
            <a:r>
              <a:rPr lang="en-US" altLang="zh-CN" sz="2400" smtClean="0"/>
              <a:t>》</a:t>
            </a:r>
            <a:r>
              <a:rPr lang="zh-CN" altLang="en-US" sz="2400" smtClean="0"/>
              <a:t>：“诸大臣相与阴谋曰：‘少帝及梁、淮阳、常山王，皆非真孝惠子也。’”“阴谋”今义为搞诡计以危害他人，属贬义词。</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3"/>
          <p:cNvSpPr>
            <a:spLocks noGrp="1" noChangeArrowheads="1"/>
          </p:cNvSpPr>
          <p:nvPr>
            <p:ph type="body" idx="1"/>
          </p:nvPr>
        </p:nvSpPr>
        <p:spPr>
          <a:xfrm>
            <a:off x="228600" y="228600"/>
            <a:ext cx="8610600" cy="6400800"/>
          </a:xfrm>
        </p:spPr>
        <p:txBody>
          <a:bodyPr/>
          <a:lstStyle/>
          <a:p>
            <a:pPr eaLnBrk="1" hangingPunct="1">
              <a:lnSpc>
                <a:spcPct val="90000"/>
              </a:lnSpc>
            </a:pPr>
            <a:r>
              <a:rPr lang="zh-CN" altLang="en-US" sz="2800" smtClean="0"/>
              <a:t>时髦  古义为当时的俊杰，属褒义词。</a:t>
            </a:r>
            <a:r>
              <a:rPr lang="en-US" altLang="zh-CN" sz="2800" smtClean="0"/>
              <a:t>《</a:t>
            </a:r>
            <a:r>
              <a:rPr lang="zh-CN" altLang="en-US" sz="2800" smtClean="0"/>
              <a:t>后汉书</a:t>
            </a:r>
            <a:r>
              <a:rPr lang="en-US" altLang="zh-CN" sz="2800" smtClean="0"/>
              <a:t>·</a:t>
            </a:r>
            <a:r>
              <a:rPr lang="zh-CN" altLang="en-US" sz="2800" smtClean="0"/>
              <a:t>孝顺帝纪</a:t>
            </a:r>
            <a:r>
              <a:rPr lang="en-US" altLang="zh-CN" sz="2800" smtClean="0"/>
              <a:t>》</a:t>
            </a:r>
            <a:r>
              <a:rPr lang="zh-CN" altLang="en-US" sz="2800" smtClean="0"/>
              <a:t>：“赞曰：孝顺初立，时髦允集。”张说</a:t>
            </a:r>
            <a:r>
              <a:rPr lang="en-US" altLang="zh-CN" sz="2800" smtClean="0"/>
              <a:t>《</a:t>
            </a:r>
            <a:r>
              <a:rPr lang="zh-CN" altLang="en-US" sz="2800" smtClean="0"/>
              <a:t>让中书令表</a:t>
            </a:r>
            <a:r>
              <a:rPr lang="en-US" altLang="zh-CN" sz="2800" smtClean="0"/>
              <a:t>》</a:t>
            </a:r>
            <a:r>
              <a:rPr lang="zh-CN" altLang="en-US" sz="2800" smtClean="0"/>
              <a:t>：“乞迴荣授，改择时髦。”今义为时兴、趋时，属中性词。</a:t>
            </a:r>
          </a:p>
          <a:p>
            <a:pPr eaLnBrk="1" hangingPunct="1">
              <a:lnSpc>
                <a:spcPct val="90000"/>
              </a:lnSpc>
            </a:pPr>
            <a:r>
              <a:rPr lang="zh-CN" altLang="en-US" sz="2800" smtClean="0"/>
              <a:t> 交通  古有结交、勾结等义，兼中性义和贬义。</a:t>
            </a:r>
            <a:r>
              <a:rPr lang="en-US" altLang="zh-CN" sz="2800" smtClean="0"/>
              <a:t>《</a:t>
            </a:r>
            <a:r>
              <a:rPr lang="zh-CN" altLang="en-US" sz="2800" smtClean="0"/>
              <a:t>史记</a:t>
            </a:r>
            <a:r>
              <a:rPr lang="en-US" altLang="zh-CN" sz="2800" smtClean="0"/>
              <a:t>·</a:t>
            </a:r>
            <a:r>
              <a:rPr lang="zh-CN" altLang="en-US" sz="2800" smtClean="0"/>
              <a:t>黥布列传</a:t>
            </a:r>
            <a:r>
              <a:rPr lang="en-US" altLang="zh-CN" sz="2800" smtClean="0"/>
              <a:t>》</a:t>
            </a:r>
            <a:r>
              <a:rPr lang="zh-CN" altLang="en-US" sz="2800" smtClean="0"/>
              <a:t>：“布已论输丽山，丽山之徒数十万人，布皆与其徒长豪桀交通，乃率其曹偶，亡之江中为群盗。”</a:t>
            </a:r>
            <a:r>
              <a:rPr lang="en-US" altLang="zh-CN" sz="2800" smtClean="0"/>
              <a:t>《</a:t>
            </a:r>
            <a:r>
              <a:rPr lang="zh-CN" altLang="en-US" sz="2800" smtClean="0"/>
              <a:t>史记</a:t>
            </a:r>
            <a:r>
              <a:rPr lang="en-US" altLang="zh-CN" sz="2800" smtClean="0"/>
              <a:t>·</a:t>
            </a:r>
            <a:r>
              <a:rPr lang="zh-CN" altLang="en-US" sz="2800" smtClean="0"/>
              <a:t>魏其武安侯列传</a:t>
            </a:r>
            <a:r>
              <a:rPr lang="en-US" altLang="zh-CN" sz="2800" smtClean="0"/>
              <a:t>》</a:t>
            </a:r>
            <a:r>
              <a:rPr lang="zh-CN" altLang="en-US" sz="2800" smtClean="0"/>
              <a:t>：“夫不喜文学，好任侠，已然诺。诸所与交通，无非豪桀大猾。”其中“交通”义均为结交。</a:t>
            </a:r>
            <a:r>
              <a:rPr lang="en-US" altLang="zh-CN" sz="2800" smtClean="0"/>
              <a:t>《</a:t>
            </a:r>
            <a:r>
              <a:rPr lang="zh-CN" altLang="en-US" sz="2800" smtClean="0"/>
              <a:t>汉书</a:t>
            </a:r>
            <a:r>
              <a:rPr lang="en-US" altLang="zh-CN" sz="2800" smtClean="0"/>
              <a:t>·</a:t>
            </a:r>
            <a:r>
              <a:rPr lang="zh-CN" altLang="en-US" sz="2800" smtClean="0"/>
              <a:t>昭帝纪</a:t>
            </a:r>
            <a:r>
              <a:rPr lang="en-US" altLang="zh-CN" sz="2800" smtClean="0"/>
              <a:t>》</a:t>
            </a:r>
            <a:r>
              <a:rPr lang="zh-CN" altLang="en-US" sz="2800" smtClean="0"/>
              <a:t>：“燕王遣寿西长、孙纵之等赂遗长公主、丁外人、谒者杜延年、大将军长史公孙遗等，交通私书，共谋令长公主置酒，伏兵杀大将军光，征立燕王为天子，大逆毋道。”其中“交通”为勾结。今义指往来通行、运输或联络，属中性词。</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type="body" idx="1"/>
          </p:nvPr>
        </p:nvSpPr>
        <p:spPr>
          <a:xfrm>
            <a:off x="304800" y="304800"/>
            <a:ext cx="8534400" cy="6172200"/>
          </a:xfrm>
        </p:spPr>
        <p:txBody>
          <a:bodyPr/>
          <a:lstStyle/>
          <a:p>
            <a:pPr eaLnBrk="1" hangingPunct="1">
              <a:lnSpc>
                <a:spcPct val="90000"/>
              </a:lnSpc>
            </a:pPr>
            <a:r>
              <a:rPr lang="zh-CN" altLang="en-US" sz="2400" smtClean="0"/>
              <a:t>猖獗  或作猖蹶，古有恣意横行、失败等义，兼贬义和中性义。贾谊</a:t>
            </a:r>
            <a:r>
              <a:rPr lang="en-US" altLang="zh-CN" sz="2400" smtClean="0"/>
              <a:t>《</a:t>
            </a:r>
            <a:r>
              <a:rPr lang="zh-CN" altLang="en-US" sz="2400" smtClean="0"/>
              <a:t>新书</a:t>
            </a:r>
            <a:r>
              <a:rPr lang="en-US" altLang="zh-CN" sz="2400" smtClean="0"/>
              <a:t>·</a:t>
            </a:r>
            <a:r>
              <a:rPr lang="zh-CN" altLang="en-US" sz="2400" smtClean="0"/>
              <a:t>俗激</a:t>
            </a:r>
            <a:r>
              <a:rPr lang="en-US" altLang="zh-CN" sz="2400" smtClean="0"/>
              <a:t>》</a:t>
            </a:r>
            <a:r>
              <a:rPr lang="zh-CN" altLang="en-US" sz="2400" smtClean="0"/>
              <a:t>：“盗者虑探柱下之金，掇寝户之帘，搴两庙之器，白昼大都之中剽吏而夺之金，</a:t>
            </a:r>
            <a:r>
              <a:rPr lang="en-US" altLang="zh-CN" sz="2400" smtClean="0"/>
              <a:t>……</a:t>
            </a:r>
            <a:r>
              <a:rPr lang="zh-CN" altLang="en-US" sz="2400" smtClean="0"/>
              <a:t>其餘猖蹶而趨之者，乃豕羊驅而往。” </a:t>
            </a:r>
            <a:r>
              <a:rPr lang="en-US" altLang="zh-CN" sz="2400" smtClean="0"/>
              <a:t>《</a:t>
            </a:r>
            <a:r>
              <a:rPr lang="zh-CN" altLang="en-US" sz="2400" smtClean="0"/>
              <a:t>隋书</a:t>
            </a:r>
            <a:r>
              <a:rPr lang="en-US" altLang="zh-CN" sz="2400" smtClean="0"/>
              <a:t>·</a:t>
            </a:r>
            <a:r>
              <a:rPr lang="zh-CN" altLang="en-US" sz="2400" smtClean="0"/>
              <a:t>文四子</a:t>
            </a:r>
            <a:r>
              <a:rPr lang="en-US" altLang="zh-CN" sz="2400" smtClean="0"/>
              <a:t>》</a:t>
            </a:r>
            <a:r>
              <a:rPr lang="zh-CN" altLang="en-US" sz="2400" smtClean="0"/>
              <a:t>：“虽北夷猖獗，尝犯边烽，今城镇峻峙，所在严固，何待迁配，以致劳扰。”其中“猖獗”义为横行。</a:t>
            </a:r>
            <a:r>
              <a:rPr lang="en-US" altLang="zh-CN" sz="2400" smtClean="0"/>
              <a:t>《</a:t>
            </a:r>
            <a:r>
              <a:rPr lang="zh-CN" altLang="en-US" sz="2400" smtClean="0"/>
              <a:t>三国志</a:t>
            </a:r>
            <a:r>
              <a:rPr lang="en-US" altLang="zh-CN" sz="2400" smtClean="0"/>
              <a:t>·</a:t>
            </a:r>
            <a:r>
              <a:rPr lang="zh-CN" altLang="en-US" sz="2400" smtClean="0"/>
              <a:t>蜀志</a:t>
            </a:r>
            <a:r>
              <a:rPr lang="en-US" altLang="zh-CN" sz="2400" smtClean="0"/>
              <a:t>·</a:t>
            </a:r>
            <a:r>
              <a:rPr lang="zh-CN" altLang="en-US" sz="2400" smtClean="0"/>
              <a:t>诸葛亮传</a:t>
            </a:r>
            <a:r>
              <a:rPr lang="en-US" altLang="zh-CN" sz="2400" smtClean="0"/>
              <a:t>》</a:t>
            </a:r>
            <a:r>
              <a:rPr lang="zh-CN" altLang="en-US" sz="2400" smtClean="0"/>
              <a:t>：“孤不度德量力，欲信大義於天下，而智術淺短，遂用猖蹶，至于今日。”</a:t>
            </a:r>
            <a:r>
              <a:rPr lang="en-US" altLang="zh-CN" sz="2400" smtClean="0"/>
              <a:t>《</a:t>
            </a:r>
            <a:r>
              <a:rPr lang="zh-CN" altLang="en-US" sz="2400" smtClean="0"/>
              <a:t>晋书</a:t>
            </a:r>
            <a:r>
              <a:rPr lang="en-US" altLang="zh-CN" sz="2400" smtClean="0"/>
              <a:t>·</a:t>
            </a:r>
            <a:r>
              <a:rPr lang="zh-CN" altLang="en-US" sz="2400" smtClean="0"/>
              <a:t>殷浩传</a:t>
            </a:r>
            <a:r>
              <a:rPr lang="en-US" altLang="zh-CN" sz="2400" smtClean="0"/>
              <a:t>》</a:t>
            </a:r>
            <a:r>
              <a:rPr lang="zh-CN" altLang="en-US" sz="2400" smtClean="0"/>
              <a:t>：“不虞之變，中路猖蹶，遂令爲山之功崩於垂成，忠款之志於是而廢。”其中“猖獗”义为失败。今义为猖狂，属贬义词。</a:t>
            </a:r>
          </a:p>
          <a:p>
            <a:pPr eaLnBrk="1" hangingPunct="1">
              <a:lnSpc>
                <a:spcPct val="90000"/>
              </a:lnSpc>
            </a:pPr>
            <a:r>
              <a:rPr lang="zh-CN" altLang="en-US" sz="2400" smtClean="0"/>
              <a:t>风骚   古指</a:t>
            </a:r>
            <a:r>
              <a:rPr lang="en-US" altLang="zh-CN" sz="2400" smtClean="0"/>
              <a:t>《</a:t>
            </a:r>
            <a:r>
              <a:rPr lang="zh-CN" altLang="en-US" sz="2400" smtClean="0"/>
              <a:t>国风</a:t>
            </a:r>
            <a:r>
              <a:rPr lang="en-US" altLang="zh-CN" sz="2400" smtClean="0"/>
              <a:t>》</a:t>
            </a:r>
            <a:r>
              <a:rPr lang="zh-CN" altLang="en-US" sz="2400" smtClean="0"/>
              <a:t>、</a:t>
            </a:r>
            <a:r>
              <a:rPr lang="en-US" altLang="zh-CN" sz="2400" smtClean="0"/>
              <a:t>《</a:t>
            </a:r>
            <a:r>
              <a:rPr lang="zh-CN" altLang="en-US" sz="2400" smtClean="0"/>
              <a:t>离骚</a:t>
            </a:r>
            <a:r>
              <a:rPr lang="en-US" altLang="zh-CN" sz="2400" smtClean="0"/>
              <a:t>》</a:t>
            </a:r>
            <a:r>
              <a:rPr lang="zh-CN" altLang="en-US" sz="2400" smtClean="0"/>
              <a:t>、诗文、才情等，属中性词。</a:t>
            </a:r>
            <a:r>
              <a:rPr lang="en-US" altLang="zh-CN" sz="2400" smtClean="0"/>
              <a:t>《</a:t>
            </a:r>
            <a:r>
              <a:rPr lang="zh-CN" altLang="en-US" sz="2400" smtClean="0"/>
              <a:t>宋书</a:t>
            </a:r>
            <a:r>
              <a:rPr lang="en-US" altLang="zh-CN" sz="2400" smtClean="0"/>
              <a:t>·</a:t>
            </a:r>
            <a:r>
              <a:rPr lang="zh-CN" altLang="en-US" sz="2400" smtClean="0"/>
              <a:t>谢灵运传论</a:t>
            </a:r>
            <a:r>
              <a:rPr lang="en-US" altLang="zh-CN" sz="2400" smtClean="0"/>
              <a:t>》</a:t>
            </a:r>
            <a:r>
              <a:rPr lang="zh-CN" altLang="en-US" sz="2400" smtClean="0"/>
              <a:t>：“原其飇流所始，莫不同祖</a:t>
            </a:r>
            <a:r>
              <a:rPr lang="en-US" altLang="zh-CN" sz="2400" smtClean="0"/>
              <a:t>《</a:t>
            </a:r>
            <a:r>
              <a:rPr lang="zh-CN" altLang="en-US" sz="2400" smtClean="0"/>
              <a:t>風</a:t>
            </a:r>
            <a:r>
              <a:rPr lang="en-US" altLang="zh-CN" sz="2400" smtClean="0"/>
              <a:t>》《</a:t>
            </a:r>
            <a:r>
              <a:rPr lang="zh-CN" altLang="en-US" sz="2400" smtClean="0"/>
              <a:t>騷</a:t>
            </a:r>
            <a:r>
              <a:rPr lang="en-US" altLang="zh-CN" sz="2400" smtClean="0"/>
              <a:t>》</a:t>
            </a:r>
            <a:r>
              <a:rPr lang="zh-CN" altLang="en-US" sz="2400" smtClean="0"/>
              <a:t>。” 高適</a:t>
            </a:r>
            <a:r>
              <a:rPr lang="en-US" altLang="zh-CN" sz="2400" smtClean="0"/>
              <a:t>《</a:t>
            </a:r>
            <a:r>
              <a:rPr lang="zh-CN" altLang="en-US" sz="2400" smtClean="0"/>
              <a:t>同崔员外、綦毋拾遗九日宴京兆府李士曹</a:t>
            </a:r>
            <a:r>
              <a:rPr lang="en-US" altLang="zh-CN" sz="2400" smtClean="0"/>
              <a:t>》</a:t>
            </a:r>
            <a:r>
              <a:rPr lang="zh-CN" altLang="en-US" sz="2400" smtClean="0"/>
              <a:t>：“今日好相见，群贤仍废曹。晚晴催翰墨，秋兴引风骚。”其中“风骚”指诗文。刘克庄</a:t>
            </a:r>
            <a:r>
              <a:rPr lang="en-US" altLang="zh-CN" sz="2400" smtClean="0"/>
              <a:t>《</a:t>
            </a:r>
            <a:r>
              <a:rPr lang="zh-CN" altLang="en-US" sz="2400" smtClean="0"/>
              <a:t>菩萨蛮</a:t>
            </a:r>
            <a:r>
              <a:rPr lang="en-US" altLang="zh-CN" sz="2400" smtClean="0"/>
              <a:t>》</a:t>
            </a:r>
            <a:r>
              <a:rPr lang="zh-CN" altLang="en-US" sz="2400" smtClean="0"/>
              <a:t>：“道是五陵儿，风骚满肚皮。”其中“风骚”指才情。“风骚”今义指风流放荡，属贬义词。</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type="body" idx="1"/>
          </p:nvPr>
        </p:nvSpPr>
        <p:spPr>
          <a:xfrm>
            <a:off x="304800" y="304800"/>
            <a:ext cx="8382000" cy="5821363"/>
          </a:xfrm>
        </p:spPr>
        <p:txBody>
          <a:bodyPr/>
          <a:lstStyle/>
          <a:p>
            <a:pPr eaLnBrk="1" hangingPunct="1"/>
            <a:r>
              <a:rPr lang="zh-CN" altLang="en-US" smtClean="0"/>
              <a:t>饿   古指没有食吃，饥的程度重。</a:t>
            </a:r>
            <a:r>
              <a:rPr lang="en-US" altLang="zh-CN" smtClean="0"/>
              <a:t>《</a:t>
            </a:r>
            <a:r>
              <a:rPr lang="zh-CN" altLang="en-US" smtClean="0"/>
              <a:t>韩非子</a:t>
            </a:r>
            <a:r>
              <a:rPr lang="en-US" altLang="zh-CN" smtClean="0"/>
              <a:t>·</a:t>
            </a:r>
            <a:r>
              <a:rPr lang="zh-CN" altLang="en-US" smtClean="0"/>
              <a:t>饰邪</a:t>
            </a:r>
            <a:r>
              <a:rPr lang="en-US" altLang="zh-CN" smtClean="0"/>
              <a:t>》</a:t>
            </a:r>
            <a:r>
              <a:rPr lang="zh-CN" altLang="en-US" smtClean="0"/>
              <a:t>：“语曰：‘家有常业，虽饥不饿；国有常法，虽危不亡。’” </a:t>
            </a:r>
            <a:r>
              <a:rPr lang="en-US" altLang="zh-CN" smtClean="0"/>
              <a:t>《</a:t>
            </a:r>
            <a:r>
              <a:rPr lang="zh-CN" altLang="en-US" smtClean="0"/>
              <a:t>淮南子</a:t>
            </a:r>
            <a:r>
              <a:rPr lang="en-US" altLang="zh-CN" smtClean="0"/>
              <a:t>·</a:t>
            </a:r>
            <a:r>
              <a:rPr lang="zh-CN" altLang="en-US" smtClean="0"/>
              <a:t>说山训</a:t>
            </a:r>
            <a:r>
              <a:rPr lang="en-US" altLang="zh-CN" smtClean="0"/>
              <a:t>》</a:t>
            </a:r>
            <a:r>
              <a:rPr lang="zh-CN" altLang="en-US" smtClean="0"/>
              <a:t>：“宁一月饥，无一旬饿。”今义程度轻，同“饥”。</a:t>
            </a:r>
          </a:p>
          <a:p>
            <a:pPr eaLnBrk="1" hangingPunct="1"/>
            <a:r>
              <a:rPr lang="zh-CN" altLang="en-US" smtClean="0"/>
              <a:t>毙   古有“倒下”、“死”等义。</a:t>
            </a:r>
            <a:r>
              <a:rPr lang="en-US" altLang="zh-CN" smtClean="0"/>
              <a:t>《</a:t>
            </a:r>
            <a:r>
              <a:rPr lang="zh-CN" altLang="en-US" smtClean="0"/>
              <a:t>左传</a:t>
            </a:r>
            <a:r>
              <a:rPr lang="en-US" altLang="zh-CN" smtClean="0"/>
              <a:t>·</a:t>
            </a:r>
            <a:r>
              <a:rPr lang="zh-CN" altLang="en-US" smtClean="0"/>
              <a:t>成公二年</a:t>
            </a:r>
            <a:r>
              <a:rPr lang="en-US" altLang="zh-CN" smtClean="0"/>
              <a:t>》</a:t>
            </a:r>
            <a:r>
              <a:rPr lang="zh-CN" altLang="en-US" smtClean="0"/>
              <a:t>：“射其右，毙于车中。”</a:t>
            </a:r>
            <a:r>
              <a:rPr lang="en-US" altLang="zh-CN" smtClean="0"/>
              <a:t>《</a:t>
            </a:r>
            <a:r>
              <a:rPr lang="zh-CN" altLang="en-US" smtClean="0"/>
              <a:t>左传</a:t>
            </a:r>
            <a:r>
              <a:rPr lang="en-US" altLang="zh-CN" smtClean="0"/>
              <a:t>·</a:t>
            </a:r>
            <a:r>
              <a:rPr lang="zh-CN" altLang="en-US" smtClean="0"/>
              <a:t>哀公二年</a:t>
            </a:r>
            <a:r>
              <a:rPr lang="en-US" altLang="zh-CN" smtClean="0"/>
              <a:t>》</a:t>
            </a:r>
            <a:r>
              <a:rPr lang="zh-CN" altLang="en-US" smtClean="0"/>
              <a:t>：“ 鄭人擊簡子中肩，斃于車中。” 其中“毙”义均为倒下，程度轻。</a:t>
            </a:r>
            <a:r>
              <a:rPr lang="en-US" altLang="zh-CN" smtClean="0"/>
              <a:t>《</a:t>
            </a:r>
            <a:r>
              <a:rPr lang="zh-CN" altLang="en-US" smtClean="0"/>
              <a:t>国语</a:t>
            </a:r>
            <a:r>
              <a:rPr lang="en-US" altLang="zh-CN" smtClean="0"/>
              <a:t>·</a:t>
            </a:r>
            <a:r>
              <a:rPr lang="zh-CN" altLang="en-US" smtClean="0"/>
              <a:t>晋语二</a:t>
            </a:r>
            <a:r>
              <a:rPr lang="en-US" altLang="zh-CN" smtClean="0"/>
              <a:t>》</a:t>
            </a:r>
            <a:r>
              <a:rPr lang="zh-CN" altLang="en-US" smtClean="0"/>
              <a:t>：“ 驪姬 與犬肉，犬斃；飲小臣酒，亦斃。” 韦昭注：“斃，死也。”“毙”的今义仅指死 ，程度重。</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3"/>
          <p:cNvSpPr>
            <a:spLocks noGrp="1" noChangeArrowheads="1"/>
          </p:cNvSpPr>
          <p:nvPr>
            <p:ph type="body" idx="1"/>
          </p:nvPr>
        </p:nvSpPr>
        <p:spPr>
          <a:xfrm>
            <a:off x="304800" y="304800"/>
            <a:ext cx="8382000" cy="5821363"/>
          </a:xfrm>
        </p:spPr>
        <p:txBody>
          <a:bodyPr/>
          <a:lstStyle/>
          <a:p>
            <a:pPr eaLnBrk="1" hangingPunct="1"/>
            <a:r>
              <a:rPr lang="zh-CN" altLang="en-US" smtClean="0"/>
              <a:t>让   古义为指责，程度重。</a:t>
            </a:r>
            <a:r>
              <a:rPr lang="en-US" altLang="zh-CN" smtClean="0"/>
              <a:t>《</a:t>
            </a:r>
            <a:r>
              <a:rPr lang="zh-CN" altLang="en-US" smtClean="0"/>
              <a:t>史记</a:t>
            </a:r>
            <a:r>
              <a:rPr lang="en-US" altLang="zh-CN" smtClean="0"/>
              <a:t>·</a:t>
            </a:r>
            <a:r>
              <a:rPr lang="zh-CN" altLang="en-US" smtClean="0"/>
              <a:t>秦始皇本纪</a:t>
            </a:r>
            <a:r>
              <a:rPr lang="en-US" altLang="zh-CN" smtClean="0"/>
              <a:t>》</a:t>
            </a:r>
            <a:r>
              <a:rPr lang="zh-CN" altLang="en-US" smtClean="0"/>
              <a:t>：“夏，章邯等战数卻，二世使人让邯，邯恐，使长史欣请事。”</a:t>
            </a:r>
            <a:r>
              <a:rPr lang="en-US" altLang="zh-CN" smtClean="0"/>
              <a:t>《</a:t>
            </a:r>
            <a:r>
              <a:rPr lang="zh-CN" altLang="en-US" smtClean="0"/>
              <a:t>汉书</a:t>
            </a:r>
            <a:r>
              <a:rPr lang="en-US" altLang="zh-CN" smtClean="0"/>
              <a:t>·</a:t>
            </a:r>
            <a:r>
              <a:rPr lang="zh-CN" altLang="en-US" smtClean="0"/>
              <a:t>张汤传</a:t>
            </a:r>
            <a:r>
              <a:rPr lang="en-US" altLang="zh-CN" smtClean="0"/>
              <a:t>》</a:t>
            </a:r>
            <a:r>
              <a:rPr lang="zh-CN" altLang="en-US" smtClean="0"/>
              <a:t>：“禹至，让汤曰：“君何不知分也！君所治，夷灭者几何人矣！”今义为“退让”、“任凭”等，程度轻。</a:t>
            </a:r>
          </a:p>
          <a:p>
            <a:pPr eaLnBrk="1" hangingPunct="1"/>
            <a:r>
              <a:rPr lang="zh-CN" altLang="en-US" smtClean="0"/>
              <a:t>病  古义指病重，程度重。</a:t>
            </a:r>
            <a:r>
              <a:rPr lang="en-US" altLang="zh-CN" smtClean="0"/>
              <a:t>《</a:t>
            </a:r>
            <a:r>
              <a:rPr lang="zh-CN" altLang="en-US" smtClean="0"/>
              <a:t>左传</a:t>
            </a:r>
            <a:r>
              <a:rPr lang="en-US" altLang="zh-CN" smtClean="0"/>
              <a:t>·</a:t>
            </a:r>
            <a:r>
              <a:rPr lang="zh-CN" altLang="en-US" smtClean="0"/>
              <a:t>桓公五年</a:t>
            </a:r>
            <a:r>
              <a:rPr lang="en-US" altLang="zh-CN" smtClean="0"/>
              <a:t>》</a:t>
            </a:r>
            <a:r>
              <a:rPr lang="zh-CN" altLang="en-US" smtClean="0"/>
              <a:t>：“公疾病而乱作，国人分散，故再赴。”</a:t>
            </a:r>
            <a:r>
              <a:rPr lang="en-US" altLang="zh-CN" smtClean="0"/>
              <a:t>《</a:t>
            </a:r>
            <a:r>
              <a:rPr lang="zh-CN" altLang="en-US" smtClean="0"/>
              <a:t>论语</a:t>
            </a:r>
            <a:r>
              <a:rPr lang="en-US" altLang="zh-CN" smtClean="0"/>
              <a:t>·</a:t>
            </a:r>
            <a:r>
              <a:rPr lang="zh-CN" altLang="en-US" smtClean="0"/>
              <a:t>述而</a:t>
            </a:r>
            <a:r>
              <a:rPr lang="en-US" altLang="zh-CN" smtClean="0"/>
              <a:t>》</a:t>
            </a:r>
            <a:r>
              <a:rPr lang="zh-CN" altLang="en-US" smtClean="0"/>
              <a:t>：“子疾病，子路请祷。”今义同“疾”，程度轻。 </a:t>
            </a:r>
          </a:p>
          <a:p>
            <a:pPr eaLnBrk="1" hangingPunct="1"/>
            <a:endParaRPr lang="zh-CN" altLang="en-US" smtClean="0"/>
          </a:p>
          <a:p>
            <a:pPr eaLnBrk="1" hangingPunct="1"/>
            <a:endParaRPr lang="en-US" altLang="zh-CN" smtClean="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7200" y="274638"/>
            <a:ext cx="8229600" cy="868362"/>
          </a:xfrm>
        </p:spPr>
        <p:txBody>
          <a:bodyPr/>
          <a:lstStyle/>
          <a:p>
            <a:pPr eaLnBrk="1" hangingPunct="1"/>
            <a:r>
              <a:rPr lang="zh-CN" altLang="en-US" smtClean="0"/>
              <a:t>第三节  词的本义和引申义 </a:t>
            </a:r>
          </a:p>
        </p:txBody>
      </p:sp>
      <p:sp>
        <p:nvSpPr>
          <p:cNvPr id="69635" name="Rectangle 3"/>
          <p:cNvSpPr>
            <a:spLocks noGrp="1" noChangeArrowheads="1"/>
          </p:cNvSpPr>
          <p:nvPr>
            <p:ph type="body" idx="1"/>
          </p:nvPr>
        </p:nvSpPr>
        <p:spPr/>
        <p:txBody>
          <a:bodyPr/>
          <a:lstStyle/>
          <a:p>
            <a:pPr eaLnBrk="1" hangingPunct="1">
              <a:buFontTx/>
              <a:buNone/>
            </a:pPr>
            <a:r>
              <a:rPr lang="en-US" altLang="zh-CN" sz="2800" smtClean="0"/>
              <a:t>           </a:t>
            </a:r>
            <a:r>
              <a:rPr lang="zh-CN" altLang="en-US" sz="2800" smtClean="0"/>
              <a:t>古汉语中多数词的义项都不止一个，少则两三个，多则十几个甚至几十个。在一个词的诸多义项中，本义只有一个，其余义项一般都是直接或间接地从本义引申出来的（只有一部分词的少数义项属于假借义）。词义引申是一种有规律有层次的现象。词的义项内部有时候看起来纷繁复杂，实际上是一个互有关联的严整系统，并非杂乱无章。为了能够以简驭繁地掌握一个词众多的义项，需要了解什么是本义、探求本义的方法、什么是引申义、词义引申的规律和特点等问题。 </a:t>
            </a:r>
          </a:p>
        </p:txBody>
      </p:sp>
      <p:pic>
        <p:nvPicPr>
          <p:cNvPr id="6963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457200" y="274638"/>
            <a:ext cx="8229600" cy="868362"/>
          </a:xfrm>
        </p:spPr>
        <p:txBody>
          <a:bodyPr/>
          <a:lstStyle/>
          <a:p>
            <a:pPr eaLnBrk="1" hangingPunct="1"/>
            <a:r>
              <a:rPr lang="zh-CN" altLang="en-US" b="1" smtClean="0"/>
              <a:t>一、词的本义</a:t>
            </a:r>
          </a:p>
        </p:txBody>
      </p:sp>
      <p:sp>
        <p:nvSpPr>
          <p:cNvPr id="70659" name="Rectangle 3"/>
          <p:cNvSpPr>
            <a:spLocks noGrp="1" noChangeArrowheads="1"/>
          </p:cNvSpPr>
          <p:nvPr>
            <p:ph type="body" idx="1"/>
          </p:nvPr>
        </p:nvSpPr>
        <p:spPr/>
        <p:txBody>
          <a:bodyPr/>
          <a:lstStyle/>
          <a:p>
            <a:pPr eaLnBrk="1" hangingPunct="1">
              <a:buFontTx/>
              <a:buNone/>
            </a:pPr>
            <a:r>
              <a:rPr lang="en-US" altLang="zh-CN" sz="2800" smtClean="0"/>
              <a:t>1</a:t>
            </a:r>
            <a:r>
              <a:rPr lang="zh-CN" altLang="en-US" sz="2800" smtClean="0"/>
              <a:t>、什么是词的本义</a:t>
            </a:r>
          </a:p>
          <a:p>
            <a:pPr eaLnBrk="1" hangingPunct="1">
              <a:buFontTx/>
              <a:buNone/>
            </a:pPr>
            <a:r>
              <a:rPr lang="zh-CN" altLang="en-US" sz="2800" smtClean="0"/>
              <a:t>         所谓本义，是指造字时所采用的意义，而不一定指词最原始的意义。汉语产生的时代要比汉字产生的时代早得多。在汉字还没有产生之前的远古时代，汉语的词肯定会有其更原始的意义，但现在已经无从考证，因此我们今天所说的本义是相对的，通常是指造字时代所采用的意义和文献史料所能证明的最早的意义。</a:t>
            </a:r>
          </a:p>
          <a:p>
            <a:pPr eaLnBrk="1" hangingPunct="1">
              <a:buFontTx/>
              <a:buNone/>
            </a:pPr>
            <a:r>
              <a:rPr lang="zh-CN" altLang="en-US" sz="2800" smtClean="0"/>
              <a:t>例如： </a:t>
            </a:r>
          </a:p>
        </p:txBody>
      </p:sp>
      <p:pic>
        <p:nvPicPr>
          <p:cNvPr id="70660"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1430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3"/>
          <p:cNvSpPr>
            <a:spLocks noGrp="1" noChangeArrowheads="1"/>
          </p:cNvSpPr>
          <p:nvPr>
            <p:ph type="body" idx="1"/>
          </p:nvPr>
        </p:nvSpPr>
        <p:spPr>
          <a:xfrm>
            <a:off x="304800" y="427038"/>
            <a:ext cx="8382000" cy="5821362"/>
          </a:xfrm>
        </p:spPr>
        <p:txBody>
          <a:bodyPr/>
          <a:lstStyle/>
          <a:p>
            <a:pPr eaLnBrk="1" hangingPunct="1"/>
            <a:r>
              <a:rPr lang="zh-CN" altLang="en-US" sz="2800" smtClean="0"/>
              <a:t>月（甲文）       </a:t>
            </a:r>
          </a:p>
          <a:p>
            <a:pPr eaLnBrk="1" hangingPunct="1">
              <a:buFontTx/>
              <a:buNone/>
            </a:pPr>
            <a:r>
              <a:rPr lang="zh-CN" altLang="en-US" sz="2800" smtClean="0"/>
              <a:t>            “月”在古汉语中的义项主要有：①月亮，月球。</a:t>
            </a:r>
            <a:r>
              <a:rPr lang="en-US" altLang="zh-CN" sz="2800" smtClean="0"/>
              <a:t>《</a:t>
            </a:r>
            <a:r>
              <a:rPr lang="zh-CN" altLang="en-US" sz="2800" smtClean="0"/>
              <a:t>诗</a:t>
            </a:r>
            <a:r>
              <a:rPr lang="en-US" altLang="zh-CN" sz="2800" smtClean="0"/>
              <a:t>·</a:t>
            </a:r>
            <a:r>
              <a:rPr lang="zh-CN" altLang="en-US" sz="2800" smtClean="0"/>
              <a:t>小雅</a:t>
            </a:r>
            <a:r>
              <a:rPr lang="en-US" altLang="zh-CN" sz="2800" smtClean="0"/>
              <a:t>·</a:t>
            </a:r>
            <a:r>
              <a:rPr lang="zh-CN" altLang="en-US" sz="2800" smtClean="0"/>
              <a:t>十月之交</a:t>
            </a:r>
            <a:r>
              <a:rPr lang="en-US" altLang="zh-CN" sz="2800" smtClean="0"/>
              <a:t>》</a:t>
            </a:r>
            <a:r>
              <a:rPr lang="zh-CN" altLang="en-US" sz="2800" smtClean="0"/>
              <a:t>：“彼月而食。”②计时的单位，一年分为十二个月。杜甫</a:t>
            </a:r>
            <a:r>
              <a:rPr lang="en-US" altLang="zh-CN" sz="2800" smtClean="0"/>
              <a:t>《</a:t>
            </a:r>
            <a:r>
              <a:rPr lang="zh-CN" altLang="en-US" sz="2800" smtClean="0"/>
              <a:t>送人从军</a:t>
            </a:r>
            <a:r>
              <a:rPr lang="en-US" altLang="zh-CN" sz="2800" smtClean="0"/>
              <a:t>》</a:t>
            </a:r>
            <a:r>
              <a:rPr lang="zh-CN" altLang="en-US" sz="2800" smtClean="0"/>
              <a:t>：“今君度沙蹟，累月断人烟。”③月光；月色。杜甫</a:t>
            </a:r>
            <a:r>
              <a:rPr lang="en-US" altLang="zh-CN" sz="2800" smtClean="0"/>
              <a:t>《</a:t>
            </a:r>
            <a:r>
              <a:rPr lang="zh-CN" altLang="en-US" sz="2800" smtClean="0"/>
              <a:t>梦李白二首</a:t>
            </a:r>
            <a:r>
              <a:rPr lang="en-US" altLang="zh-CN" sz="2800" smtClean="0"/>
              <a:t>》</a:t>
            </a:r>
            <a:r>
              <a:rPr lang="zh-CN" altLang="en-US" sz="2800" smtClean="0"/>
              <a:t>之一：“落月满屋梁。”④象月亮一样的（颜色或形状）。</a:t>
            </a:r>
            <a:r>
              <a:rPr lang="en-US" altLang="zh-CN" sz="2800" smtClean="0"/>
              <a:t>《</a:t>
            </a:r>
            <a:r>
              <a:rPr lang="zh-CN" altLang="en-US" sz="2800" smtClean="0"/>
              <a:t>新唐书</a:t>
            </a:r>
            <a:r>
              <a:rPr lang="en-US" altLang="zh-CN" sz="2800" smtClean="0"/>
              <a:t>·</a:t>
            </a:r>
            <a:r>
              <a:rPr lang="zh-CN" altLang="en-US" sz="2800" smtClean="0"/>
              <a:t>李光弼传</a:t>
            </a:r>
            <a:r>
              <a:rPr lang="en-US" altLang="zh-CN" sz="2800" smtClean="0"/>
              <a:t>》</a:t>
            </a:r>
            <a:r>
              <a:rPr lang="zh-CN" altLang="en-US" sz="2800" smtClean="0"/>
              <a:t>：“筑月城以守。”⑤指妇女的月经。</a:t>
            </a:r>
            <a:r>
              <a:rPr lang="en-US" altLang="zh-CN" sz="2800" smtClean="0"/>
              <a:t>《</a:t>
            </a:r>
            <a:r>
              <a:rPr lang="zh-CN" altLang="en-US" sz="2800" smtClean="0"/>
              <a:t>正字通</a:t>
            </a:r>
            <a:r>
              <a:rPr lang="en-US" altLang="zh-CN" sz="2800" smtClean="0"/>
              <a:t>·</a:t>
            </a:r>
            <a:r>
              <a:rPr lang="zh-CN" altLang="en-US" sz="2800" smtClean="0"/>
              <a:t>月部</a:t>
            </a:r>
            <a:r>
              <a:rPr lang="en-US" altLang="zh-CN" sz="2800" smtClean="0"/>
              <a:t>》</a:t>
            </a:r>
            <a:r>
              <a:rPr lang="zh-CN" altLang="en-US" sz="2800" smtClean="0"/>
              <a:t>：“月，女子天癸，谓之月事。”⑥指妇女怀胎的月份。</a:t>
            </a:r>
            <a:r>
              <a:rPr lang="en-US" altLang="zh-CN" sz="2800" smtClean="0"/>
              <a:t>《</a:t>
            </a:r>
            <a:r>
              <a:rPr lang="zh-CN" altLang="en-US" sz="2800" smtClean="0"/>
              <a:t>诗</a:t>
            </a:r>
            <a:r>
              <a:rPr lang="en-US" altLang="zh-CN" sz="2800" smtClean="0"/>
              <a:t>·</a:t>
            </a:r>
            <a:r>
              <a:rPr lang="zh-CN" altLang="en-US" sz="2800" smtClean="0"/>
              <a:t>鲁颂</a:t>
            </a:r>
            <a:r>
              <a:rPr lang="en-US" altLang="zh-CN" sz="2800" smtClean="0"/>
              <a:t>·</a:t>
            </a:r>
            <a:r>
              <a:rPr lang="zh-CN" altLang="en-US" sz="2800" smtClean="0"/>
              <a:t>閟宫</a:t>
            </a:r>
            <a:r>
              <a:rPr lang="en-US" altLang="zh-CN" sz="2800" smtClean="0"/>
              <a:t>》</a:t>
            </a:r>
            <a:r>
              <a:rPr lang="zh-CN" altLang="en-US" sz="2800" smtClean="0"/>
              <a:t>：“无灾无害，弥月不迟。”⑦姓。（据</a:t>
            </a:r>
            <a:r>
              <a:rPr lang="en-US" altLang="zh-CN" sz="2800" smtClean="0"/>
              <a:t>《</a:t>
            </a:r>
            <a:r>
              <a:rPr lang="zh-CN" altLang="en-US" sz="2800" smtClean="0"/>
              <a:t>汉语大字典</a:t>
            </a:r>
            <a:r>
              <a:rPr lang="en-US" altLang="zh-CN" sz="2800" smtClean="0"/>
              <a:t>》</a:t>
            </a:r>
            <a:r>
              <a:rPr lang="zh-CN" altLang="en-US" sz="2800" smtClean="0"/>
              <a:t>）“月”的甲文、金文象半月形，据此可知“月”的本义是月亮，其余义项都是直接或间接地从这一义项引申出来的。</a:t>
            </a:r>
          </a:p>
        </p:txBody>
      </p:sp>
      <p:pic>
        <p:nvPicPr>
          <p:cNvPr id="71683" name="Picture 4" descr="甲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5200" y="152400"/>
            <a:ext cx="568325"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84" name="Picture 5" descr="甲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152400"/>
            <a:ext cx="517525"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228600" y="304800"/>
            <a:ext cx="3429000" cy="6172200"/>
          </a:xfrm>
        </p:spPr>
        <p:txBody>
          <a:bodyPr/>
          <a:lstStyle/>
          <a:p>
            <a:pPr eaLnBrk="1" hangingPunct="1">
              <a:lnSpc>
                <a:spcPct val="80000"/>
              </a:lnSpc>
              <a:buFontTx/>
              <a:buNone/>
            </a:pPr>
            <a:r>
              <a:rPr lang="en-US" altLang="zh-CN" sz="2000" smtClean="0"/>
              <a:t>         </a:t>
            </a:r>
            <a:r>
              <a:rPr lang="zh-CN" altLang="en-US" sz="2300" b="1" smtClean="0">
                <a:solidFill>
                  <a:srgbClr val="009900"/>
                </a:solidFill>
              </a:rPr>
              <a:t>初</a:t>
            </a:r>
            <a:r>
              <a:rPr lang="zh-CN" altLang="en-US" sz="2300" b="1" smtClean="0"/>
              <a:t>，卫宣公</a:t>
            </a:r>
            <a:r>
              <a:rPr lang="zh-CN" altLang="en-US" sz="2300" b="1" smtClean="0">
                <a:solidFill>
                  <a:srgbClr val="009900"/>
                </a:solidFill>
              </a:rPr>
              <a:t>烝</a:t>
            </a:r>
            <a:r>
              <a:rPr lang="zh-CN" altLang="en-US" sz="2300" b="1" smtClean="0"/>
              <a:t>於夷姜，生急子，</a:t>
            </a:r>
            <a:r>
              <a:rPr lang="zh-CN" altLang="en-US" sz="2300" b="1" smtClean="0">
                <a:solidFill>
                  <a:srgbClr val="009900"/>
                </a:solidFill>
              </a:rPr>
              <a:t>属</a:t>
            </a:r>
            <a:r>
              <a:rPr lang="zh-CN" altLang="en-US" sz="2300" b="1" smtClean="0"/>
              <a:t>诸右公子。为之娶於齐，而</a:t>
            </a:r>
            <a:r>
              <a:rPr lang="zh-CN" altLang="en-US" sz="2300" b="1" smtClean="0">
                <a:solidFill>
                  <a:srgbClr val="009900"/>
                </a:solidFill>
              </a:rPr>
              <a:t>美</a:t>
            </a:r>
            <a:r>
              <a:rPr lang="zh-CN" altLang="en-US" sz="2300" b="1" smtClean="0"/>
              <a:t>，公取之。生寿及朔，属寿于左公子。 夷姜</a:t>
            </a:r>
            <a:r>
              <a:rPr lang="zh-CN" altLang="en-US" sz="2300" b="1" smtClean="0">
                <a:solidFill>
                  <a:srgbClr val="009900"/>
                </a:solidFill>
              </a:rPr>
              <a:t>缢</a:t>
            </a:r>
            <a:r>
              <a:rPr lang="zh-CN" altLang="en-US" sz="2300" b="1" smtClean="0"/>
              <a:t>。宣姜与公子朔</a:t>
            </a:r>
            <a:r>
              <a:rPr lang="zh-CN" altLang="en-US" sz="2300" b="1" smtClean="0">
                <a:solidFill>
                  <a:srgbClr val="009900"/>
                </a:solidFill>
              </a:rPr>
              <a:t>构</a:t>
            </a:r>
            <a:r>
              <a:rPr lang="zh-CN" altLang="en-US" sz="2300" b="1" smtClean="0"/>
              <a:t>急子。公使诸齐，使盗</a:t>
            </a:r>
            <a:r>
              <a:rPr lang="zh-CN" altLang="en-US" sz="2300" b="1" smtClean="0">
                <a:solidFill>
                  <a:srgbClr val="009900"/>
                </a:solidFill>
              </a:rPr>
              <a:t>待</a:t>
            </a:r>
            <a:r>
              <a:rPr lang="zh-CN" altLang="en-US" sz="2300" b="1" smtClean="0"/>
              <a:t>诸莘，将杀之。寿子告之，使</a:t>
            </a:r>
            <a:r>
              <a:rPr lang="zh-CN" altLang="en-US" sz="2300" b="1" smtClean="0">
                <a:solidFill>
                  <a:srgbClr val="009900"/>
                </a:solidFill>
              </a:rPr>
              <a:t>行</a:t>
            </a:r>
            <a:r>
              <a:rPr lang="zh-CN" altLang="en-US" sz="2300" b="1" smtClean="0"/>
              <a:t>。不可，曰：“</a:t>
            </a:r>
            <a:r>
              <a:rPr lang="zh-CN" altLang="en-US" sz="2300" b="1" smtClean="0">
                <a:solidFill>
                  <a:srgbClr val="009900"/>
                </a:solidFill>
              </a:rPr>
              <a:t>弃</a:t>
            </a:r>
            <a:r>
              <a:rPr lang="zh-CN" altLang="en-US" sz="2300" b="1" smtClean="0"/>
              <a:t>父之命，</a:t>
            </a:r>
            <a:r>
              <a:rPr lang="zh-CN" altLang="en-US" sz="2300" b="1" smtClean="0">
                <a:solidFill>
                  <a:srgbClr val="009900"/>
                </a:solidFill>
              </a:rPr>
              <a:t>恶</a:t>
            </a:r>
            <a:r>
              <a:rPr lang="zh-CN" altLang="en-US" sz="2300" b="1" smtClean="0"/>
              <a:t>用子矣？有无父之</a:t>
            </a:r>
            <a:r>
              <a:rPr lang="zh-CN" altLang="en-US" sz="2300" b="1" smtClean="0">
                <a:solidFill>
                  <a:srgbClr val="009900"/>
                </a:solidFill>
              </a:rPr>
              <a:t>国</a:t>
            </a:r>
            <a:r>
              <a:rPr lang="zh-CN" altLang="en-US" sz="2300" b="1" smtClean="0"/>
              <a:t>则</a:t>
            </a:r>
            <a:r>
              <a:rPr lang="zh-CN" altLang="en-US" sz="2300" b="1" smtClean="0">
                <a:solidFill>
                  <a:srgbClr val="009900"/>
                </a:solidFill>
              </a:rPr>
              <a:t>可</a:t>
            </a:r>
            <a:r>
              <a:rPr lang="zh-CN" altLang="en-US" sz="2300" b="1" smtClean="0"/>
              <a:t>也。”及行，饮以酒。寿子载其</a:t>
            </a:r>
            <a:r>
              <a:rPr lang="zh-CN" altLang="en-US" sz="2300" b="1" smtClean="0">
                <a:solidFill>
                  <a:srgbClr val="009900"/>
                </a:solidFill>
              </a:rPr>
              <a:t>旌</a:t>
            </a:r>
            <a:r>
              <a:rPr lang="zh-CN" altLang="en-US" sz="2300" b="1" smtClean="0"/>
              <a:t>以先，</a:t>
            </a:r>
            <a:r>
              <a:rPr lang="zh-CN" altLang="en-US" sz="2300" b="1" smtClean="0">
                <a:solidFill>
                  <a:srgbClr val="009900"/>
                </a:solidFill>
              </a:rPr>
              <a:t>盗</a:t>
            </a:r>
            <a:r>
              <a:rPr lang="zh-CN" altLang="en-US" sz="2300" b="1" smtClean="0"/>
              <a:t>杀之。急子</a:t>
            </a:r>
            <a:r>
              <a:rPr lang="zh-CN" altLang="en-US" sz="2300" b="1" smtClean="0">
                <a:solidFill>
                  <a:srgbClr val="009900"/>
                </a:solidFill>
              </a:rPr>
              <a:t>至</a:t>
            </a:r>
            <a:r>
              <a:rPr lang="zh-CN" altLang="en-US" sz="2300" b="1" smtClean="0"/>
              <a:t>，曰：“我之求也，此</a:t>
            </a:r>
            <a:r>
              <a:rPr lang="zh-CN" altLang="en-US" sz="2300" b="1" smtClean="0">
                <a:solidFill>
                  <a:srgbClr val="009900"/>
                </a:solidFill>
              </a:rPr>
              <a:t>何</a:t>
            </a:r>
            <a:r>
              <a:rPr lang="zh-CN" altLang="en-US" sz="2300" b="1" smtClean="0"/>
              <a:t>罪？请杀我乎！”又杀之。（</a:t>
            </a:r>
            <a:r>
              <a:rPr lang="en-US" altLang="zh-CN" sz="2300" b="1" smtClean="0">
                <a:solidFill>
                  <a:srgbClr val="009900"/>
                </a:solidFill>
              </a:rPr>
              <a:t>《</a:t>
            </a:r>
            <a:r>
              <a:rPr lang="zh-CN" altLang="en-US" sz="2300" b="1" smtClean="0">
                <a:solidFill>
                  <a:srgbClr val="009900"/>
                </a:solidFill>
              </a:rPr>
              <a:t>左传</a:t>
            </a:r>
            <a:r>
              <a:rPr lang="en-US" altLang="zh-CN" sz="2300" b="1" smtClean="0">
                <a:solidFill>
                  <a:srgbClr val="009900"/>
                </a:solidFill>
              </a:rPr>
              <a:t>·</a:t>
            </a:r>
            <a:r>
              <a:rPr lang="zh-CN" altLang="en-US" sz="2300" b="1" smtClean="0">
                <a:solidFill>
                  <a:srgbClr val="009900"/>
                </a:solidFill>
              </a:rPr>
              <a:t>桓公十六年</a:t>
            </a:r>
            <a:r>
              <a:rPr lang="en-US" altLang="zh-CN" sz="2300" b="1" smtClean="0">
                <a:solidFill>
                  <a:srgbClr val="009900"/>
                </a:solidFill>
              </a:rPr>
              <a:t>》</a:t>
            </a:r>
            <a:r>
              <a:rPr lang="zh-CN" altLang="en-US" sz="2300" b="1" smtClean="0"/>
              <a:t>）</a:t>
            </a:r>
          </a:p>
          <a:p>
            <a:pPr eaLnBrk="1" hangingPunct="1">
              <a:lnSpc>
                <a:spcPct val="80000"/>
              </a:lnSpc>
              <a:buFontTx/>
              <a:buNone/>
            </a:pPr>
            <a:r>
              <a:rPr lang="zh-CN" altLang="en-US" sz="2300" smtClean="0"/>
              <a:t>        这段话翻译成现代汉语是： </a:t>
            </a:r>
          </a:p>
        </p:txBody>
      </p:sp>
      <p:sp>
        <p:nvSpPr>
          <p:cNvPr id="8195" name="Text Box 4"/>
          <p:cNvSpPr txBox="1">
            <a:spLocks noChangeArrowheads="1"/>
          </p:cNvSpPr>
          <p:nvPr/>
        </p:nvSpPr>
        <p:spPr bwMode="auto">
          <a:xfrm>
            <a:off x="3962400" y="304800"/>
            <a:ext cx="4953000" cy="581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b="1">
                <a:solidFill>
                  <a:schemeClr val="tx1"/>
                </a:solidFill>
                <a:latin typeface="Arial" charset="0"/>
                <a:ea typeface="宋体" pitchFamily="2" charset="-122"/>
              </a:defRPr>
            </a:lvl1pPr>
            <a:lvl2pPr marL="742950" indent="-285750" eaLnBrk="0" hangingPunct="0">
              <a:defRPr b="1">
                <a:solidFill>
                  <a:schemeClr val="tx1"/>
                </a:solidFill>
                <a:latin typeface="Arial" charset="0"/>
                <a:ea typeface="宋体" pitchFamily="2" charset="-122"/>
              </a:defRPr>
            </a:lvl2pPr>
            <a:lvl3pPr marL="1143000" indent="-228600" eaLnBrk="0" hangingPunct="0">
              <a:defRPr b="1">
                <a:solidFill>
                  <a:schemeClr val="tx1"/>
                </a:solidFill>
                <a:latin typeface="Arial" charset="0"/>
                <a:ea typeface="宋体" pitchFamily="2" charset="-122"/>
              </a:defRPr>
            </a:lvl3pPr>
            <a:lvl4pPr marL="1600200" indent="-228600" eaLnBrk="0" hangingPunct="0">
              <a:defRPr b="1">
                <a:solidFill>
                  <a:schemeClr val="tx1"/>
                </a:solidFill>
                <a:latin typeface="Arial" charset="0"/>
                <a:ea typeface="宋体" pitchFamily="2" charset="-122"/>
              </a:defRPr>
            </a:lvl4pPr>
            <a:lvl5pPr marL="2057400" indent="-228600" eaLnBrk="0" hangingPunct="0">
              <a:defRPr b="1">
                <a:solidFill>
                  <a:schemeClr val="tx1"/>
                </a:solidFill>
                <a:latin typeface="Arial" charset="0"/>
                <a:ea typeface="宋体" pitchFamily="2" charset="-122"/>
              </a:defRPr>
            </a:lvl5pPr>
            <a:lvl6pPr marL="2514600" indent="-228600" eaLnBrk="0" fontAlgn="base" hangingPunct="0">
              <a:spcBef>
                <a:spcPct val="0"/>
              </a:spcBef>
              <a:spcAft>
                <a:spcPct val="0"/>
              </a:spcAft>
              <a:defRPr b="1">
                <a:solidFill>
                  <a:schemeClr val="tx1"/>
                </a:solidFill>
                <a:latin typeface="Arial" charset="0"/>
                <a:ea typeface="宋体" pitchFamily="2" charset="-122"/>
              </a:defRPr>
            </a:lvl6pPr>
            <a:lvl7pPr marL="2971800" indent="-228600" eaLnBrk="0" fontAlgn="base" hangingPunct="0">
              <a:spcBef>
                <a:spcPct val="0"/>
              </a:spcBef>
              <a:spcAft>
                <a:spcPct val="0"/>
              </a:spcAft>
              <a:defRPr b="1">
                <a:solidFill>
                  <a:schemeClr val="tx1"/>
                </a:solidFill>
                <a:latin typeface="Arial" charset="0"/>
                <a:ea typeface="宋体" pitchFamily="2" charset="-122"/>
              </a:defRPr>
            </a:lvl7pPr>
            <a:lvl8pPr marL="3429000" indent="-228600" eaLnBrk="0" fontAlgn="base" hangingPunct="0">
              <a:spcBef>
                <a:spcPct val="0"/>
              </a:spcBef>
              <a:spcAft>
                <a:spcPct val="0"/>
              </a:spcAft>
              <a:defRPr b="1">
                <a:solidFill>
                  <a:schemeClr val="tx1"/>
                </a:solidFill>
                <a:latin typeface="Arial" charset="0"/>
                <a:ea typeface="宋体" pitchFamily="2" charset="-122"/>
              </a:defRPr>
            </a:lvl8pPr>
            <a:lvl9pPr marL="3886200" indent="-228600" eaLnBrk="0" fontAlgn="base" hangingPunct="0">
              <a:spcBef>
                <a:spcPct val="0"/>
              </a:spcBef>
              <a:spcAft>
                <a:spcPct val="0"/>
              </a:spcAft>
              <a:defRPr b="1">
                <a:solidFill>
                  <a:schemeClr val="tx1"/>
                </a:solidFill>
                <a:latin typeface="Arial" charset="0"/>
                <a:ea typeface="宋体" pitchFamily="2" charset="-122"/>
              </a:defRPr>
            </a:lvl9pPr>
          </a:lstStyle>
          <a:p>
            <a:pPr eaLnBrk="1" hangingPunct="1">
              <a:spcBef>
                <a:spcPct val="50000"/>
              </a:spcBef>
            </a:pPr>
            <a:r>
              <a:rPr lang="en-US" altLang="zh-CN" sz="2300" b="0"/>
              <a:t>      </a:t>
            </a:r>
            <a:r>
              <a:rPr lang="zh-CN" altLang="en-US" sz="2200" b="0">
                <a:solidFill>
                  <a:srgbClr val="009900"/>
                </a:solidFill>
                <a:latin typeface="宋体" pitchFamily="2" charset="-122"/>
              </a:rPr>
              <a:t>起初，卫宣公和夷姜私通，生下急子，把他托付给右公子。长大后为他在齐国娶妻，娶回后发现齐女漂亮，宣公便自己娶了她。生下寿和朔，把寿托付给左公子。夷姜上吊自杀了。宣姜和公子朔诬陷急子。宣公遂派急子出使齐国，让强盗（实为刺客）在莘地等着他。寿子把这件事告诉了急子，让他逃走。急子不同意，说：“违抗父亲的命令，哪个国家还会收留您？除非是没有父亲的国家才可以这样做。”临行前，寿子用酒把急子灌醉了。然后自己乘车插上急子的旗帜抢在急子醒前向莘地出发了，结果被强盗杀了。急子随后赶到莘地，对强盗们说：“你们要杀的人是我，他有什么罪？请把我杀了吧！”强盗又杀了急子。</a:t>
            </a:r>
            <a:r>
              <a:rPr lang="zh-CN" altLang="en-US" sz="2300" b="0">
                <a:solidFill>
                  <a:srgbClr val="009900"/>
                </a:solidFill>
                <a:latin typeface="宋体" pitchFamily="2" charset="-122"/>
              </a:rPr>
              <a:t> </a:t>
            </a:r>
          </a:p>
        </p:txBody>
      </p:sp>
      <p:sp>
        <p:nvSpPr>
          <p:cNvPr id="8196" name="AutoShape 5"/>
          <p:cNvSpPr>
            <a:spLocks noChangeArrowheads="1"/>
          </p:cNvSpPr>
          <p:nvPr/>
        </p:nvSpPr>
        <p:spPr bwMode="auto">
          <a:xfrm>
            <a:off x="1981200" y="6019800"/>
            <a:ext cx="1524000" cy="381000"/>
          </a:xfrm>
          <a:custGeom>
            <a:avLst/>
            <a:gdLst>
              <a:gd name="T0" fmla="*/ 80645000 w 21600"/>
              <a:gd name="T1" fmla="*/ 0 h 21600"/>
              <a:gd name="T2" fmla="*/ 0 w 21600"/>
              <a:gd name="T3" fmla="*/ 3360208 h 21600"/>
              <a:gd name="T4" fmla="*/ 80645000 w 21600"/>
              <a:gd name="T5" fmla="*/ 6720417 h 21600"/>
              <a:gd name="T6" fmla="*/ 107526667 w 21600"/>
              <a:gd name="T7" fmla="*/ 3360208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accent1"/>
          </a:solidFill>
          <a:ln w="9525">
            <a:solidFill>
              <a:schemeClr val="tx1"/>
            </a:solidFill>
            <a:miter lim="800000"/>
            <a:headEnd/>
            <a:tailEnd/>
          </a:ln>
        </p:spPr>
        <p:txBody>
          <a:bodyPr wrap="none" anchor="ctr"/>
          <a:lstStyle/>
          <a:p>
            <a:endParaRPr lang="zh-CN" altLang="en-US"/>
          </a:p>
        </p:txBody>
      </p:sp>
      <p:pic>
        <p:nvPicPr>
          <p:cNvPr id="8197" name="Picture 6"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400000">
            <a:off x="457200" y="3352800"/>
            <a:ext cx="6400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3"/>
          <p:cNvSpPr>
            <a:spLocks noGrp="1" noChangeArrowheads="1"/>
          </p:cNvSpPr>
          <p:nvPr>
            <p:ph type="body" idx="1"/>
          </p:nvPr>
        </p:nvSpPr>
        <p:spPr>
          <a:xfrm>
            <a:off x="228600" y="381000"/>
            <a:ext cx="8458200" cy="6248400"/>
          </a:xfrm>
        </p:spPr>
        <p:txBody>
          <a:bodyPr/>
          <a:lstStyle/>
          <a:p>
            <a:pPr eaLnBrk="1" hangingPunct="1">
              <a:lnSpc>
                <a:spcPct val="80000"/>
              </a:lnSpc>
            </a:pPr>
            <a:r>
              <a:rPr lang="zh-CN" altLang="en-US" sz="2800" smtClean="0"/>
              <a:t>解（甲文）</a:t>
            </a:r>
          </a:p>
          <a:p>
            <a:pPr eaLnBrk="1" hangingPunct="1">
              <a:lnSpc>
                <a:spcPct val="80000"/>
              </a:lnSpc>
            </a:pPr>
            <a:endParaRPr lang="zh-CN" altLang="en-US" sz="2800" smtClean="0"/>
          </a:p>
          <a:p>
            <a:pPr eaLnBrk="1" hangingPunct="1">
              <a:lnSpc>
                <a:spcPct val="80000"/>
              </a:lnSpc>
              <a:buFontTx/>
              <a:buNone/>
            </a:pPr>
            <a:r>
              <a:rPr lang="zh-CN" altLang="en-US" sz="2800" smtClean="0"/>
              <a:t>   </a:t>
            </a:r>
          </a:p>
          <a:p>
            <a:pPr eaLnBrk="1" hangingPunct="1">
              <a:lnSpc>
                <a:spcPct val="80000"/>
              </a:lnSpc>
              <a:buFontTx/>
              <a:buNone/>
            </a:pPr>
            <a:r>
              <a:rPr lang="zh-CN" altLang="en-US" sz="2800" smtClean="0"/>
              <a:t>          “解”在古汉语中的义项主要有：①分解动物的肢体。</a:t>
            </a:r>
            <a:r>
              <a:rPr lang="en-US" altLang="zh-CN" sz="2800" smtClean="0"/>
              <a:t>《</a:t>
            </a:r>
            <a:r>
              <a:rPr lang="zh-CN" altLang="en-US" sz="2800" smtClean="0"/>
              <a:t>庄子</a:t>
            </a:r>
            <a:r>
              <a:rPr lang="en-US" altLang="zh-CN" sz="2800" smtClean="0"/>
              <a:t>·</a:t>
            </a:r>
            <a:r>
              <a:rPr lang="zh-CN" altLang="en-US" sz="2800" smtClean="0"/>
              <a:t>养生主</a:t>
            </a:r>
            <a:r>
              <a:rPr lang="en-US" altLang="zh-CN" sz="2800" smtClean="0"/>
              <a:t>》</a:t>
            </a:r>
            <a:r>
              <a:rPr lang="zh-CN" altLang="en-US" sz="2800" smtClean="0"/>
              <a:t>：“庖丁为文惠君解牛。”②把系着的东西解开。</a:t>
            </a:r>
            <a:r>
              <a:rPr lang="en-US" altLang="zh-CN" sz="2800" smtClean="0"/>
              <a:t>《</a:t>
            </a:r>
            <a:r>
              <a:rPr lang="zh-CN" altLang="en-US" sz="2800" smtClean="0"/>
              <a:t>韩非子</a:t>
            </a:r>
            <a:r>
              <a:rPr lang="en-US" altLang="zh-CN" sz="2800" smtClean="0"/>
              <a:t>·</a:t>
            </a:r>
            <a:r>
              <a:rPr lang="zh-CN" altLang="en-US" sz="2800" smtClean="0"/>
              <a:t>难一</a:t>
            </a:r>
            <a:r>
              <a:rPr lang="en-US" altLang="zh-CN" sz="2800" smtClean="0"/>
              <a:t>》</a:t>
            </a:r>
            <a:r>
              <a:rPr lang="zh-CN" altLang="en-US" sz="2800" smtClean="0"/>
              <a:t>：“桓公解管仲之束缚而相之。” ③分解，融化。仲长统</a:t>
            </a:r>
            <a:r>
              <a:rPr lang="en-US" altLang="zh-CN" sz="2800" smtClean="0"/>
              <a:t>《</a:t>
            </a:r>
            <a:r>
              <a:rPr lang="zh-CN" altLang="en-US" sz="2800" smtClean="0"/>
              <a:t>昌言</a:t>
            </a:r>
            <a:r>
              <a:rPr lang="en-US" altLang="zh-CN" sz="2800" smtClean="0"/>
              <a:t>·</a:t>
            </a:r>
            <a:r>
              <a:rPr lang="zh-CN" altLang="en-US" sz="2800" smtClean="0"/>
              <a:t>理乱</a:t>
            </a:r>
            <a:r>
              <a:rPr lang="en-US" altLang="zh-CN" sz="2800" smtClean="0"/>
              <a:t>》</a:t>
            </a:r>
            <a:r>
              <a:rPr lang="zh-CN" altLang="en-US" sz="2800" smtClean="0"/>
              <a:t>：“土崩瓦解。”④调解，排解，和解。</a:t>
            </a:r>
            <a:r>
              <a:rPr lang="en-US" altLang="zh-CN" sz="2800" smtClean="0"/>
              <a:t>《</a:t>
            </a:r>
            <a:r>
              <a:rPr lang="zh-CN" altLang="en-US" sz="2800" smtClean="0"/>
              <a:t>战国策</a:t>
            </a:r>
            <a:r>
              <a:rPr lang="en-US" altLang="zh-CN" sz="2800" smtClean="0"/>
              <a:t>·</a:t>
            </a:r>
            <a:r>
              <a:rPr lang="zh-CN" altLang="en-US" sz="2800" smtClean="0"/>
              <a:t>赵策三</a:t>
            </a:r>
            <a:r>
              <a:rPr lang="en-US" altLang="zh-CN" sz="2800" smtClean="0"/>
              <a:t>》</a:t>
            </a:r>
            <a:r>
              <a:rPr lang="zh-CN" altLang="en-US" sz="2800" smtClean="0"/>
              <a:t>：“为人排患、释难、解纷乱而无所取也。”⑤消除。</a:t>
            </a:r>
            <a:r>
              <a:rPr lang="en-US" altLang="zh-CN" sz="2800" smtClean="0"/>
              <a:t>《</a:t>
            </a:r>
            <a:r>
              <a:rPr lang="zh-CN" altLang="en-US" sz="2800" smtClean="0"/>
              <a:t>荀子</a:t>
            </a:r>
            <a:r>
              <a:rPr lang="en-US" altLang="zh-CN" sz="2800" smtClean="0"/>
              <a:t>·</a:t>
            </a:r>
            <a:r>
              <a:rPr lang="zh-CN" altLang="en-US" sz="2800" smtClean="0"/>
              <a:t>臣道</a:t>
            </a:r>
            <a:r>
              <a:rPr lang="en-US" altLang="zh-CN" sz="2800" smtClean="0"/>
              <a:t>》</a:t>
            </a:r>
            <a:r>
              <a:rPr lang="zh-CN" altLang="en-US" sz="2800" smtClean="0"/>
              <a:t>：“遂以解国之大患。”⑥解释。王充</a:t>
            </a:r>
            <a:r>
              <a:rPr lang="en-US" altLang="zh-CN" sz="2800" smtClean="0"/>
              <a:t>《</a:t>
            </a:r>
            <a:r>
              <a:rPr lang="zh-CN" altLang="en-US" sz="2800" smtClean="0"/>
              <a:t>论衡</a:t>
            </a:r>
            <a:r>
              <a:rPr lang="en-US" altLang="zh-CN" sz="2800" smtClean="0"/>
              <a:t>·</a:t>
            </a:r>
            <a:r>
              <a:rPr lang="zh-CN" altLang="en-US" sz="2800" smtClean="0"/>
              <a:t>问孔</a:t>
            </a:r>
            <a:r>
              <a:rPr lang="en-US" altLang="zh-CN" sz="2800" smtClean="0"/>
              <a:t>》</a:t>
            </a:r>
            <a:r>
              <a:rPr lang="zh-CN" altLang="en-US" sz="2800" smtClean="0"/>
              <a:t>：“孔子自解，安能解乎？”⑦理解，懂得。</a:t>
            </a:r>
            <a:r>
              <a:rPr lang="en-US" altLang="zh-CN" sz="2800" smtClean="0"/>
              <a:t>《</a:t>
            </a:r>
            <a:r>
              <a:rPr lang="zh-CN" altLang="en-US" sz="2800" smtClean="0"/>
              <a:t>庄子</a:t>
            </a:r>
            <a:r>
              <a:rPr lang="en-US" altLang="zh-CN" sz="2800" smtClean="0"/>
              <a:t>·</a:t>
            </a:r>
            <a:r>
              <a:rPr lang="zh-CN" altLang="en-US" sz="2800" smtClean="0"/>
              <a:t>天地</a:t>
            </a:r>
            <a:r>
              <a:rPr lang="en-US" altLang="zh-CN" sz="2800" smtClean="0"/>
              <a:t>》</a:t>
            </a:r>
            <a:r>
              <a:rPr lang="zh-CN" altLang="en-US" sz="2800" smtClean="0"/>
              <a:t>：“大惑者终身不解。”⑧懈怠，松弛。</a:t>
            </a:r>
            <a:r>
              <a:rPr lang="en-US" altLang="zh-CN" sz="2800" smtClean="0"/>
              <a:t>《</a:t>
            </a:r>
            <a:r>
              <a:rPr lang="zh-CN" altLang="en-US" sz="2800" smtClean="0"/>
              <a:t>诗经</a:t>
            </a:r>
            <a:r>
              <a:rPr lang="en-US" altLang="zh-CN" sz="2800" smtClean="0"/>
              <a:t>·</a:t>
            </a:r>
            <a:r>
              <a:rPr lang="zh-CN" altLang="en-US" sz="2800" smtClean="0"/>
              <a:t>大雅</a:t>
            </a:r>
            <a:r>
              <a:rPr lang="en-US" altLang="zh-CN" sz="2800" smtClean="0"/>
              <a:t>·</a:t>
            </a:r>
            <a:r>
              <a:rPr lang="zh-CN" altLang="en-US" sz="2800" smtClean="0"/>
              <a:t>烝民</a:t>
            </a:r>
            <a:r>
              <a:rPr lang="en-US" altLang="zh-CN" sz="2800" smtClean="0"/>
              <a:t>》</a:t>
            </a:r>
            <a:r>
              <a:rPr lang="zh-CN" altLang="en-US" sz="2800" smtClean="0"/>
              <a:t>：“夙夜匪解。”⑨姓。（据</a:t>
            </a:r>
            <a:r>
              <a:rPr lang="en-US" altLang="zh-CN" sz="2800" smtClean="0"/>
              <a:t>《</a:t>
            </a:r>
            <a:r>
              <a:rPr lang="zh-CN" altLang="en-US" sz="2800" smtClean="0"/>
              <a:t>古汉语常用字字典</a:t>
            </a:r>
            <a:r>
              <a:rPr lang="en-US" altLang="zh-CN" sz="2800" smtClean="0"/>
              <a:t>》2005</a:t>
            </a:r>
            <a:r>
              <a:rPr lang="zh-CN" altLang="en-US" sz="2800" smtClean="0"/>
              <a:t>年版）“解”的甲文字形像人杀牛状，据此可知其本义是“分解动物的肢体”，其余义项都是直接或间接地从这一义项引申出来的。</a:t>
            </a:r>
          </a:p>
        </p:txBody>
      </p:sp>
      <p:pic>
        <p:nvPicPr>
          <p:cNvPr id="72707" name="Picture 4" descr="甲1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3988" y="381000"/>
            <a:ext cx="63341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8" name="Picture 5" descr="甲解"/>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0" y="381000"/>
            <a:ext cx="50323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2709" name="Picture 6" descr="甲解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4600" y="381000"/>
            <a:ext cx="587375"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3"/>
          <p:cNvSpPr>
            <a:spLocks noGrp="1" noChangeArrowheads="1"/>
          </p:cNvSpPr>
          <p:nvPr>
            <p:ph type="body" idx="1"/>
          </p:nvPr>
        </p:nvSpPr>
        <p:spPr>
          <a:xfrm>
            <a:off x="381000" y="381000"/>
            <a:ext cx="8305800" cy="5745163"/>
          </a:xfrm>
        </p:spPr>
        <p:txBody>
          <a:bodyPr/>
          <a:lstStyle/>
          <a:p>
            <a:pPr eaLnBrk="1" hangingPunct="1"/>
            <a:r>
              <a:rPr lang="zh-CN" altLang="en-US" smtClean="0"/>
              <a:t>征（甲文）</a:t>
            </a:r>
          </a:p>
          <a:p>
            <a:pPr eaLnBrk="1" hangingPunct="1"/>
            <a:endParaRPr lang="zh-CN" altLang="en-US" smtClean="0"/>
          </a:p>
          <a:p>
            <a:pPr eaLnBrk="1" hangingPunct="1">
              <a:buFontTx/>
              <a:buNone/>
            </a:pPr>
            <a:r>
              <a:rPr lang="zh-CN" altLang="en-US" smtClean="0"/>
              <a:t>         “征”在古汉语中的义项主要有：①行。</a:t>
            </a:r>
            <a:r>
              <a:rPr lang="en-US" altLang="zh-CN" smtClean="0"/>
              <a:t>《</a:t>
            </a:r>
            <a:r>
              <a:rPr lang="zh-CN" altLang="en-US" smtClean="0"/>
              <a:t>诗</a:t>
            </a:r>
            <a:r>
              <a:rPr lang="en-US" altLang="zh-CN" smtClean="0"/>
              <a:t>·</a:t>
            </a:r>
            <a:r>
              <a:rPr lang="zh-CN" altLang="en-US" smtClean="0"/>
              <a:t>召南</a:t>
            </a:r>
            <a:r>
              <a:rPr lang="en-US" altLang="zh-CN" smtClean="0"/>
              <a:t>·</a:t>
            </a:r>
            <a:r>
              <a:rPr lang="zh-CN" altLang="en-US" smtClean="0"/>
              <a:t>小星</a:t>
            </a:r>
            <a:r>
              <a:rPr lang="en-US" altLang="zh-CN" smtClean="0"/>
              <a:t>》</a:t>
            </a:r>
            <a:r>
              <a:rPr lang="zh-CN" altLang="en-US" smtClean="0"/>
              <a:t>：“肃肃宵征。”②征伐。</a:t>
            </a:r>
            <a:r>
              <a:rPr lang="en-US" altLang="zh-CN" smtClean="0"/>
              <a:t>《</a:t>
            </a:r>
            <a:r>
              <a:rPr lang="zh-CN" altLang="en-US" smtClean="0"/>
              <a:t>荀子</a:t>
            </a:r>
            <a:r>
              <a:rPr lang="en-US" altLang="zh-CN" smtClean="0"/>
              <a:t>·</a:t>
            </a:r>
            <a:r>
              <a:rPr lang="zh-CN" altLang="en-US" smtClean="0"/>
              <a:t>议兵</a:t>
            </a:r>
            <a:r>
              <a:rPr lang="en-US" altLang="zh-CN" smtClean="0"/>
              <a:t>》</a:t>
            </a:r>
            <a:r>
              <a:rPr lang="zh-CN" altLang="en-US" smtClean="0"/>
              <a:t>：“以守则固，以征则强。”③抽税。</a:t>
            </a:r>
            <a:r>
              <a:rPr lang="en-US" altLang="zh-CN" smtClean="0"/>
              <a:t>《</a:t>
            </a:r>
            <a:r>
              <a:rPr lang="zh-CN" altLang="en-US" smtClean="0"/>
              <a:t>孟子</a:t>
            </a:r>
            <a:r>
              <a:rPr lang="en-US" altLang="zh-CN" smtClean="0"/>
              <a:t>·</a:t>
            </a:r>
            <a:r>
              <a:rPr lang="zh-CN" altLang="en-US" smtClean="0"/>
              <a:t>梁惠王下</a:t>
            </a:r>
            <a:r>
              <a:rPr lang="en-US" altLang="zh-CN" smtClean="0"/>
              <a:t>》</a:t>
            </a:r>
            <a:r>
              <a:rPr lang="zh-CN" altLang="en-US" smtClean="0"/>
              <a:t>：“关市议而不征。”（据</a:t>
            </a:r>
            <a:r>
              <a:rPr lang="en-US" altLang="zh-CN" smtClean="0"/>
              <a:t>《</a:t>
            </a:r>
            <a:r>
              <a:rPr lang="zh-CN" altLang="en-US" smtClean="0"/>
              <a:t>王力古汉语字典</a:t>
            </a:r>
            <a:r>
              <a:rPr lang="en-US" altLang="zh-CN" smtClean="0"/>
              <a:t>》</a:t>
            </a:r>
            <a:r>
              <a:rPr lang="zh-CN" altLang="en-US" smtClean="0"/>
              <a:t>）“征”的义符为“彳”，“彳”和“道路”、“行走”有关，据此可知“正”的本义是“行走”，其余义项都是直接或间接地从这一义项引申出来的。 </a:t>
            </a:r>
          </a:p>
        </p:txBody>
      </p:sp>
      <p:pic>
        <p:nvPicPr>
          <p:cNvPr id="73731" name="Picture 4" descr="甲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3388" y="304800"/>
            <a:ext cx="1039812"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2" name="Picture 5" descr="甲征"/>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6425" y="381000"/>
            <a:ext cx="536575"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33" name="Picture 6" descr="甲征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381000"/>
            <a:ext cx="960438"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57200" y="228600"/>
            <a:ext cx="8229600" cy="685800"/>
          </a:xfrm>
        </p:spPr>
        <p:txBody>
          <a:bodyPr/>
          <a:lstStyle/>
          <a:p>
            <a:pPr eaLnBrk="1" hangingPunct="1"/>
            <a:r>
              <a:rPr lang="en-US" altLang="zh-CN" sz="4000" smtClean="0"/>
              <a:t>2</a:t>
            </a:r>
            <a:r>
              <a:rPr lang="zh-CN" altLang="en-US" sz="4000" smtClean="0"/>
              <a:t>、怎样探求词的本义</a:t>
            </a:r>
          </a:p>
        </p:txBody>
      </p:sp>
      <p:sp>
        <p:nvSpPr>
          <p:cNvPr id="74755" name="Rectangle 3"/>
          <p:cNvSpPr>
            <a:spLocks noGrp="1" noChangeArrowheads="1"/>
          </p:cNvSpPr>
          <p:nvPr>
            <p:ph type="body" idx="1"/>
          </p:nvPr>
        </p:nvSpPr>
        <p:spPr>
          <a:xfrm>
            <a:off x="381000" y="1219200"/>
            <a:ext cx="8305800" cy="4906963"/>
          </a:xfrm>
        </p:spPr>
        <p:txBody>
          <a:bodyPr/>
          <a:lstStyle/>
          <a:p>
            <a:pPr eaLnBrk="1" hangingPunct="1">
              <a:lnSpc>
                <a:spcPct val="90000"/>
              </a:lnSpc>
              <a:buFontTx/>
              <a:buNone/>
            </a:pPr>
            <a:r>
              <a:rPr lang="en-US" altLang="zh-CN" sz="2800" smtClean="0"/>
              <a:t>           </a:t>
            </a:r>
            <a:r>
              <a:rPr lang="zh-CN" altLang="en-US" sz="2800" smtClean="0"/>
              <a:t>因为汉字造字时采用的意义是本义，所以探求词的本义一般都是从汉字的字形入手，同时需要结合古代的文献资料，在文献中找依据。所谓汉字字形，主要指的是古文字字形，包括甲骨文、金文和小篆等。东汉许慎的</a:t>
            </a:r>
            <a:r>
              <a:rPr lang="en-US" altLang="zh-CN" sz="2800" smtClean="0"/>
              <a:t>《</a:t>
            </a:r>
            <a:r>
              <a:rPr lang="zh-CN" altLang="en-US" sz="2800" smtClean="0"/>
              <a:t>说文解字</a:t>
            </a:r>
            <a:r>
              <a:rPr lang="en-US" altLang="zh-CN" sz="2800" smtClean="0"/>
              <a:t>》</a:t>
            </a:r>
            <a:r>
              <a:rPr lang="zh-CN" altLang="en-US" sz="2800" smtClean="0"/>
              <a:t>是一部通过分析汉字形体构造来确定词的本义的专著，尽管这部书对一些字的本义解释有误，但仍然是我们探求本义最重要的材料。除了</a:t>
            </a:r>
            <a:r>
              <a:rPr lang="en-US" altLang="zh-CN" sz="2800" smtClean="0"/>
              <a:t>《</a:t>
            </a:r>
            <a:r>
              <a:rPr lang="zh-CN" altLang="en-US" sz="2800" smtClean="0"/>
              <a:t>说文</a:t>
            </a:r>
            <a:r>
              <a:rPr lang="en-US" altLang="zh-CN" sz="2800" smtClean="0"/>
              <a:t>》</a:t>
            </a:r>
            <a:r>
              <a:rPr lang="zh-CN" altLang="en-US" sz="2800" smtClean="0"/>
              <a:t>外，探求本义最具价值的文字材料就是甲骨文和金文，它可以弥补</a:t>
            </a:r>
            <a:r>
              <a:rPr lang="en-US" altLang="zh-CN" sz="2800" smtClean="0"/>
              <a:t>《</a:t>
            </a:r>
            <a:r>
              <a:rPr lang="zh-CN" altLang="en-US" sz="2800" smtClean="0"/>
              <a:t>说文</a:t>
            </a:r>
            <a:r>
              <a:rPr lang="en-US" altLang="zh-CN" sz="2800" smtClean="0"/>
              <a:t>》</a:t>
            </a:r>
            <a:r>
              <a:rPr lang="zh-CN" altLang="en-US" sz="2800" smtClean="0"/>
              <a:t>和传世文献的不足。上面“月、解、征”三字已经涉及到探求本义的具体方法，下面再举几例： </a:t>
            </a:r>
          </a:p>
        </p:txBody>
      </p:sp>
      <p:pic>
        <p:nvPicPr>
          <p:cNvPr id="74756" name="Picture 5"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type="body" idx="1"/>
          </p:nvPr>
        </p:nvSpPr>
        <p:spPr>
          <a:xfrm>
            <a:off x="381000" y="609600"/>
            <a:ext cx="8305800" cy="5791200"/>
          </a:xfrm>
        </p:spPr>
        <p:txBody>
          <a:bodyPr/>
          <a:lstStyle/>
          <a:p>
            <a:pPr eaLnBrk="1" hangingPunct="1">
              <a:lnSpc>
                <a:spcPct val="90000"/>
              </a:lnSpc>
            </a:pPr>
            <a:r>
              <a:rPr lang="zh-CN" altLang="en-US" sz="2800" smtClean="0"/>
              <a:t>生（甲、金文）</a:t>
            </a:r>
          </a:p>
          <a:p>
            <a:pPr eaLnBrk="1" hangingPunct="1">
              <a:lnSpc>
                <a:spcPct val="90000"/>
              </a:lnSpc>
              <a:buFontTx/>
              <a:buNone/>
            </a:pPr>
            <a:r>
              <a:rPr lang="zh-CN" altLang="en-US" sz="2800" smtClean="0"/>
              <a:t>      </a:t>
            </a:r>
            <a:r>
              <a:rPr lang="en-US" altLang="zh-CN" sz="2800" smtClean="0"/>
              <a:t>《</a:t>
            </a:r>
            <a:r>
              <a:rPr lang="zh-CN" altLang="en-US" sz="2800" smtClean="0"/>
              <a:t>说文</a:t>
            </a:r>
            <a:r>
              <a:rPr lang="en-US" altLang="zh-CN" sz="2800" smtClean="0"/>
              <a:t>》</a:t>
            </a:r>
            <a:r>
              <a:rPr lang="zh-CN" altLang="en-US" sz="2800" smtClean="0"/>
              <a:t>：“生，进也。象草木生出土上。”甲文字形象草木生于地面之上。</a:t>
            </a:r>
            <a:r>
              <a:rPr lang="en-US" altLang="zh-CN" sz="2800" smtClean="0"/>
              <a:t>《</a:t>
            </a:r>
            <a:r>
              <a:rPr lang="zh-CN" altLang="en-US" sz="2800" smtClean="0"/>
              <a:t>荀子</a:t>
            </a:r>
            <a:r>
              <a:rPr lang="en-US" altLang="zh-CN" sz="2800" smtClean="0"/>
              <a:t>·</a:t>
            </a:r>
            <a:r>
              <a:rPr lang="zh-CN" altLang="en-US" sz="2800" smtClean="0"/>
              <a:t>劝学</a:t>
            </a:r>
            <a:r>
              <a:rPr lang="en-US" altLang="zh-CN" sz="2800" smtClean="0"/>
              <a:t>》</a:t>
            </a:r>
            <a:r>
              <a:rPr lang="zh-CN" altLang="en-US" sz="2800" smtClean="0"/>
              <a:t>：“蓬生麻中，不扶而直。”结合</a:t>
            </a:r>
            <a:r>
              <a:rPr lang="en-US" altLang="zh-CN" sz="2800" smtClean="0"/>
              <a:t>《</a:t>
            </a:r>
            <a:r>
              <a:rPr lang="zh-CN" altLang="en-US" sz="2800" smtClean="0"/>
              <a:t>说文</a:t>
            </a:r>
            <a:r>
              <a:rPr lang="en-US" altLang="zh-CN" sz="2800" smtClean="0"/>
              <a:t>》</a:t>
            </a:r>
            <a:r>
              <a:rPr lang="zh-CN" altLang="en-US" sz="2800" smtClean="0"/>
              <a:t>、</a:t>
            </a:r>
            <a:r>
              <a:rPr lang="en-US" altLang="zh-CN" sz="2800" smtClean="0"/>
              <a:t>《</a:t>
            </a:r>
            <a:r>
              <a:rPr lang="zh-CN" altLang="en-US" sz="2800" smtClean="0"/>
              <a:t>荀子</a:t>
            </a:r>
            <a:r>
              <a:rPr lang="en-US" altLang="zh-CN" sz="2800" smtClean="0"/>
              <a:t>》</a:t>
            </a:r>
            <a:r>
              <a:rPr lang="zh-CN" altLang="en-US" sz="2800" smtClean="0"/>
              <a:t>的记载，可证“生”的本义是指草木生长。</a:t>
            </a:r>
          </a:p>
          <a:p>
            <a:pPr eaLnBrk="1" hangingPunct="1">
              <a:lnSpc>
                <a:spcPct val="90000"/>
              </a:lnSpc>
            </a:pPr>
            <a:r>
              <a:rPr lang="zh-CN" altLang="en-US" sz="2800" smtClean="0"/>
              <a:t>年（甲、金文）</a:t>
            </a:r>
          </a:p>
          <a:p>
            <a:pPr eaLnBrk="1" hangingPunct="1">
              <a:lnSpc>
                <a:spcPct val="90000"/>
              </a:lnSpc>
            </a:pPr>
            <a:endParaRPr lang="zh-CN" altLang="en-US" sz="2800" smtClean="0"/>
          </a:p>
          <a:p>
            <a:pPr eaLnBrk="1" hangingPunct="1">
              <a:lnSpc>
                <a:spcPct val="90000"/>
              </a:lnSpc>
              <a:buFontTx/>
              <a:buNone/>
            </a:pPr>
            <a:r>
              <a:rPr lang="zh-CN" altLang="en-US" sz="2800" smtClean="0"/>
              <a:t>       </a:t>
            </a:r>
            <a:r>
              <a:rPr lang="en-US" altLang="zh-CN" sz="2800" smtClean="0"/>
              <a:t>《</a:t>
            </a:r>
            <a:r>
              <a:rPr lang="zh-CN" altLang="en-US" sz="2800" smtClean="0"/>
              <a:t>说文</a:t>
            </a:r>
            <a:r>
              <a:rPr lang="en-US" altLang="zh-CN" sz="2800" smtClean="0"/>
              <a:t>》</a:t>
            </a:r>
            <a:r>
              <a:rPr lang="zh-CN" altLang="en-US" sz="2800" smtClean="0"/>
              <a:t>：“谷孰也，从禾千声。”甲文字形是从人从禾，象人背着庄稼，表示谷物成熟。本义是谷物成熟，有收成。</a:t>
            </a:r>
            <a:r>
              <a:rPr lang="en-US" altLang="zh-CN" sz="2800" smtClean="0"/>
              <a:t>《</a:t>
            </a:r>
            <a:r>
              <a:rPr lang="zh-CN" altLang="en-US" sz="2800" smtClean="0"/>
              <a:t>春秋</a:t>
            </a:r>
            <a:r>
              <a:rPr lang="en-US" altLang="zh-CN" sz="2800" smtClean="0"/>
              <a:t>·</a:t>
            </a:r>
            <a:r>
              <a:rPr lang="zh-CN" altLang="en-US" sz="2800" smtClean="0"/>
              <a:t>宣公十六年</a:t>
            </a:r>
            <a:r>
              <a:rPr lang="en-US" altLang="zh-CN" sz="2800" smtClean="0"/>
              <a:t>》</a:t>
            </a:r>
            <a:r>
              <a:rPr lang="zh-CN" altLang="en-US" sz="2800" smtClean="0"/>
              <a:t>：“大有年。”</a:t>
            </a:r>
            <a:r>
              <a:rPr lang="en-US" altLang="zh-CN" sz="2800" smtClean="0"/>
              <a:t>《</a:t>
            </a:r>
            <a:r>
              <a:rPr lang="zh-TW" altLang="en-US" sz="2800" smtClean="0"/>
              <a:t>穀</a:t>
            </a:r>
            <a:r>
              <a:rPr lang="zh-CN" altLang="en-US" sz="2800" smtClean="0"/>
              <a:t>梁传</a:t>
            </a:r>
            <a:r>
              <a:rPr lang="en-US" altLang="zh-CN" sz="2800" smtClean="0"/>
              <a:t>·</a:t>
            </a:r>
            <a:r>
              <a:rPr lang="zh-CN" altLang="en-US" sz="2800" smtClean="0"/>
              <a:t>桓公三年</a:t>
            </a:r>
            <a:r>
              <a:rPr lang="en-US" altLang="zh-CN" sz="2800" smtClean="0"/>
              <a:t>》</a:t>
            </a:r>
            <a:r>
              <a:rPr lang="zh-CN" altLang="en-US" sz="2800" smtClean="0"/>
              <a:t>：“五谷皆熟，为有年也。”结合</a:t>
            </a:r>
            <a:r>
              <a:rPr lang="en-US" altLang="zh-CN" sz="2800" smtClean="0"/>
              <a:t>《</a:t>
            </a:r>
            <a:r>
              <a:rPr lang="zh-CN" altLang="en-US" sz="2800" smtClean="0"/>
              <a:t>说文</a:t>
            </a:r>
            <a:r>
              <a:rPr lang="en-US" altLang="zh-CN" sz="2800" smtClean="0"/>
              <a:t>》</a:t>
            </a:r>
            <a:r>
              <a:rPr lang="zh-CN" altLang="en-US" sz="2800" smtClean="0"/>
              <a:t>、</a:t>
            </a:r>
            <a:r>
              <a:rPr lang="en-US" altLang="zh-CN" sz="2800" smtClean="0"/>
              <a:t>《</a:t>
            </a:r>
            <a:r>
              <a:rPr lang="zh-CN" altLang="en-US" sz="2800" smtClean="0"/>
              <a:t>春秋</a:t>
            </a:r>
            <a:r>
              <a:rPr lang="en-US" altLang="zh-CN" sz="2800" smtClean="0"/>
              <a:t>》</a:t>
            </a:r>
            <a:r>
              <a:rPr lang="zh-CN" altLang="en-US" sz="2800" smtClean="0"/>
              <a:t>、</a:t>
            </a:r>
            <a:r>
              <a:rPr lang="en-US" altLang="zh-CN" sz="2800" smtClean="0"/>
              <a:t>《</a:t>
            </a:r>
            <a:r>
              <a:rPr lang="zh-TW" altLang="en-US" sz="2800" smtClean="0"/>
              <a:t>穀</a:t>
            </a:r>
            <a:r>
              <a:rPr lang="zh-CN" altLang="en-US" sz="2800" smtClean="0"/>
              <a:t>梁</a:t>
            </a:r>
            <a:r>
              <a:rPr lang="en-US" altLang="zh-CN" sz="2800" smtClean="0"/>
              <a:t>》</a:t>
            </a:r>
            <a:r>
              <a:rPr lang="zh-CN" altLang="en-US" sz="2800" smtClean="0"/>
              <a:t>的记载，可证“年”的本义是收成好。</a:t>
            </a:r>
          </a:p>
        </p:txBody>
      </p:sp>
      <p:pic>
        <p:nvPicPr>
          <p:cNvPr id="75779" name="Picture 4" descr="甲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304800"/>
            <a:ext cx="381000" cy="722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0" name="Picture 5" descr="甲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304800"/>
            <a:ext cx="414338"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1" name="Picture 6" descr="甲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29000" y="2789238"/>
            <a:ext cx="327025"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2" name="Picture 7" descr="甲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38600" y="2781300"/>
            <a:ext cx="493713"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3"/>
          <p:cNvSpPr>
            <a:spLocks noGrp="1" noChangeArrowheads="1"/>
          </p:cNvSpPr>
          <p:nvPr>
            <p:ph type="body" idx="1"/>
          </p:nvPr>
        </p:nvSpPr>
        <p:spPr>
          <a:xfrm>
            <a:off x="304800" y="381000"/>
            <a:ext cx="8382000" cy="5745163"/>
          </a:xfrm>
        </p:spPr>
        <p:txBody>
          <a:bodyPr/>
          <a:lstStyle/>
          <a:p>
            <a:pPr eaLnBrk="1" hangingPunct="1">
              <a:lnSpc>
                <a:spcPct val="90000"/>
              </a:lnSpc>
            </a:pPr>
            <a:r>
              <a:rPr lang="zh-CN" altLang="en-US" sz="2800" smtClean="0"/>
              <a:t>字 （甲、金文）</a:t>
            </a:r>
          </a:p>
          <a:p>
            <a:pPr eaLnBrk="1" hangingPunct="1">
              <a:lnSpc>
                <a:spcPct val="90000"/>
              </a:lnSpc>
            </a:pPr>
            <a:endParaRPr lang="zh-CN" altLang="en-US" sz="2800" smtClean="0"/>
          </a:p>
          <a:p>
            <a:pPr eaLnBrk="1" hangingPunct="1">
              <a:lnSpc>
                <a:spcPct val="90000"/>
              </a:lnSpc>
              <a:buFontTx/>
              <a:buNone/>
            </a:pPr>
            <a:r>
              <a:rPr lang="zh-CN" altLang="en-US" sz="2800" smtClean="0"/>
              <a:t>       </a:t>
            </a:r>
            <a:r>
              <a:rPr lang="en-US" altLang="zh-CN" sz="2800" smtClean="0"/>
              <a:t>《</a:t>
            </a:r>
            <a:r>
              <a:rPr lang="zh-CN" altLang="en-US" sz="2800" smtClean="0"/>
              <a:t>说文</a:t>
            </a:r>
            <a:r>
              <a:rPr lang="en-US" altLang="zh-CN" sz="2800" smtClean="0"/>
              <a:t>》</a:t>
            </a:r>
            <a:r>
              <a:rPr lang="zh-CN" altLang="en-US" sz="2800" smtClean="0"/>
              <a:t>：“字，乳也。从子，在宀下，子亦声。”从字形上看，甲文、金文、小篆都像是房子里有小孩。</a:t>
            </a:r>
            <a:r>
              <a:rPr lang="en-US" altLang="zh-CN" sz="2800" smtClean="0"/>
              <a:t>《</a:t>
            </a:r>
            <a:r>
              <a:rPr lang="zh-CN" altLang="en-US" sz="2800" smtClean="0"/>
              <a:t>周易</a:t>
            </a:r>
            <a:r>
              <a:rPr lang="en-US" altLang="zh-CN" sz="2800" smtClean="0"/>
              <a:t>·</a:t>
            </a:r>
            <a:r>
              <a:rPr lang="zh-CN" altLang="en-US" sz="2800" smtClean="0"/>
              <a:t>屯</a:t>
            </a:r>
            <a:r>
              <a:rPr lang="en-US" altLang="zh-CN" sz="2800" smtClean="0"/>
              <a:t>》</a:t>
            </a:r>
            <a:r>
              <a:rPr lang="zh-CN" altLang="en-US" sz="2800" smtClean="0"/>
              <a:t>：“女子貞不字，十年乃字。”结合</a:t>
            </a:r>
            <a:r>
              <a:rPr lang="en-US" altLang="zh-CN" sz="2800" smtClean="0"/>
              <a:t>《</a:t>
            </a:r>
            <a:r>
              <a:rPr lang="zh-CN" altLang="en-US" sz="2800" smtClean="0"/>
              <a:t>说文</a:t>
            </a:r>
            <a:r>
              <a:rPr lang="en-US" altLang="zh-CN" sz="2800" smtClean="0"/>
              <a:t>》</a:t>
            </a:r>
            <a:r>
              <a:rPr lang="zh-CN" altLang="en-US" sz="2800" smtClean="0"/>
              <a:t>、</a:t>
            </a:r>
            <a:r>
              <a:rPr lang="en-US" altLang="zh-CN" sz="2800" smtClean="0"/>
              <a:t>《</a:t>
            </a:r>
            <a:r>
              <a:rPr lang="zh-CN" altLang="en-US" sz="2800" smtClean="0"/>
              <a:t>周易</a:t>
            </a:r>
            <a:r>
              <a:rPr lang="en-US" altLang="zh-CN" sz="2800" smtClean="0"/>
              <a:t>》</a:t>
            </a:r>
            <a:r>
              <a:rPr lang="zh-CN" altLang="en-US" sz="2800" smtClean="0"/>
              <a:t>的记载，可证“字”的本义是“生孩子”。</a:t>
            </a:r>
          </a:p>
          <a:p>
            <a:pPr eaLnBrk="1" hangingPunct="1">
              <a:lnSpc>
                <a:spcPct val="90000"/>
              </a:lnSpc>
            </a:pPr>
            <a:r>
              <a:rPr lang="zh-CN" altLang="en-US" sz="2800" smtClean="0"/>
              <a:t>即（甲、金文）</a:t>
            </a:r>
          </a:p>
          <a:p>
            <a:pPr eaLnBrk="1" hangingPunct="1">
              <a:lnSpc>
                <a:spcPct val="90000"/>
              </a:lnSpc>
              <a:buFontTx/>
              <a:buNone/>
            </a:pPr>
            <a:r>
              <a:rPr lang="zh-CN" altLang="en-US" sz="2800" smtClean="0"/>
              <a:t>       </a:t>
            </a:r>
            <a:r>
              <a:rPr lang="en-US" altLang="zh-CN" sz="2800" smtClean="0"/>
              <a:t>《</a:t>
            </a:r>
            <a:r>
              <a:rPr lang="zh-CN" altLang="en-US" sz="2800" smtClean="0"/>
              <a:t>说文</a:t>
            </a:r>
            <a:r>
              <a:rPr lang="en-US" altLang="zh-CN" sz="2800" smtClean="0"/>
              <a:t>》</a:t>
            </a:r>
            <a:r>
              <a:rPr lang="zh-CN" altLang="en-US" sz="2800" smtClean="0"/>
              <a:t>：“即，即食也。从艮卪声。”甲文是会意字，字形象是人走向餐几就食。</a:t>
            </a:r>
            <a:r>
              <a:rPr lang="en-US" altLang="zh-CN" sz="2800" smtClean="0"/>
              <a:t>《</a:t>
            </a:r>
            <a:r>
              <a:rPr lang="zh-CN" altLang="en-US" sz="2800" smtClean="0"/>
              <a:t>周易</a:t>
            </a:r>
            <a:r>
              <a:rPr lang="en-US" altLang="zh-CN" sz="2800" smtClean="0"/>
              <a:t>·</a:t>
            </a:r>
            <a:r>
              <a:rPr lang="zh-CN" altLang="en-US" sz="2800" smtClean="0"/>
              <a:t>鼎</a:t>
            </a:r>
            <a:r>
              <a:rPr lang="en-US" altLang="zh-CN" sz="2800" smtClean="0"/>
              <a:t>》</a:t>
            </a:r>
            <a:r>
              <a:rPr lang="zh-CN" altLang="en-US" sz="2800" smtClean="0"/>
              <a:t>：“鼎有实，我仇有疾，不我能即。”（鼎中有食，我的妻子有病，不能和我一起就餐）。结合</a:t>
            </a:r>
            <a:r>
              <a:rPr lang="en-US" altLang="zh-CN" sz="2800" smtClean="0"/>
              <a:t>《</a:t>
            </a:r>
            <a:r>
              <a:rPr lang="zh-CN" altLang="en-US" sz="2800" smtClean="0"/>
              <a:t>说文</a:t>
            </a:r>
            <a:r>
              <a:rPr lang="en-US" altLang="zh-CN" sz="2800" smtClean="0"/>
              <a:t>》</a:t>
            </a:r>
            <a:r>
              <a:rPr lang="zh-CN" altLang="en-US" sz="2800" smtClean="0"/>
              <a:t>、</a:t>
            </a:r>
            <a:r>
              <a:rPr lang="en-US" altLang="zh-CN" sz="2800" smtClean="0"/>
              <a:t>《</a:t>
            </a:r>
            <a:r>
              <a:rPr lang="zh-CN" altLang="en-US" sz="2800" smtClean="0"/>
              <a:t>周易</a:t>
            </a:r>
            <a:r>
              <a:rPr lang="en-US" altLang="zh-CN" sz="2800" smtClean="0"/>
              <a:t>》</a:t>
            </a:r>
            <a:r>
              <a:rPr lang="zh-CN" altLang="en-US" sz="2800" smtClean="0"/>
              <a:t>的记载，可证“即”的本义是“就食”。</a:t>
            </a:r>
          </a:p>
        </p:txBody>
      </p:sp>
      <p:pic>
        <p:nvPicPr>
          <p:cNvPr id="76803" name="Picture 5" descr="甲2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48200" y="3124200"/>
            <a:ext cx="500063" cy="72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4" name="Picture 8" descr="b2092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3048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5" name="Picture 9" descr="b209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32385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6" name="Picture 7" descr="b209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52800" y="323850"/>
            <a:ext cx="838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7" name="Picture 11" descr="j1259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3124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8" name="Picture 14" descr="b0779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0" y="3048000"/>
            <a:ext cx="719138"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6809" name="Picture 13" descr="b0779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215063" y="3048000"/>
            <a:ext cx="719137"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3"/>
          <p:cNvSpPr>
            <a:spLocks noGrp="1" noChangeArrowheads="1"/>
          </p:cNvSpPr>
          <p:nvPr>
            <p:ph type="body" idx="1"/>
          </p:nvPr>
        </p:nvSpPr>
        <p:spPr>
          <a:xfrm>
            <a:off x="228600" y="1417638"/>
            <a:ext cx="8458200" cy="4906962"/>
          </a:xfrm>
        </p:spPr>
        <p:txBody>
          <a:bodyPr/>
          <a:lstStyle/>
          <a:p>
            <a:pPr eaLnBrk="1" hangingPunct="1"/>
            <a:r>
              <a:rPr lang="zh-CN" altLang="en-US" smtClean="0"/>
              <a:t>省（甲、金文）</a:t>
            </a:r>
          </a:p>
          <a:p>
            <a:pPr eaLnBrk="1" hangingPunct="1">
              <a:buFontTx/>
              <a:buNone/>
            </a:pPr>
            <a:r>
              <a:rPr lang="zh-CN" altLang="en-US" smtClean="0"/>
              <a:t>          </a:t>
            </a:r>
            <a:r>
              <a:rPr lang="en-US" altLang="zh-CN" smtClean="0"/>
              <a:t>《</a:t>
            </a:r>
            <a:r>
              <a:rPr lang="zh-CN" altLang="en-US" smtClean="0"/>
              <a:t>说文</a:t>
            </a:r>
            <a:r>
              <a:rPr lang="en-US" altLang="zh-CN" smtClean="0"/>
              <a:t>》</a:t>
            </a:r>
            <a:r>
              <a:rPr lang="zh-CN" altLang="en-US" smtClean="0"/>
              <a:t>：“省，视也。”“省”的甲文、金文是形声字，从目生声。</a:t>
            </a:r>
            <a:r>
              <a:rPr lang="en-US" altLang="zh-CN" smtClean="0"/>
              <a:t>《</a:t>
            </a:r>
            <a:r>
              <a:rPr lang="zh-CN" altLang="en-US" smtClean="0"/>
              <a:t>尔雅</a:t>
            </a:r>
            <a:r>
              <a:rPr lang="en-US" altLang="zh-CN" smtClean="0"/>
              <a:t>·</a:t>
            </a:r>
            <a:r>
              <a:rPr lang="zh-CN" altLang="en-US" smtClean="0"/>
              <a:t>释诂</a:t>
            </a:r>
            <a:r>
              <a:rPr lang="en-US" altLang="zh-CN" smtClean="0"/>
              <a:t>》:“</a:t>
            </a:r>
            <a:r>
              <a:rPr lang="zh-CN" altLang="en-US" smtClean="0"/>
              <a:t>省，察也。”</a:t>
            </a:r>
            <a:r>
              <a:rPr lang="en-US" altLang="zh-CN" smtClean="0"/>
              <a:t>《</a:t>
            </a:r>
            <a:r>
              <a:rPr lang="zh-CN" altLang="en-US" smtClean="0"/>
              <a:t>史记</a:t>
            </a:r>
            <a:r>
              <a:rPr lang="en-US" altLang="zh-CN" smtClean="0"/>
              <a:t>·</a:t>
            </a:r>
            <a:r>
              <a:rPr lang="zh-CN" altLang="en-US" smtClean="0"/>
              <a:t>秦始皇本纪</a:t>
            </a:r>
            <a:r>
              <a:rPr lang="en-US" altLang="zh-CN" smtClean="0"/>
              <a:t>》</a:t>
            </a:r>
            <a:r>
              <a:rPr lang="zh-CN" altLang="en-US" smtClean="0"/>
              <a:t>：“皇帝春游，览省远方。”结合</a:t>
            </a:r>
            <a:r>
              <a:rPr lang="en-US" altLang="zh-CN" smtClean="0"/>
              <a:t>《</a:t>
            </a:r>
            <a:r>
              <a:rPr lang="zh-CN" altLang="en-US" smtClean="0"/>
              <a:t>说文</a:t>
            </a:r>
            <a:r>
              <a:rPr lang="en-US" altLang="zh-CN" smtClean="0"/>
              <a:t>》</a:t>
            </a:r>
            <a:r>
              <a:rPr lang="zh-CN" altLang="en-US" smtClean="0"/>
              <a:t>、</a:t>
            </a:r>
            <a:r>
              <a:rPr lang="en-US" altLang="zh-CN" smtClean="0"/>
              <a:t>《</a:t>
            </a:r>
            <a:r>
              <a:rPr lang="zh-CN" altLang="en-US" smtClean="0"/>
              <a:t>尔雅</a:t>
            </a:r>
            <a:r>
              <a:rPr lang="en-US" altLang="zh-CN" smtClean="0"/>
              <a:t>》</a:t>
            </a:r>
            <a:r>
              <a:rPr lang="zh-CN" altLang="en-US" smtClean="0"/>
              <a:t>：</a:t>
            </a:r>
            <a:r>
              <a:rPr lang="en-US" altLang="zh-CN" smtClean="0"/>
              <a:t>《</a:t>
            </a:r>
            <a:r>
              <a:rPr lang="zh-CN" altLang="en-US" smtClean="0"/>
              <a:t>史记</a:t>
            </a:r>
            <a:r>
              <a:rPr lang="en-US" altLang="zh-CN" smtClean="0"/>
              <a:t>》</a:t>
            </a:r>
            <a:r>
              <a:rPr lang="zh-CN" altLang="en-US" smtClean="0"/>
              <a:t>的记载，可证“省”的本义是察看、视察。</a:t>
            </a:r>
          </a:p>
          <a:p>
            <a:pPr eaLnBrk="1" hangingPunct="1">
              <a:buFontTx/>
              <a:buNone/>
            </a:pPr>
            <a:r>
              <a:rPr lang="zh-CN" altLang="en-US" smtClean="0"/>
              <a:t>          </a:t>
            </a:r>
          </a:p>
        </p:txBody>
      </p:sp>
      <p:pic>
        <p:nvPicPr>
          <p:cNvPr id="77827" name="Picture 4" descr="甲2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5863" y="304800"/>
            <a:ext cx="1252537"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28" name="Picture 5" descr="甲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2400" y="304800"/>
            <a:ext cx="965200"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29" name="Picture 7" descr="b0520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0" y="4572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0" name="Picture 9" descr="j0796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29000" y="457200"/>
            <a:ext cx="1295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3"/>
          <p:cNvSpPr>
            <a:spLocks noGrp="1" noChangeArrowheads="1"/>
          </p:cNvSpPr>
          <p:nvPr>
            <p:ph type="body" idx="1"/>
          </p:nvPr>
        </p:nvSpPr>
        <p:spPr>
          <a:xfrm>
            <a:off x="381000" y="609600"/>
            <a:ext cx="8305800" cy="5516563"/>
          </a:xfrm>
        </p:spPr>
        <p:txBody>
          <a:bodyPr/>
          <a:lstStyle/>
          <a:p>
            <a:pPr eaLnBrk="1" hangingPunct="1">
              <a:buFontTx/>
              <a:buNone/>
            </a:pPr>
            <a:r>
              <a:rPr lang="en-US" altLang="zh-CN" smtClean="0"/>
              <a:t>         </a:t>
            </a:r>
            <a:r>
              <a:rPr lang="zh-CN" altLang="en-US" smtClean="0"/>
              <a:t>通过分析字形探求本义是一条有效的方法，但是要注意所依据的字形必须准确可靠。汉字在长期的流传过程中有不少曾发生过形体变异，形、义关系已经脱节。如果就已经发生变异的字形探求本义，势必会误入歧途。为了避免发生错误，对字形的历史一定要有所考察，尽量使用时代较早的古文字，同时必须有文献参证，不可主观臆测。例如：</a:t>
            </a:r>
            <a:endParaRPr lang="zh-TW" altLang="en-US"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3"/>
          <p:cNvSpPr>
            <a:spLocks noGrp="1" noChangeArrowheads="1"/>
          </p:cNvSpPr>
          <p:nvPr>
            <p:ph type="body" idx="1"/>
          </p:nvPr>
        </p:nvSpPr>
        <p:spPr>
          <a:xfrm>
            <a:off x="228600" y="228600"/>
            <a:ext cx="8382000" cy="6248400"/>
          </a:xfrm>
        </p:spPr>
        <p:txBody>
          <a:bodyPr/>
          <a:lstStyle/>
          <a:p>
            <a:pPr eaLnBrk="1" hangingPunct="1">
              <a:lnSpc>
                <a:spcPct val="90000"/>
              </a:lnSpc>
            </a:pPr>
            <a:r>
              <a:rPr lang="zh-CN" altLang="en-US" sz="2800" smtClean="0"/>
              <a:t>射（甲、金文）</a:t>
            </a:r>
          </a:p>
          <a:p>
            <a:pPr eaLnBrk="1" hangingPunct="1">
              <a:lnSpc>
                <a:spcPct val="90000"/>
              </a:lnSpc>
              <a:buFontTx/>
              <a:buNone/>
            </a:pPr>
            <a:r>
              <a:rPr lang="zh-CN" altLang="en-US" sz="2800" smtClean="0"/>
              <a:t>        </a:t>
            </a:r>
            <a:r>
              <a:rPr lang="en-US" altLang="zh-CN" sz="2800" smtClean="0"/>
              <a:t>《</a:t>
            </a:r>
            <a:r>
              <a:rPr lang="zh-CN" altLang="en-US" sz="2800" smtClean="0"/>
              <a:t>说文</a:t>
            </a:r>
            <a:r>
              <a:rPr lang="en-US" altLang="zh-CN" sz="2800" smtClean="0"/>
              <a:t>》</a:t>
            </a:r>
            <a:r>
              <a:rPr lang="zh-CN" altLang="en-US" sz="2800" smtClean="0"/>
              <a:t>：“射，弓弩发于身而中于远也。从矢从身。”甲文象搭箭于弓将射貌，金文象手搭箭于弓将射貌。由甲文到小篆</a:t>
            </a:r>
            <a:r>
              <a:rPr lang="en-US" altLang="zh-CN" sz="2800" smtClean="0"/>
              <a:t>,“</a:t>
            </a:r>
            <a:r>
              <a:rPr lang="zh-CN" altLang="en-US" sz="2800" smtClean="0"/>
              <a:t>射”的弓旁因形似而讹变成了“身”，许慎据讹变后的小篆字形把“射”的本义确定为“弓弩发于身”，故误。</a:t>
            </a:r>
          </a:p>
          <a:p>
            <a:pPr eaLnBrk="1" hangingPunct="1">
              <a:lnSpc>
                <a:spcPct val="90000"/>
              </a:lnSpc>
            </a:pPr>
            <a:r>
              <a:rPr lang="zh-CN" altLang="en-US" sz="2800" smtClean="0"/>
              <a:t>臣（甲、金文）</a:t>
            </a:r>
          </a:p>
          <a:p>
            <a:pPr eaLnBrk="1" hangingPunct="1">
              <a:lnSpc>
                <a:spcPct val="90000"/>
              </a:lnSpc>
              <a:buFontTx/>
              <a:buNone/>
            </a:pPr>
            <a:r>
              <a:rPr lang="zh-CN" altLang="en-US" sz="2800" smtClean="0"/>
              <a:t>       </a:t>
            </a:r>
            <a:r>
              <a:rPr lang="en-US" altLang="zh-CN" sz="2800" smtClean="0"/>
              <a:t>《</a:t>
            </a:r>
            <a:r>
              <a:rPr lang="zh-CN" altLang="en-US" sz="2800" smtClean="0"/>
              <a:t>说文</a:t>
            </a:r>
            <a:r>
              <a:rPr lang="en-US" altLang="zh-CN" sz="2800" smtClean="0"/>
              <a:t>》</a:t>
            </a:r>
            <a:r>
              <a:rPr lang="zh-CN" altLang="en-US" sz="2800" smtClean="0"/>
              <a:t>：“臣，牵也，事君也。象屈服之形。”“臣的甲文、金文字形像一只竖目，郭沫若以为人在低头时眼睛的状态正是竖着的（郭沫若</a:t>
            </a:r>
            <a:r>
              <a:rPr lang="en-US" altLang="zh-CN" sz="2800" smtClean="0"/>
              <a:t>《</a:t>
            </a:r>
            <a:r>
              <a:rPr lang="zh-CN" altLang="en-US" sz="2800" smtClean="0"/>
              <a:t>甲骨文字研究</a:t>
            </a:r>
            <a:r>
              <a:rPr lang="en-US" altLang="zh-CN" sz="2800" smtClean="0"/>
              <a:t>》</a:t>
            </a:r>
            <a:r>
              <a:rPr lang="zh-CN" altLang="en-US" sz="2800" smtClean="0"/>
              <a:t>）。“监、卧、临、望”等和“目”有关的字其甲文、金文字形都以“臣”作构件，可证“臣”的本义为“目”或“竖目”。许慎据发生变异后的小篆字形及“臣”的“战俘”、“臣下”义将其本义释为“牵也，事君也”，故不确。</a:t>
            </a:r>
            <a:endParaRPr lang="zh-TW" altLang="zh-CN" sz="2800" smtClean="0">
              <a:ea typeface="PMingLiU" pitchFamily="18" charset="-120"/>
            </a:endParaRPr>
          </a:p>
        </p:txBody>
      </p:sp>
      <p:pic>
        <p:nvPicPr>
          <p:cNvPr id="79875" name="Picture 4" descr="甲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7000" y="152400"/>
            <a:ext cx="376238"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6" name="Picture 5" descr="甲3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2863"/>
            <a:ext cx="60483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7" name="Picture 7" descr="甲3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48600" y="2514600"/>
            <a:ext cx="561975"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8" name="Picture 10" descr="b0815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0" y="1524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79" name="Picture 11" descr="b0815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91000" y="2286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0" name="Picture 9" descr="b0815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29000" y="228600"/>
            <a:ext cx="47625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1" name="Picture 14" descr="b0442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81800" y="2438400"/>
            <a:ext cx="719138"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2" name="Picture 17" descr="j0654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953000" y="2438400"/>
            <a:ext cx="719138"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3" name="Picture 16" descr="j0654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91200" y="2438400"/>
            <a:ext cx="719138"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3"/>
          <p:cNvSpPr>
            <a:spLocks noGrp="1" noChangeArrowheads="1"/>
          </p:cNvSpPr>
          <p:nvPr>
            <p:ph type="body" idx="1"/>
          </p:nvPr>
        </p:nvSpPr>
        <p:spPr>
          <a:xfrm>
            <a:off x="152400" y="152400"/>
            <a:ext cx="7924800" cy="6400800"/>
          </a:xfrm>
        </p:spPr>
        <p:txBody>
          <a:bodyPr/>
          <a:lstStyle/>
          <a:p>
            <a:pPr eaLnBrk="1" hangingPunct="1">
              <a:lnSpc>
                <a:spcPct val="90000"/>
              </a:lnSpc>
            </a:pPr>
            <a:r>
              <a:rPr lang="zh-TW" altLang="en-US" sz="2400" smtClean="0">
                <a:latin typeface="宋体" pitchFamily="2" charset="-122"/>
              </a:rPr>
              <a:t>為</a:t>
            </a:r>
            <a:r>
              <a:rPr lang="zh-CN" altLang="en-US" sz="2400" smtClean="0">
                <a:latin typeface="宋体" pitchFamily="2" charset="-122"/>
              </a:rPr>
              <a:t>（甲、金文）</a:t>
            </a:r>
          </a:p>
          <a:p>
            <a:pPr eaLnBrk="1" hangingPunct="1">
              <a:lnSpc>
                <a:spcPct val="90000"/>
              </a:lnSpc>
              <a:buFontTx/>
              <a:buNone/>
            </a:pPr>
            <a:r>
              <a:rPr lang="zh-CN" altLang="en-US" sz="2400" smtClean="0">
                <a:latin typeface="宋体" pitchFamily="2" charset="-122"/>
              </a:rPr>
              <a:t>     </a:t>
            </a:r>
            <a:r>
              <a:rPr lang="en-US" altLang="zh-CN" sz="2400" smtClean="0">
                <a:latin typeface="宋体" pitchFamily="2" charset="-122"/>
              </a:rPr>
              <a:t>《</a:t>
            </a:r>
            <a:r>
              <a:rPr lang="zh-CN" altLang="en-US" sz="2400" smtClean="0">
                <a:latin typeface="宋体" pitchFamily="2" charset="-122"/>
              </a:rPr>
              <a:t>说文</a:t>
            </a:r>
            <a:r>
              <a:rPr lang="en-US" altLang="zh-CN" sz="2400" smtClean="0">
                <a:latin typeface="宋体" pitchFamily="2" charset="-122"/>
              </a:rPr>
              <a:t>》</a:t>
            </a:r>
            <a:r>
              <a:rPr lang="zh-CN" altLang="en-US" sz="2400" smtClean="0">
                <a:latin typeface="宋体" pitchFamily="2" charset="-122"/>
              </a:rPr>
              <a:t>：“母猴也。其为禽好爪，爪，母猴象也。下腹为母猴形。”根据甲文字形，“为”象人手牵着大象劳作，故引申出“做”、“制作”等义。</a:t>
            </a:r>
            <a:r>
              <a:rPr lang="en-US" altLang="zh-CN" sz="2400" smtClean="0">
                <a:latin typeface="宋体" pitchFamily="2" charset="-122"/>
              </a:rPr>
              <a:t>《</a:t>
            </a:r>
            <a:r>
              <a:rPr lang="zh-CN" altLang="en-US" sz="2400" smtClean="0">
                <a:latin typeface="宋体" pitchFamily="2" charset="-122"/>
              </a:rPr>
              <a:t>诗</a:t>
            </a:r>
            <a:r>
              <a:rPr lang="en-US" altLang="zh-CN" sz="2400" smtClean="0">
                <a:latin typeface="宋体" pitchFamily="2" charset="-122"/>
              </a:rPr>
              <a:t>·</a:t>
            </a:r>
            <a:r>
              <a:rPr lang="zh-CN" altLang="en-US" sz="2400" smtClean="0">
                <a:latin typeface="宋体" pitchFamily="2" charset="-122"/>
              </a:rPr>
              <a:t>周南</a:t>
            </a:r>
            <a:r>
              <a:rPr lang="en-US" altLang="zh-CN" sz="2400" smtClean="0">
                <a:latin typeface="宋体" pitchFamily="2" charset="-122"/>
              </a:rPr>
              <a:t>·</a:t>
            </a:r>
            <a:r>
              <a:rPr lang="zh-CN" altLang="en-US" sz="2400" smtClean="0">
                <a:latin typeface="宋体" pitchFamily="2" charset="-122"/>
              </a:rPr>
              <a:t>葛覃</a:t>
            </a:r>
            <a:r>
              <a:rPr lang="en-US" altLang="zh-CN" sz="2400" smtClean="0">
                <a:latin typeface="宋体" pitchFamily="2" charset="-122"/>
              </a:rPr>
              <a:t>》</a:t>
            </a:r>
            <a:r>
              <a:rPr lang="zh-CN" altLang="en-US" sz="2400" smtClean="0">
                <a:latin typeface="宋体" pitchFamily="2" charset="-122"/>
              </a:rPr>
              <a:t>：“是刈是濩，为絺为绤。” </a:t>
            </a:r>
            <a:r>
              <a:rPr lang="en-US" altLang="zh-CN" sz="2400" smtClean="0">
                <a:latin typeface="宋体" pitchFamily="2" charset="-122"/>
              </a:rPr>
              <a:t>《</a:t>
            </a:r>
            <a:r>
              <a:rPr lang="zh-CN" altLang="en-US" sz="2400" smtClean="0">
                <a:latin typeface="宋体" pitchFamily="2" charset="-122"/>
              </a:rPr>
              <a:t>论语</a:t>
            </a:r>
            <a:r>
              <a:rPr lang="en-US" altLang="zh-CN" sz="2400" smtClean="0">
                <a:latin typeface="宋体" pitchFamily="2" charset="-122"/>
              </a:rPr>
              <a:t>·</a:t>
            </a:r>
            <a:r>
              <a:rPr lang="zh-CN" altLang="en-US" sz="2400" smtClean="0">
                <a:latin typeface="宋体" pitchFamily="2" charset="-122"/>
              </a:rPr>
              <a:t>为政</a:t>
            </a:r>
            <a:r>
              <a:rPr lang="en-US" altLang="zh-CN" sz="2400" smtClean="0">
                <a:latin typeface="宋体" pitchFamily="2" charset="-122"/>
              </a:rPr>
              <a:t>》</a:t>
            </a:r>
            <a:r>
              <a:rPr lang="zh-CN" altLang="en-US" sz="2400" smtClean="0">
                <a:latin typeface="宋体" pitchFamily="2" charset="-122"/>
              </a:rPr>
              <a:t>：“见义不为，无勇也。”许慎据变异后的小篆字形将“</a:t>
            </a:r>
            <a:r>
              <a:rPr lang="zh-TW" altLang="en-US" sz="2400" smtClean="0">
                <a:latin typeface="宋体" pitchFamily="2" charset="-122"/>
              </a:rPr>
              <a:t>為</a:t>
            </a:r>
            <a:r>
              <a:rPr lang="zh-CN" altLang="en-US" sz="2400" smtClean="0">
                <a:latin typeface="宋体" pitchFamily="2" charset="-122"/>
              </a:rPr>
              <a:t>”的本义确定为“母猴”，显然属于臆测，“为”的引申义均与“母猴”无关。</a:t>
            </a:r>
          </a:p>
          <a:p>
            <a:pPr eaLnBrk="1" hangingPunct="1">
              <a:lnSpc>
                <a:spcPct val="90000"/>
              </a:lnSpc>
            </a:pPr>
            <a:r>
              <a:rPr lang="zh-CN" altLang="en-US" sz="2400" smtClean="0">
                <a:latin typeface="宋体" pitchFamily="2" charset="-122"/>
              </a:rPr>
              <a:t>既（甲、金文）</a:t>
            </a:r>
          </a:p>
          <a:p>
            <a:pPr eaLnBrk="1" hangingPunct="1">
              <a:lnSpc>
                <a:spcPct val="90000"/>
              </a:lnSpc>
              <a:buFontTx/>
              <a:buNone/>
            </a:pPr>
            <a:r>
              <a:rPr lang="zh-CN" altLang="en-US" sz="2400" smtClean="0">
                <a:latin typeface="宋体" pitchFamily="2" charset="-122"/>
              </a:rPr>
              <a:t>     </a:t>
            </a:r>
            <a:r>
              <a:rPr lang="en-US" altLang="zh-CN" sz="2400" smtClean="0">
                <a:latin typeface="宋体" pitchFamily="2" charset="-122"/>
              </a:rPr>
              <a:t>《</a:t>
            </a:r>
            <a:r>
              <a:rPr lang="zh-CN" altLang="en-US" sz="2400" smtClean="0">
                <a:latin typeface="宋体" pitchFamily="2" charset="-122"/>
              </a:rPr>
              <a:t>说文</a:t>
            </a:r>
            <a:r>
              <a:rPr lang="en-US" altLang="zh-CN" sz="2400" smtClean="0">
                <a:latin typeface="宋体" pitchFamily="2" charset="-122"/>
              </a:rPr>
              <a:t>》</a:t>
            </a:r>
            <a:r>
              <a:rPr lang="zh-CN" altLang="en-US" sz="2400" smtClean="0">
                <a:latin typeface="宋体" pitchFamily="2" charset="-122"/>
              </a:rPr>
              <a:t>：“既，小食也。从皀旡声。”据甲文字形，“既”象一人食毕掉头形，本义为食毕，故引申出“结束”、“穷尽”、“已经”等义，属会意字。</a:t>
            </a:r>
            <a:r>
              <a:rPr lang="en-US" altLang="zh-CN" sz="2400" smtClean="0">
                <a:latin typeface="宋体" pitchFamily="2" charset="-122"/>
              </a:rPr>
              <a:t>《</a:t>
            </a:r>
            <a:r>
              <a:rPr lang="zh-CN" altLang="en-US" sz="2400" smtClean="0">
                <a:latin typeface="宋体" pitchFamily="2" charset="-122"/>
              </a:rPr>
              <a:t>春秋</a:t>
            </a:r>
            <a:r>
              <a:rPr lang="en-US" altLang="zh-CN" sz="2400" smtClean="0">
                <a:latin typeface="宋体" pitchFamily="2" charset="-122"/>
              </a:rPr>
              <a:t>·</a:t>
            </a:r>
            <a:r>
              <a:rPr lang="zh-CN" altLang="en-US" sz="2400" smtClean="0">
                <a:latin typeface="宋体" pitchFamily="2" charset="-122"/>
              </a:rPr>
              <a:t>桓公三年</a:t>
            </a:r>
            <a:r>
              <a:rPr lang="en-US" altLang="zh-CN" sz="2400" smtClean="0">
                <a:latin typeface="宋体" pitchFamily="2" charset="-122"/>
              </a:rPr>
              <a:t>》</a:t>
            </a:r>
            <a:r>
              <a:rPr lang="zh-CN" altLang="en-US" sz="2400" smtClean="0">
                <a:latin typeface="宋体" pitchFamily="2" charset="-122"/>
              </a:rPr>
              <a:t>：“秋七月壬辰朔，日有食之，既。” </a:t>
            </a:r>
            <a:r>
              <a:rPr lang="en-US" altLang="zh-CN" sz="2400" smtClean="0">
                <a:latin typeface="宋体" pitchFamily="2" charset="-122"/>
              </a:rPr>
              <a:t>《</a:t>
            </a:r>
            <a:r>
              <a:rPr lang="zh-CN" altLang="en-US" sz="2400" smtClean="0">
                <a:latin typeface="宋体" pitchFamily="2" charset="-122"/>
              </a:rPr>
              <a:t>庄子</a:t>
            </a:r>
            <a:r>
              <a:rPr lang="en-US" altLang="zh-CN" sz="2400" smtClean="0">
                <a:latin typeface="宋体" pitchFamily="2" charset="-122"/>
              </a:rPr>
              <a:t>·</a:t>
            </a:r>
            <a:r>
              <a:rPr lang="zh-CN" altLang="en-US" sz="2400" smtClean="0">
                <a:latin typeface="宋体" pitchFamily="2" charset="-122"/>
              </a:rPr>
              <a:t>应帝王</a:t>
            </a:r>
            <a:r>
              <a:rPr lang="en-US" altLang="zh-CN" sz="2400" smtClean="0">
                <a:latin typeface="宋体" pitchFamily="2" charset="-122"/>
              </a:rPr>
              <a:t>》</a:t>
            </a:r>
            <a:r>
              <a:rPr lang="zh-CN" altLang="en-US" sz="2400" smtClean="0">
                <a:latin typeface="宋体" pitchFamily="2" charset="-122"/>
              </a:rPr>
              <a:t>：“吾與汝既其文，未既其實。” </a:t>
            </a:r>
            <a:r>
              <a:rPr lang="en-US" altLang="zh-CN" sz="2400" smtClean="0">
                <a:latin typeface="宋体" pitchFamily="2" charset="-122"/>
              </a:rPr>
              <a:t>《</a:t>
            </a:r>
            <a:r>
              <a:rPr lang="zh-CN" altLang="en-US" sz="2400" smtClean="0">
                <a:latin typeface="宋体" pitchFamily="2" charset="-122"/>
              </a:rPr>
              <a:t>书</a:t>
            </a:r>
            <a:r>
              <a:rPr lang="en-US" altLang="zh-CN" sz="2400" smtClean="0">
                <a:latin typeface="宋体" pitchFamily="2" charset="-122"/>
              </a:rPr>
              <a:t>·</a:t>
            </a:r>
            <a:r>
              <a:rPr lang="zh-CN" altLang="en-US" sz="2400" smtClean="0">
                <a:latin typeface="宋体" pitchFamily="2" charset="-122"/>
              </a:rPr>
              <a:t>尧典</a:t>
            </a:r>
            <a:r>
              <a:rPr lang="en-US" altLang="zh-CN" sz="2400" smtClean="0">
                <a:latin typeface="宋体" pitchFamily="2" charset="-122"/>
              </a:rPr>
              <a:t>》</a:t>
            </a:r>
            <a:r>
              <a:rPr lang="zh-CN" altLang="en-US" sz="2400" smtClean="0">
                <a:latin typeface="宋体" pitchFamily="2" charset="-122"/>
              </a:rPr>
              <a:t>：“克明俊德，以親九族，九族既睦，平章百姓。”许慎据变异后的小篆字形析“既”为形声字，认为其本义为“小食”，均不确。 </a:t>
            </a:r>
          </a:p>
          <a:p>
            <a:pPr eaLnBrk="1" hangingPunct="1">
              <a:lnSpc>
                <a:spcPct val="90000"/>
              </a:lnSpc>
            </a:pPr>
            <a:endParaRPr lang="en-US" altLang="zh-CN" sz="2400" b="1" smtClean="0">
              <a:latin typeface="宋体" pitchFamily="2" charset="-122"/>
            </a:endParaRPr>
          </a:p>
        </p:txBody>
      </p:sp>
      <p:pic>
        <p:nvPicPr>
          <p:cNvPr id="80899" name="Picture 5" descr="b0367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77200" y="17526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0" name="Picture 6" descr="为"/>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53400" y="228600"/>
            <a:ext cx="67310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1" name="Picture 7" descr="甲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77200" y="5194300"/>
            <a:ext cx="755650" cy="90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2" name="Picture 8" descr="甲既"/>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05775" y="4054475"/>
            <a:ext cx="733425"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0903" name="Picture 9" descr="甲既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43863" y="2911475"/>
            <a:ext cx="795337"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457200" y="274638"/>
            <a:ext cx="8229600" cy="792162"/>
          </a:xfrm>
        </p:spPr>
        <p:txBody>
          <a:bodyPr/>
          <a:lstStyle/>
          <a:p>
            <a:pPr eaLnBrk="1" hangingPunct="1"/>
            <a:r>
              <a:rPr lang="zh-CN" altLang="en-US" b="1" smtClean="0"/>
              <a:t>二、词的引申义</a:t>
            </a:r>
          </a:p>
        </p:txBody>
      </p:sp>
      <p:sp>
        <p:nvSpPr>
          <p:cNvPr id="81923" name="Rectangle 3"/>
          <p:cNvSpPr>
            <a:spLocks noGrp="1" noChangeArrowheads="1"/>
          </p:cNvSpPr>
          <p:nvPr>
            <p:ph type="body" idx="1"/>
          </p:nvPr>
        </p:nvSpPr>
        <p:spPr/>
        <p:txBody>
          <a:bodyPr/>
          <a:lstStyle/>
          <a:p>
            <a:pPr eaLnBrk="1" hangingPunct="1">
              <a:buFontTx/>
              <a:buNone/>
            </a:pPr>
            <a:r>
              <a:rPr lang="en-US" altLang="zh-CN" smtClean="0"/>
              <a:t>1</a:t>
            </a:r>
            <a:r>
              <a:rPr lang="zh-CN" altLang="en-US" smtClean="0"/>
              <a:t>、什么是词的引申义</a:t>
            </a:r>
            <a:endParaRPr lang="zh-CN" altLang="en-US" b="1" smtClean="0"/>
          </a:p>
          <a:p>
            <a:pPr eaLnBrk="1" hangingPunct="1">
              <a:buFontTx/>
              <a:buNone/>
            </a:pPr>
            <a:r>
              <a:rPr lang="zh-CN" altLang="en-US" smtClean="0"/>
              <a:t>         所谓引申义是指在本义的基础上直接或间接地派生出来的意义。引申义有近、远之分。凡直接由本义派生出来的意义叫近引申义或直接引申义，凡由本义的近引申义再引申出来的意义叫远引申义或间接引申义。例如： </a:t>
            </a:r>
          </a:p>
        </p:txBody>
      </p:sp>
      <p:pic>
        <p:nvPicPr>
          <p:cNvPr id="81924"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668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457200" y="533400"/>
            <a:ext cx="8229600" cy="5592763"/>
          </a:xfrm>
        </p:spPr>
        <p:txBody>
          <a:bodyPr/>
          <a:lstStyle/>
          <a:p>
            <a:pPr eaLnBrk="1" hangingPunct="1">
              <a:buFontTx/>
              <a:buNone/>
            </a:pPr>
            <a:r>
              <a:rPr lang="en-US" altLang="zh-CN" smtClean="0"/>
              <a:t>        </a:t>
            </a:r>
            <a:r>
              <a:rPr lang="zh-CN" altLang="en-US" smtClean="0"/>
              <a:t>原文中的“初、烝、属、美、缢、構、待、告、行、弃、恶、国、可、旌、盗、至、何”等单音词分别被换成了译文中的双音词“起初、私通、托付、漂亮、自杀、诬陷、等着、告诉、逃走、违抗、哪里、国家、可以、旗帜、强盗、赶到、什么”。通过对照可以看出，除了人名外，原文中的词全部是单音的，在现代汉语中这些词绝大多数都变成了双音词。 </a:t>
            </a:r>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3"/>
          <p:cNvSpPr>
            <a:spLocks noGrp="1" noChangeArrowheads="1"/>
          </p:cNvSpPr>
          <p:nvPr>
            <p:ph type="body" idx="1"/>
          </p:nvPr>
        </p:nvSpPr>
        <p:spPr>
          <a:xfrm>
            <a:off x="381000" y="457200"/>
            <a:ext cx="7315200" cy="6172200"/>
          </a:xfrm>
        </p:spPr>
        <p:txBody>
          <a:bodyPr/>
          <a:lstStyle/>
          <a:p>
            <a:pPr eaLnBrk="1" hangingPunct="1"/>
            <a:r>
              <a:rPr lang="zh-CN" altLang="en-US" sz="2800" smtClean="0"/>
              <a:t>从  ①跟从。</a:t>
            </a:r>
            <a:r>
              <a:rPr lang="en-US" altLang="zh-CN" sz="2800" smtClean="0"/>
              <a:t>《</a:t>
            </a:r>
            <a:r>
              <a:rPr lang="zh-CN" altLang="en-US" sz="2800" smtClean="0"/>
              <a:t>论语</a:t>
            </a:r>
            <a:r>
              <a:rPr lang="en-US" altLang="zh-CN" sz="2800" smtClean="0"/>
              <a:t>·</a:t>
            </a:r>
            <a:r>
              <a:rPr lang="zh-CN" altLang="en-US" sz="2800" smtClean="0"/>
              <a:t>微子</a:t>
            </a:r>
            <a:r>
              <a:rPr lang="en-US" altLang="zh-CN" sz="2800" smtClean="0"/>
              <a:t>》</a:t>
            </a:r>
            <a:r>
              <a:rPr lang="zh-CN" altLang="en-US" sz="2800" smtClean="0"/>
              <a:t>：“子路从而后。”②顺从。</a:t>
            </a:r>
            <a:r>
              <a:rPr lang="en-US" altLang="zh-CN" sz="2800" smtClean="0"/>
              <a:t>《</a:t>
            </a:r>
            <a:r>
              <a:rPr lang="zh-CN" altLang="en-US" sz="2800" smtClean="0"/>
              <a:t>左传</a:t>
            </a:r>
            <a:r>
              <a:rPr lang="en-US" altLang="zh-CN" sz="2800" smtClean="0"/>
              <a:t>·</a:t>
            </a:r>
            <a:r>
              <a:rPr lang="zh-CN" altLang="en-US" sz="2800" smtClean="0"/>
              <a:t>庄公十年</a:t>
            </a:r>
            <a:r>
              <a:rPr lang="en-US" altLang="zh-CN" sz="2800" smtClean="0"/>
              <a:t>》</a:t>
            </a:r>
            <a:r>
              <a:rPr lang="zh-CN" altLang="en-US" sz="2800" smtClean="0"/>
              <a:t>：“小惠未徧，民弗从也。”③由，从。</a:t>
            </a:r>
            <a:r>
              <a:rPr lang="en-US" altLang="zh-CN" sz="2800" smtClean="0"/>
              <a:t>《</a:t>
            </a:r>
            <a:r>
              <a:rPr lang="zh-CN" altLang="en-US" sz="2800" smtClean="0"/>
              <a:t>左传</a:t>
            </a:r>
            <a:r>
              <a:rPr lang="en-US" altLang="zh-CN" sz="2800" smtClean="0"/>
              <a:t>·</a:t>
            </a:r>
            <a:r>
              <a:rPr lang="zh-CN" altLang="en-US" sz="2800" smtClean="0"/>
              <a:t>宣公二年</a:t>
            </a:r>
            <a:r>
              <a:rPr lang="en-US" altLang="zh-CN" sz="2800" smtClean="0"/>
              <a:t>》</a:t>
            </a:r>
            <a:r>
              <a:rPr lang="zh-CN" altLang="en-US" sz="2800" smtClean="0"/>
              <a:t>：“从台上弹人，而观其避丸也。”其中“跟从”为本义，“顺从”为近引申义，“由，从”为远引申义。</a:t>
            </a:r>
          </a:p>
          <a:p>
            <a:pPr eaLnBrk="1" hangingPunct="1"/>
            <a:r>
              <a:rPr lang="zh-CN" altLang="en-US" sz="2800" smtClean="0"/>
              <a:t>道   ①路。</a:t>
            </a:r>
            <a:r>
              <a:rPr lang="en-US" altLang="zh-CN" sz="2800" smtClean="0"/>
              <a:t>《</a:t>
            </a:r>
            <a:r>
              <a:rPr lang="zh-CN" altLang="en-US" sz="2800" smtClean="0"/>
              <a:t>诗经</a:t>
            </a:r>
            <a:r>
              <a:rPr lang="en-US" altLang="zh-CN" sz="2800" smtClean="0"/>
              <a:t>·</a:t>
            </a:r>
            <a:r>
              <a:rPr lang="zh-CN" altLang="en-US" sz="2800" smtClean="0"/>
              <a:t>秦风</a:t>
            </a:r>
            <a:r>
              <a:rPr lang="en-US" altLang="zh-CN" sz="2800" smtClean="0"/>
              <a:t>·</a:t>
            </a:r>
            <a:r>
              <a:rPr lang="zh-CN" altLang="en-US" sz="2800" smtClean="0"/>
              <a:t>蒹葭</a:t>
            </a:r>
            <a:r>
              <a:rPr lang="en-US" altLang="zh-CN" sz="2800" smtClean="0"/>
              <a:t>》</a:t>
            </a:r>
            <a:r>
              <a:rPr lang="zh-CN" altLang="en-US" sz="2800" smtClean="0"/>
              <a:t>：“道阻且长。”②达到道德标准的途径。</a:t>
            </a:r>
            <a:r>
              <a:rPr lang="en-US" altLang="zh-CN" sz="2800" smtClean="0"/>
              <a:t>《</a:t>
            </a:r>
            <a:r>
              <a:rPr lang="zh-CN" altLang="en-US" sz="2800" smtClean="0"/>
              <a:t>论语</a:t>
            </a:r>
            <a:r>
              <a:rPr lang="en-US" altLang="zh-CN" sz="2800" smtClean="0"/>
              <a:t>·</a:t>
            </a:r>
            <a:r>
              <a:rPr lang="zh-CN" altLang="en-US" sz="2800" smtClean="0"/>
              <a:t>阳货</a:t>
            </a:r>
            <a:r>
              <a:rPr lang="en-US" altLang="zh-CN" sz="2800" smtClean="0"/>
              <a:t>》</a:t>
            </a:r>
            <a:r>
              <a:rPr lang="zh-CN" altLang="en-US" sz="2800" smtClean="0"/>
              <a:t>：“君子学道则爱人，小人学道则易使也。”③正当的手段。</a:t>
            </a:r>
            <a:r>
              <a:rPr lang="en-US" altLang="zh-CN" sz="2800" smtClean="0"/>
              <a:t>《</a:t>
            </a:r>
            <a:r>
              <a:rPr lang="zh-CN" altLang="en-US" sz="2800" smtClean="0"/>
              <a:t>论语</a:t>
            </a:r>
            <a:r>
              <a:rPr lang="en-US" altLang="zh-CN" sz="2800" smtClean="0"/>
              <a:t>·</a:t>
            </a:r>
            <a:r>
              <a:rPr lang="zh-CN" altLang="en-US" sz="2800" smtClean="0"/>
              <a:t>里仁</a:t>
            </a:r>
            <a:r>
              <a:rPr lang="en-US" altLang="zh-CN" sz="2800" smtClean="0"/>
              <a:t>》</a:t>
            </a:r>
            <a:r>
              <a:rPr lang="zh-CN" altLang="en-US" sz="2800" smtClean="0"/>
              <a:t>：“不以其道得之，不处也。”其中“路”为本义，“达到道德标准的途径”为近引申义，“正当的手段”为远引申义。</a:t>
            </a:r>
          </a:p>
        </p:txBody>
      </p:sp>
      <p:pic>
        <p:nvPicPr>
          <p:cNvPr id="82947" name="Picture 5" descr="b1256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13650" y="361950"/>
            <a:ext cx="5397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48" name="Picture 7" descr="b1259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62950" y="381000"/>
            <a:ext cx="5397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49" name="Picture 9" descr="b126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89850" y="1066800"/>
            <a:ext cx="5397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0" name="Picture 11" descr="b1257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0" y="1066800"/>
            <a:ext cx="53975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1" name="Picture 13" descr="b022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739063" y="2971800"/>
            <a:ext cx="719137"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2" name="Picture 16" descr="b0227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848600" y="4995863"/>
            <a:ext cx="719138"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3" name="Picture 15" descr="b0226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15263" y="3962400"/>
            <a:ext cx="719137"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3"/>
          <p:cNvSpPr>
            <a:spLocks noGrp="1" noChangeArrowheads="1"/>
          </p:cNvSpPr>
          <p:nvPr>
            <p:ph type="body" idx="1"/>
          </p:nvPr>
        </p:nvSpPr>
        <p:spPr>
          <a:xfrm>
            <a:off x="304800" y="609600"/>
            <a:ext cx="8382000" cy="5516563"/>
          </a:xfrm>
        </p:spPr>
        <p:txBody>
          <a:bodyPr/>
          <a:lstStyle/>
          <a:p>
            <a:pPr eaLnBrk="1" hangingPunct="1"/>
            <a:r>
              <a:rPr lang="zh-CN" altLang="en-US" smtClean="0"/>
              <a:t>朝   ①早晨。</a:t>
            </a:r>
            <a:r>
              <a:rPr lang="en-US" altLang="zh-CN" smtClean="0"/>
              <a:t>《</a:t>
            </a:r>
            <a:r>
              <a:rPr lang="zh-CN" altLang="en-US" smtClean="0"/>
              <a:t>论语</a:t>
            </a:r>
            <a:r>
              <a:rPr lang="en-US" altLang="zh-CN" smtClean="0"/>
              <a:t>·</a:t>
            </a:r>
            <a:r>
              <a:rPr lang="zh-CN" altLang="en-US" smtClean="0"/>
              <a:t>里仁</a:t>
            </a:r>
            <a:r>
              <a:rPr lang="en-US" altLang="zh-CN" smtClean="0"/>
              <a:t>》</a:t>
            </a:r>
            <a:r>
              <a:rPr lang="zh-CN" altLang="en-US" smtClean="0"/>
              <a:t>：“子曰：‘朝闻道，夕死可矣。’”②朝见，朝拜。</a:t>
            </a:r>
            <a:r>
              <a:rPr lang="en-US" altLang="zh-CN" smtClean="0"/>
              <a:t>《</a:t>
            </a:r>
            <a:r>
              <a:rPr lang="zh-CN" altLang="en-US" smtClean="0"/>
              <a:t>春秋</a:t>
            </a:r>
            <a:r>
              <a:rPr lang="en-US" altLang="zh-CN" smtClean="0"/>
              <a:t>·</a:t>
            </a:r>
            <a:r>
              <a:rPr lang="zh-CN" altLang="en-US" smtClean="0"/>
              <a:t>宣公元年</a:t>
            </a:r>
            <a:r>
              <a:rPr lang="en-US" altLang="zh-CN" smtClean="0"/>
              <a:t>》</a:t>
            </a:r>
            <a:r>
              <a:rPr lang="zh-CN" altLang="en-US" smtClean="0"/>
              <a:t>：“秋，邾子来朝。”③朝廷。</a:t>
            </a:r>
            <a:r>
              <a:rPr lang="en-US" altLang="zh-CN" smtClean="0"/>
              <a:t>《</a:t>
            </a:r>
            <a:r>
              <a:rPr lang="zh-CN" altLang="en-US" smtClean="0"/>
              <a:t>史记</a:t>
            </a:r>
            <a:r>
              <a:rPr lang="en-US" altLang="zh-CN" smtClean="0"/>
              <a:t>·</a:t>
            </a:r>
            <a:r>
              <a:rPr lang="zh-CN" altLang="en-US" smtClean="0"/>
              <a:t>陈杞世家</a:t>
            </a:r>
            <a:r>
              <a:rPr lang="en-US" altLang="zh-CN" smtClean="0"/>
              <a:t>》</a:t>
            </a:r>
            <a:r>
              <a:rPr lang="zh-CN" altLang="en-US" smtClean="0"/>
              <a:t>：“十四年，灵公与其大夫孔宁、仪行父皆通於夏姬，衷其衣以戏於朝。”④朝代。傅咸</a:t>
            </a:r>
            <a:r>
              <a:rPr lang="en-US" altLang="zh-CN" smtClean="0"/>
              <a:t>《</a:t>
            </a:r>
            <a:r>
              <a:rPr lang="zh-CN" altLang="en-US" smtClean="0"/>
              <a:t>赠何劭王济</a:t>
            </a:r>
            <a:r>
              <a:rPr lang="en-US" altLang="zh-CN" smtClean="0"/>
              <a:t>》</a:t>
            </a:r>
            <a:r>
              <a:rPr lang="zh-CN" altLang="en-US" smtClean="0"/>
              <a:t>：“赫赫大晉朝，明明闢皇闈。”其中“早晨”为本义，“朝见，朝拜”为近引申义，“朝廷”、“朝代”为远引申义。 </a:t>
            </a:r>
          </a:p>
        </p:txBody>
      </p:sp>
      <p:pic>
        <p:nvPicPr>
          <p:cNvPr id="83971" name="Picture 4" descr="甲朝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5187950"/>
            <a:ext cx="1235075"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2" name="Picture 5" descr="甲朝"/>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5187950"/>
            <a:ext cx="1011238" cy="1441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3" name="Picture 8" descr="b100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5138" y="5105400"/>
            <a:ext cx="1439862" cy="143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4" name="Picture 9" descr="b1002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67600" y="5037138"/>
            <a:ext cx="1439863"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75" name="Picture 12" descr="b100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875338" y="5113338"/>
            <a:ext cx="1439862" cy="143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457200" y="274638"/>
            <a:ext cx="8229600" cy="715962"/>
          </a:xfrm>
        </p:spPr>
        <p:txBody>
          <a:bodyPr/>
          <a:lstStyle/>
          <a:p>
            <a:pPr eaLnBrk="1" hangingPunct="1"/>
            <a:r>
              <a:rPr lang="en-US" altLang="zh-CN" sz="4000" smtClean="0"/>
              <a:t>2</a:t>
            </a:r>
            <a:r>
              <a:rPr lang="zh-CN" altLang="en-US" sz="4000" smtClean="0"/>
              <a:t>、词义引申的层次</a:t>
            </a:r>
            <a:endParaRPr lang="zh-CN" altLang="en-US" sz="4000" b="1" smtClean="0"/>
          </a:p>
        </p:txBody>
      </p:sp>
      <p:sp>
        <p:nvSpPr>
          <p:cNvPr id="84995" name="Rectangle 3"/>
          <p:cNvSpPr>
            <a:spLocks noGrp="1" noChangeArrowheads="1"/>
          </p:cNvSpPr>
          <p:nvPr>
            <p:ph type="body" idx="1"/>
          </p:nvPr>
        </p:nvSpPr>
        <p:spPr/>
        <p:txBody>
          <a:bodyPr/>
          <a:lstStyle/>
          <a:p>
            <a:pPr eaLnBrk="1" hangingPunct="1">
              <a:buFontTx/>
              <a:buNone/>
            </a:pPr>
            <a:r>
              <a:rPr lang="en-US" altLang="zh-CN" smtClean="0"/>
              <a:t>          </a:t>
            </a:r>
            <a:r>
              <a:rPr lang="zh-CN" altLang="en-US" smtClean="0"/>
              <a:t>词义的引申并非都是由本义引申出一个近引申义、再由近引申义引申出一个远引申义这样一个一个递进式地引申下去。事实上，词义引申的情况是相当复杂的，除了</a:t>
            </a:r>
            <a:r>
              <a:rPr lang="zh-CN" altLang="en-US" smtClean="0">
                <a:solidFill>
                  <a:srgbClr val="009900"/>
                </a:solidFill>
              </a:rPr>
              <a:t>递进式</a:t>
            </a:r>
            <a:r>
              <a:rPr lang="zh-CN" altLang="en-US" smtClean="0"/>
              <a:t>的引申外，还有</a:t>
            </a:r>
            <a:r>
              <a:rPr lang="zh-CN" altLang="en-US" smtClean="0">
                <a:solidFill>
                  <a:srgbClr val="009900"/>
                </a:solidFill>
              </a:rPr>
              <a:t>并列式</a:t>
            </a:r>
            <a:r>
              <a:rPr lang="zh-CN" altLang="en-US" smtClean="0"/>
              <a:t>和</a:t>
            </a:r>
            <a:r>
              <a:rPr lang="zh-CN" altLang="en-US" smtClean="0">
                <a:solidFill>
                  <a:srgbClr val="009900"/>
                </a:solidFill>
              </a:rPr>
              <a:t>综合式</a:t>
            </a:r>
            <a:r>
              <a:rPr lang="zh-CN" altLang="en-US" smtClean="0"/>
              <a:t>的引申。 </a:t>
            </a:r>
          </a:p>
        </p:txBody>
      </p:sp>
      <p:pic>
        <p:nvPicPr>
          <p:cNvPr id="8499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0668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457200" y="274638"/>
            <a:ext cx="8229600" cy="639762"/>
          </a:xfrm>
        </p:spPr>
        <p:txBody>
          <a:bodyPr/>
          <a:lstStyle/>
          <a:p>
            <a:pPr eaLnBrk="1" hangingPunct="1"/>
            <a:r>
              <a:rPr lang="zh-CN" altLang="en-US" sz="4000" smtClean="0"/>
              <a:t>（</a:t>
            </a:r>
            <a:r>
              <a:rPr lang="en-US" altLang="zh-CN" sz="4000" smtClean="0"/>
              <a:t>1</a:t>
            </a:r>
            <a:r>
              <a:rPr lang="zh-CN" altLang="en-US" sz="4000" smtClean="0"/>
              <a:t>）递进式引申</a:t>
            </a:r>
          </a:p>
        </p:txBody>
      </p:sp>
      <p:sp>
        <p:nvSpPr>
          <p:cNvPr id="86019" name="Rectangle 3"/>
          <p:cNvSpPr>
            <a:spLocks noGrp="1" noChangeArrowheads="1"/>
          </p:cNvSpPr>
          <p:nvPr>
            <p:ph type="body" idx="1"/>
          </p:nvPr>
        </p:nvSpPr>
        <p:spPr>
          <a:xfrm>
            <a:off x="381000" y="1265238"/>
            <a:ext cx="8305800" cy="4983162"/>
          </a:xfrm>
        </p:spPr>
        <p:txBody>
          <a:bodyPr/>
          <a:lstStyle/>
          <a:p>
            <a:pPr eaLnBrk="1" hangingPunct="1">
              <a:buFontTx/>
              <a:buNone/>
            </a:pPr>
            <a:r>
              <a:rPr lang="en-US" altLang="zh-CN" sz="2800" smtClean="0"/>
              <a:t>          </a:t>
            </a:r>
            <a:r>
              <a:rPr lang="zh-CN" altLang="en-US" sz="2800" smtClean="0"/>
              <a:t>递进式引申又称连锁式引申，是指从本义出发，沿着同一方向的递相引申。上面所举“从、道、朝”三字的引申情况即属于递进式引申。</a:t>
            </a:r>
          </a:p>
          <a:p>
            <a:pPr eaLnBrk="1" hangingPunct="1">
              <a:buFontTx/>
              <a:buNone/>
            </a:pPr>
            <a:r>
              <a:rPr lang="zh-CN" altLang="en-US" sz="2800" smtClean="0"/>
              <a:t>又如：</a:t>
            </a:r>
          </a:p>
          <a:p>
            <a:pPr eaLnBrk="1" hangingPunct="1"/>
            <a:r>
              <a:rPr lang="zh-CN" altLang="en-US" sz="2800" smtClean="0"/>
              <a:t>责  ①债务。</a:t>
            </a:r>
            <a:r>
              <a:rPr lang="en-US" altLang="zh-CN" sz="2800" smtClean="0"/>
              <a:t>《</a:t>
            </a:r>
            <a:r>
              <a:rPr lang="zh-CN" altLang="en-US" sz="2800" smtClean="0"/>
              <a:t>战国策</a:t>
            </a:r>
            <a:r>
              <a:rPr lang="en-US" altLang="zh-CN" sz="2800" smtClean="0"/>
              <a:t>·</a:t>
            </a:r>
            <a:r>
              <a:rPr lang="zh-CN" altLang="en-US" sz="2800" smtClean="0"/>
              <a:t>齐策</a:t>
            </a:r>
            <a:r>
              <a:rPr lang="en-US" altLang="zh-CN" sz="2800" smtClean="0"/>
              <a:t>》</a:t>
            </a:r>
            <a:r>
              <a:rPr lang="zh-CN" altLang="en-US" sz="2800" smtClean="0"/>
              <a:t>：“谁习计会，能为文收责于薛者乎？”②索取。</a:t>
            </a:r>
            <a:r>
              <a:rPr lang="en-US" altLang="zh-CN" sz="2800" smtClean="0"/>
              <a:t>《</a:t>
            </a:r>
            <a:r>
              <a:rPr lang="zh-CN" altLang="en-US" sz="2800" smtClean="0"/>
              <a:t>左传</a:t>
            </a:r>
            <a:r>
              <a:rPr lang="en-US" altLang="zh-CN" sz="2800" smtClean="0"/>
              <a:t>·</a:t>
            </a:r>
            <a:r>
              <a:rPr lang="zh-CN" altLang="en-US" sz="2800" smtClean="0"/>
              <a:t>桓公十三年</a:t>
            </a:r>
            <a:r>
              <a:rPr lang="en-US" altLang="zh-CN" sz="2800" smtClean="0"/>
              <a:t>》</a:t>
            </a:r>
            <a:r>
              <a:rPr lang="zh-CN" altLang="en-US" sz="2800" smtClean="0"/>
              <a:t>：“宋多责赂于郑。”③要求。</a:t>
            </a:r>
            <a:r>
              <a:rPr lang="en-US" altLang="zh-CN" sz="2800" smtClean="0"/>
              <a:t>《</a:t>
            </a:r>
            <a:r>
              <a:rPr lang="zh-CN" altLang="en-US" sz="2800" smtClean="0"/>
              <a:t>荀子</a:t>
            </a:r>
            <a:r>
              <a:rPr lang="en-US" altLang="zh-CN" sz="2800" smtClean="0"/>
              <a:t>·</a:t>
            </a:r>
            <a:r>
              <a:rPr lang="zh-CN" altLang="en-US" sz="2800" smtClean="0"/>
              <a:t>宥坐</a:t>
            </a:r>
            <a:r>
              <a:rPr lang="en-US" altLang="zh-CN" sz="2800" smtClean="0"/>
              <a:t>》</a:t>
            </a:r>
            <a:r>
              <a:rPr lang="zh-CN" altLang="en-US" sz="2800" smtClean="0"/>
              <a:t>：“不教而责成功，虐也。” ④指责。</a:t>
            </a:r>
            <a:r>
              <a:rPr lang="en-US" altLang="zh-CN" sz="2800" smtClean="0"/>
              <a:t>《</a:t>
            </a:r>
            <a:r>
              <a:rPr lang="zh-CN" altLang="en-US" sz="2800" smtClean="0"/>
              <a:t>管子</a:t>
            </a:r>
            <a:r>
              <a:rPr lang="en-US" altLang="zh-CN" sz="2800" smtClean="0"/>
              <a:t>·</a:t>
            </a:r>
            <a:r>
              <a:rPr lang="zh-CN" altLang="en-US" sz="2800" smtClean="0"/>
              <a:t>大匡</a:t>
            </a:r>
            <a:r>
              <a:rPr lang="en-US" altLang="zh-CN" sz="2800" smtClean="0"/>
              <a:t>》</a:t>
            </a:r>
            <a:r>
              <a:rPr lang="zh-CN" altLang="en-US" sz="2800" smtClean="0"/>
              <a:t>：“文姜通於齊侯，桓公聞，責文姜。”王安石</a:t>
            </a:r>
            <a:r>
              <a:rPr lang="en-US" altLang="zh-CN" sz="2800" smtClean="0"/>
              <a:t>《</a:t>
            </a:r>
            <a:r>
              <a:rPr lang="zh-CN" altLang="en-US" sz="2800" smtClean="0"/>
              <a:t>答司马谏议书</a:t>
            </a:r>
            <a:r>
              <a:rPr lang="en-US" altLang="zh-CN" sz="2800" smtClean="0"/>
              <a:t>》</a:t>
            </a:r>
            <a:r>
              <a:rPr lang="zh-CN" altLang="en-US" sz="2800" smtClean="0"/>
              <a:t>：“如君实责我以在位久，未能助上大有爲，以膏澤斯民，則某知罪矣。” </a:t>
            </a:r>
          </a:p>
        </p:txBody>
      </p:sp>
      <p:pic>
        <p:nvPicPr>
          <p:cNvPr id="86020"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3"/>
          <p:cNvSpPr>
            <a:spLocks noGrp="1" noChangeArrowheads="1"/>
          </p:cNvSpPr>
          <p:nvPr>
            <p:ph type="body" idx="1"/>
          </p:nvPr>
        </p:nvSpPr>
        <p:spPr>
          <a:xfrm>
            <a:off x="533400" y="533400"/>
            <a:ext cx="8153400" cy="5592763"/>
          </a:xfrm>
        </p:spPr>
        <p:txBody>
          <a:bodyPr/>
          <a:lstStyle/>
          <a:p>
            <a:pPr eaLnBrk="1" hangingPunct="1">
              <a:lnSpc>
                <a:spcPct val="90000"/>
              </a:lnSpc>
            </a:pPr>
            <a:r>
              <a:rPr lang="zh-CN" altLang="en-US" sz="2800" smtClean="0"/>
              <a:t>防  ①堤坝。</a:t>
            </a:r>
            <a:r>
              <a:rPr lang="en-US" altLang="zh-CN" sz="2800" smtClean="0"/>
              <a:t>《</a:t>
            </a:r>
            <a:r>
              <a:rPr lang="zh-CN" altLang="en-US" sz="2800" smtClean="0"/>
              <a:t>说文</a:t>
            </a:r>
            <a:r>
              <a:rPr lang="en-US" altLang="zh-CN" sz="2800" smtClean="0"/>
              <a:t>》</a:t>
            </a:r>
            <a:r>
              <a:rPr lang="zh-CN" altLang="en-US" sz="2800" smtClean="0"/>
              <a:t>：“防，隄（堤）也。” </a:t>
            </a:r>
            <a:r>
              <a:rPr lang="en-US" altLang="zh-CN" sz="2800" smtClean="0"/>
              <a:t>《</a:t>
            </a:r>
            <a:r>
              <a:rPr lang="zh-CN" altLang="en-US" sz="2800" smtClean="0"/>
              <a:t>吕氏春秋</a:t>
            </a:r>
            <a:r>
              <a:rPr lang="en-US" altLang="zh-CN" sz="2800" smtClean="0"/>
              <a:t>·</a:t>
            </a:r>
            <a:r>
              <a:rPr lang="zh-CN" altLang="en-US" sz="2800" smtClean="0"/>
              <a:t>慎小</a:t>
            </a:r>
            <a:r>
              <a:rPr lang="en-US" altLang="zh-CN" sz="2800" smtClean="0"/>
              <a:t>》</a:t>
            </a:r>
            <a:r>
              <a:rPr lang="zh-CN" altLang="en-US" sz="2800" smtClean="0"/>
              <a:t>：“巨防容螻，而漂邑殺人。”②堵塞。</a:t>
            </a:r>
            <a:r>
              <a:rPr lang="en-US" altLang="zh-CN" sz="2800" smtClean="0"/>
              <a:t>《</a:t>
            </a:r>
            <a:r>
              <a:rPr lang="zh-CN" altLang="en-US" sz="2800" smtClean="0"/>
              <a:t>玉篇</a:t>
            </a:r>
            <a:r>
              <a:rPr lang="en-US" altLang="zh-CN" sz="2800" smtClean="0"/>
              <a:t>》</a:t>
            </a:r>
            <a:r>
              <a:rPr lang="zh-CN" altLang="en-US" sz="2800" smtClean="0"/>
              <a:t>：“防，障也。”</a:t>
            </a:r>
            <a:r>
              <a:rPr lang="en-US" altLang="zh-CN" sz="2800" smtClean="0"/>
              <a:t>《</a:t>
            </a:r>
            <a:r>
              <a:rPr lang="zh-CN" altLang="en-US" sz="2800" smtClean="0"/>
              <a:t>左传</a:t>
            </a:r>
            <a:r>
              <a:rPr lang="en-US" altLang="zh-CN" sz="2800" smtClean="0"/>
              <a:t>·</a:t>
            </a:r>
            <a:r>
              <a:rPr lang="zh-CN" altLang="en-US" sz="2800" smtClean="0"/>
              <a:t>襄公三十一年</a:t>
            </a:r>
            <a:r>
              <a:rPr lang="en-US" altLang="zh-CN" sz="2800" smtClean="0"/>
              <a:t>》</a:t>
            </a:r>
            <a:r>
              <a:rPr lang="zh-CN" altLang="en-US" sz="2800" smtClean="0"/>
              <a:t>：“然犹防川，大决所犯，伤人必多。” ③关防，要塞。</a:t>
            </a:r>
            <a:r>
              <a:rPr lang="en-US" altLang="zh-CN" sz="2800" smtClean="0"/>
              <a:t>《</a:t>
            </a:r>
            <a:r>
              <a:rPr lang="zh-CN" altLang="en-US" sz="2800" smtClean="0"/>
              <a:t>韩非子</a:t>
            </a:r>
            <a:r>
              <a:rPr lang="en-US" altLang="zh-CN" sz="2800" smtClean="0"/>
              <a:t>·</a:t>
            </a:r>
            <a:r>
              <a:rPr lang="zh-CN" altLang="en-US" sz="2800" smtClean="0"/>
              <a:t>初见秦</a:t>
            </a:r>
            <a:r>
              <a:rPr lang="en-US" altLang="zh-CN" sz="2800" smtClean="0"/>
              <a:t>》</a:t>
            </a:r>
            <a:r>
              <a:rPr lang="zh-CN" altLang="en-US" sz="2800" smtClean="0"/>
              <a:t>：“长城巨防，足以为塞。” ④防备，防止。</a:t>
            </a:r>
            <a:r>
              <a:rPr lang="en-US" altLang="zh-CN" sz="2800" smtClean="0"/>
              <a:t>《</a:t>
            </a:r>
            <a:r>
              <a:rPr lang="zh-CN" altLang="en-US" sz="2800" smtClean="0"/>
              <a:t>韩非子</a:t>
            </a:r>
            <a:r>
              <a:rPr lang="en-US" altLang="zh-CN" sz="2800" smtClean="0"/>
              <a:t>·</a:t>
            </a:r>
            <a:r>
              <a:rPr lang="zh-CN" altLang="en-US" sz="2800" smtClean="0"/>
              <a:t>奸劫弑臣</a:t>
            </a:r>
            <a:r>
              <a:rPr lang="en-US" altLang="zh-CN" sz="2800" smtClean="0"/>
              <a:t>》</a:t>
            </a:r>
            <a:r>
              <a:rPr lang="zh-CN" altLang="en-US" sz="2800" smtClean="0"/>
              <a:t>：“故圣人陈其所畏以禁其邪，设其所恶以防其奸，是以国安而暴乱不起。” ⑤禁令。</a:t>
            </a:r>
            <a:r>
              <a:rPr lang="en-US" altLang="zh-CN" sz="2800" smtClean="0"/>
              <a:t>《</a:t>
            </a:r>
            <a:r>
              <a:rPr lang="zh-CN" altLang="en-US" sz="2800" smtClean="0"/>
              <a:t>後汉书</a:t>
            </a:r>
            <a:r>
              <a:rPr lang="en-US" altLang="zh-CN" sz="2800" smtClean="0"/>
              <a:t>·</a:t>
            </a:r>
            <a:r>
              <a:rPr lang="zh-CN" altLang="en-US" sz="2800" smtClean="0"/>
              <a:t>桓谭传</a:t>
            </a:r>
            <a:r>
              <a:rPr lang="en-US" altLang="zh-CN" sz="2800" smtClean="0"/>
              <a:t>》</a:t>
            </a:r>
            <a:r>
              <a:rPr lang="zh-CN" altLang="en-US" sz="2800" smtClean="0"/>
              <a:t>：“蓋善政者，視俗而施教，察失而立防。” </a:t>
            </a:r>
          </a:p>
          <a:p>
            <a:pPr eaLnBrk="1" hangingPunct="1">
              <a:lnSpc>
                <a:spcPct val="90000"/>
              </a:lnSpc>
              <a:buFontTx/>
              <a:buNone/>
            </a:pPr>
            <a:r>
              <a:rPr lang="zh-CN" altLang="en-US" sz="2800" smtClean="0"/>
              <a:t>以上两例的引申线索如下：</a:t>
            </a:r>
          </a:p>
          <a:p>
            <a:pPr eaLnBrk="1" hangingPunct="1">
              <a:lnSpc>
                <a:spcPct val="90000"/>
              </a:lnSpc>
            </a:pPr>
            <a:r>
              <a:rPr lang="zh-CN" altLang="en-US" sz="2800" smtClean="0"/>
              <a:t>责：债务       索取       要求        指责</a:t>
            </a:r>
          </a:p>
          <a:p>
            <a:pPr eaLnBrk="1" hangingPunct="1">
              <a:lnSpc>
                <a:spcPct val="90000"/>
              </a:lnSpc>
            </a:pPr>
            <a:r>
              <a:rPr lang="zh-CN" altLang="en-US" sz="2800" smtClean="0"/>
              <a:t>防：堤坝       堵塞       关防         防备       禁令 </a:t>
            </a:r>
          </a:p>
        </p:txBody>
      </p:sp>
      <p:sp>
        <p:nvSpPr>
          <p:cNvPr id="87043" name="AutoShape 4"/>
          <p:cNvSpPr>
            <a:spLocks noChangeArrowheads="1"/>
          </p:cNvSpPr>
          <p:nvPr/>
        </p:nvSpPr>
        <p:spPr bwMode="auto">
          <a:xfrm>
            <a:off x="2514600" y="5029200"/>
            <a:ext cx="381000" cy="228600"/>
          </a:xfrm>
          <a:prstGeom prst="righ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zh-CN" altLang="en-US"/>
          </a:p>
        </p:txBody>
      </p:sp>
      <p:sp>
        <p:nvSpPr>
          <p:cNvPr id="87044" name="AutoShape 5"/>
          <p:cNvSpPr>
            <a:spLocks noChangeArrowheads="1"/>
          </p:cNvSpPr>
          <p:nvPr/>
        </p:nvSpPr>
        <p:spPr bwMode="auto">
          <a:xfrm>
            <a:off x="2514600" y="5486400"/>
            <a:ext cx="381000" cy="228600"/>
          </a:xfrm>
          <a:prstGeom prst="righ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zh-CN" altLang="en-US"/>
          </a:p>
        </p:txBody>
      </p:sp>
      <p:sp>
        <p:nvSpPr>
          <p:cNvPr id="87045" name="AutoShape 7"/>
          <p:cNvSpPr>
            <a:spLocks noChangeArrowheads="1"/>
          </p:cNvSpPr>
          <p:nvPr/>
        </p:nvSpPr>
        <p:spPr bwMode="auto">
          <a:xfrm>
            <a:off x="5410200" y="5029200"/>
            <a:ext cx="381000" cy="228600"/>
          </a:xfrm>
          <a:prstGeom prst="righ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zh-CN" altLang="en-US"/>
          </a:p>
        </p:txBody>
      </p:sp>
      <p:sp>
        <p:nvSpPr>
          <p:cNvPr id="87046" name="AutoShape 8"/>
          <p:cNvSpPr>
            <a:spLocks noChangeArrowheads="1"/>
          </p:cNvSpPr>
          <p:nvPr/>
        </p:nvSpPr>
        <p:spPr bwMode="auto">
          <a:xfrm>
            <a:off x="3962400" y="5029200"/>
            <a:ext cx="381000" cy="228600"/>
          </a:xfrm>
          <a:prstGeom prst="righ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zh-CN" altLang="en-US"/>
          </a:p>
        </p:txBody>
      </p:sp>
      <p:sp>
        <p:nvSpPr>
          <p:cNvPr id="87047" name="AutoShape 9"/>
          <p:cNvSpPr>
            <a:spLocks noChangeArrowheads="1"/>
          </p:cNvSpPr>
          <p:nvPr/>
        </p:nvSpPr>
        <p:spPr bwMode="auto">
          <a:xfrm>
            <a:off x="5334000" y="5486400"/>
            <a:ext cx="381000" cy="228600"/>
          </a:xfrm>
          <a:prstGeom prst="righ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zh-CN" altLang="en-US"/>
          </a:p>
        </p:txBody>
      </p:sp>
      <p:sp>
        <p:nvSpPr>
          <p:cNvPr id="87048" name="AutoShape 10"/>
          <p:cNvSpPr>
            <a:spLocks noChangeArrowheads="1"/>
          </p:cNvSpPr>
          <p:nvPr/>
        </p:nvSpPr>
        <p:spPr bwMode="auto">
          <a:xfrm>
            <a:off x="3962400" y="5562600"/>
            <a:ext cx="381000" cy="228600"/>
          </a:xfrm>
          <a:prstGeom prst="righ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zh-CN" altLang="en-US"/>
          </a:p>
        </p:txBody>
      </p:sp>
      <p:sp>
        <p:nvSpPr>
          <p:cNvPr id="87049" name="AutoShape 11"/>
          <p:cNvSpPr>
            <a:spLocks noChangeArrowheads="1"/>
          </p:cNvSpPr>
          <p:nvPr/>
        </p:nvSpPr>
        <p:spPr bwMode="auto">
          <a:xfrm>
            <a:off x="6858000" y="5486400"/>
            <a:ext cx="381000" cy="228600"/>
          </a:xfrm>
          <a:prstGeom prst="rightArrow">
            <a:avLst>
              <a:gd name="adj1" fmla="val 50000"/>
              <a:gd name="adj2" fmla="val 41667"/>
            </a:avLst>
          </a:prstGeom>
          <a:solidFill>
            <a:schemeClr val="accent1"/>
          </a:solidFill>
          <a:ln w="9525">
            <a:solidFill>
              <a:schemeClr val="tx1"/>
            </a:solidFill>
            <a:miter lim="800000"/>
            <a:headEnd/>
            <a:tailEnd/>
          </a:ln>
        </p:spPr>
        <p:txBody>
          <a:bodyPr wrap="none" anchor="ctr"/>
          <a:lstStyle/>
          <a:p>
            <a:endParaRPr lang="zh-CN" alt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274638"/>
            <a:ext cx="8229600" cy="715962"/>
          </a:xfrm>
        </p:spPr>
        <p:txBody>
          <a:bodyPr/>
          <a:lstStyle/>
          <a:p>
            <a:pPr eaLnBrk="1" hangingPunct="1"/>
            <a:r>
              <a:rPr lang="zh-CN" altLang="en-US" sz="4000" smtClean="0"/>
              <a:t>（</a:t>
            </a:r>
            <a:r>
              <a:rPr lang="en-US" altLang="zh-CN" sz="4000" smtClean="0"/>
              <a:t>2</a:t>
            </a:r>
            <a:r>
              <a:rPr lang="zh-CN" altLang="en-US" sz="4000" smtClean="0"/>
              <a:t>）并列式引申</a:t>
            </a:r>
          </a:p>
        </p:txBody>
      </p:sp>
      <p:sp>
        <p:nvSpPr>
          <p:cNvPr id="88067" name="Rectangle 3"/>
          <p:cNvSpPr>
            <a:spLocks noGrp="1" noChangeArrowheads="1"/>
          </p:cNvSpPr>
          <p:nvPr>
            <p:ph type="body" idx="1"/>
          </p:nvPr>
        </p:nvSpPr>
        <p:spPr>
          <a:xfrm>
            <a:off x="457200" y="1219200"/>
            <a:ext cx="8229600" cy="4906963"/>
          </a:xfrm>
        </p:spPr>
        <p:txBody>
          <a:bodyPr/>
          <a:lstStyle/>
          <a:p>
            <a:pPr eaLnBrk="1" hangingPunct="1">
              <a:lnSpc>
                <a:spcPct val="90000"/>
              </a:lnSpc>
              <a:buFontTx/>
              <a:buNone/>
            </a:pPr>
            <a:r>
              <a:rPr lang="en-US" altLang="zh-CN" sz="2800" smtClean="0"/>
              <a:t>          </a:t>
            </a:r>
            <a:r>
              <a:rPr lang="zh-CN" altLang="en-US" sz="2800" smtClean="0"/>
              <a:t>并列式引申又称辐射式引申，是指以本义或基础义（基础义指再引申所由出发的近引申义）为中心，同时朝不同方向派生出几个引申义。并列的几个引申义在地位上是平等的。</a:t>
            </a:r>
          </a:p>
          <a:p>
            <a:pPr eaLnBrk="1" hangingPunct="1">
              <a:lnSpc>
                <a:spcPct val="90000"/>
              </a:lnSpc>
              <a:buFontTx/>
              <a:buNone/>
            </a:pPr>
            <a:r>
              <a:rPr lang="zh-CN" altLang="en-US" sz="2800" smtClean="0"/>
              <a:t>例如：</a:t>
            </a:r>
          </a:p>
          <a:p>
            <a:pPr eaLnBrk="1" hangingPunct="1">
              <a:lnSpc>
                <a:spcPct val="90000"/>
              </a:lnSpc>
            </a:pPr>
            <a:r>
              <a:rPr lang="zh-CN" altLang="en-US" sz="2800" smtClean="0"/>
              <a:t>際   ①</a:t>
            </a:r>
            <a:r>
              <a:rPr lang="en-US" altLang="zh-CN" sz="2800" smtClean="0"/>
              <a:t>《</a:t>
            </a:r>
            <a:r>
              <a:rPr lang="zh-CN" altLang="en-US" sz="2800" smtClean="0"/>
              <a:t>说文</a:t>
            </a:r>
            <a:r>
              <a:rPr lang="en-US" altLang="zh-CN" sz="2800" smtClean="0"/>
              <a:t>》</a:t>
            </a:r>
            <a:r>
              <a:rPr lang="zh-CN" altLang="en-US" sz="2800" smtClean="0"/>
              <a:t>：“際，壁会也。”即两墙的接缝。②交界处。</a:t>
            </a:r>
            <a:r>
              <a:rPr lang="en-US" altLang="zh-CN" sz="2800" smtClean="0"/>
              <a:t>《</a:t>
            </a:r>
            <a:r>
              <a:rPr lang="zh-CN" altLang="en-US" sz="2800" smtClean="0"/>
              <a:t>左传</a:t>
            </a:r>
            <a:r>
              <a:rPr lang="en-US" altLang="zh-CN" sz="2800" smtClean="0"/>
              <a:t>·</a:t>
            </a:r>
            <a:r>
              <a:rPr lang="zh-CN" altLang="en-US" sz="2800" smtClean="0"/>
              <a:t>定公十年</a:t>
            </a:r>
            <a:r>
              <a:rPr lang="en-US" altLang="zh-CN" sz="2800" smtClean="0"/>
              <a:t>》</a:t>
            </a:r>
            <a:r>
              <a:rPr lang="zh-CN" altLang="en-US" sz="2800" smtClean="0"/>
              <a:t>：“居齐鲁之会而无事，必不可矣。”③靠边缘处。</a:t>
            </a:r>
            <a:r>
              <a:rPr lang="en-US" altLang="zh-CN" sz="2800" smtClean="0"/>
              <a:t>《</a:t>
            </a:r>
            <a:r>
              <a:rPr lang="zh-CN" altLang="en-US" sz="2800" smtClean="0"/>
              <a:t>楚辞</a:t>
            </a:r>
            <a:r>
              <a:rPr lang="en-US" altLang="zh-CN" sz="2800" smtClean="0"/>
              <a:t>·</a:t>
            </a:r>
            <a:r>
              <a:rPr lang="zh-CN" altLang="en-US" sz="2800" smtClean="0"/>
              <a:t>天问</a:t>
            </a:r>
            <a:r>
              <a:rPr lang="en-US" altLang="zh-CN" sz="2800" smtClean="0"/>
              <a:t>》</a:t>
            </a:r>
            <a:r>
              <a:rPr lang="zh-CN" altLang="en-US" sz="2800" smtClean="0"/>
              <a:t>：“九天之際，安放安屬？”④会合，交际。</a:t>
            </a:r>
            <a:r>
              <a:rPr lang="en-US" altLang="zh-CN" sz="2800" smtClean="0"/>
              <a:t>《</a:t>
            </a:r>
            <a:r>
              <a:rPr lang="zh-CN" altLang="en-US" sz="2800" smtClean="0"/>
              <a:t>易</a:t>
            </a:r>
            <a:r>
              <a:rPr lang="en-US" altLang="zh-CN" sz="2800" smtClean="0"/>
              <a:t>·</a:t>
            </a:r>
            <a:r>
              <a:rPr lang="zh-CN" altLang="en-US" sz="2800" smtClean="0"/>
              <a:t>坎</a:t>
            </a:r>
            <a:r>
              <a:rPr lang="en-US" altLang="zh-CN" sz="2800" smtClean="0"/>
              <a:t>》</a:t>
            </a:r>
            <a:r>
              <a:rPr lang="zh-CN" altLang="en-US" sz="2800" smtClean="0"/>
              <a:t>：“樽酒簋貳，剛柔際也。”⑤接近。</a:t>
            </a:r>
            <a:r>
              <a:rPr lang="en-US" altLang="zh-CN" sz="2800" smtClean="0"/>
              <a:t>《</a:t>
            </a:r>
            <a:r>
              <a:rPr lang="zh-CN" altLang="en-US" sz="2800" smtClean="0"/>
              <a:t>汉书</a:t>
            </a:r>
            <a:r>
              <a:rPr lang="en-US" altLang="zh-CN" sz="2800" smtClean="0"/>
              <a:t>·</a:t>
            </a:r>
            <a:r>
              <a:rPr lang="zh-CN" altLang="en-US" sz="2800" smtClean="0"/>
              <a:t>严助传</a:t>
            </a:r>
            <a:r>
              <a:rPr lang="en-US" altLang="zh-CN" sz="2800" smtClean="0"/>
              <a:t>》</a:t>
            </a:r>
            <a:r>
              <a:rPr lang="zh-CN" altLang="en-US" sz="2800" smtClean="0"/>
              <a:t>：“际天接地。”其中“壁会”是本义，其余几个义项都是直接从“壁会”引申出来的。</a:t>
            </a:r>
          </a:p>
        </p:txBody>
      </p:sp>
      <p:pic>
        <p:nvPicPr>
          <p:cNvPr id="88068"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pPr eaLnBrk="1" hangingPunct="1"/>
            <a:r>
              <a:rPr lang="zh-CN" altLang="en-US" smtClean="0"/>
              <a:t>此例的引申关系如下图所示：</a:t>
            </a:r>
          </a:p>
        </p:txBody>
      </p:sp>
      <p:pic>
        <p:nvPicPr>
          <p:cNvPr id="89091" name="Picture 4" descr="{DF5C2FDB-3C91-45B8-8EB6-D3F336F563F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1981200"/>
            <a:ext cx="6324600" cy="3389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092" name="Picture 5"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1430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57200" y="274638"/>
            <a:ext cx="8229600" cy="487362"/>
          </a:xfrm>
        </p:spPr>
        <p:txBody>
          <a:bodyPr/>
          <a:lstStyle/>
          <a:p>
            <a:pPr eaLnBrk="1" hangingPunct="1"/>
            <a:r>
              <a:rPr lang="zh-CN" altLang="en-US" sz="3600" smtClean="0"/>
              <a:t>（</a:t>
            </a:r>
            <a:r>
              <a:rPr lang="en-US" altLang="zh-CN" sz="3600" smtClean="0"/>
              <a:t>3</a:t>
            </a:r>
            <a:r>
              <a:rPr lang="zh-CN" altLang="en-US" sz="3600" smtClean="0"/>
              <a:t>）综合式引申</a:t>
            </a:r>
          </a:p>
        </p:txBody>
      </p:sp>
      <p:sp>
        <p:nvSpPr>
          <p:cNvPr id="90115" name="Rectangle 3"/>
          <p:cNvSpPr>
            <a:spLocks noGrp="1" noChangeArrowheads="1"/>
          </p:cNvSpPr>
          <p:nvPr>
            <p:ph type="body" idx="1"/>
          </p:nvPr>
        </p:nvSpPr>
        <p:spPr>
          <a:xfrm>
            <a:off x="381000" y="990600"/>
            <a:ext cx="8382000" cy="5562600"/>
          </a:xfrm>
        </p:spPr>
        <p:txBody>
          <a:bodyPr/>
          <a:lstStyle/>
          <a:p>
            <a:pPr eaLnBrk="1" hangingPunct="1">
              <a:lnSpc>
                <a:spcPct val="90000"/>
              </a:lnSpc>
              <a:buFontTx/>
              <a:buNone/>
            </a:pPr>
            <a:r>
              <a:rPr lang="en-US" altLang="zh-CN" sz="2400" smtClean="0"/>
              <a:t>           </a:t>
            </a:r>
            <a:r>
              <a:rPr lang="zh-CN" altLang="en-US" sz="2400" smtClean="0"/>
              <a:t>所谓综合式引申，是指在一个词的内部系统中，既有递进式引申又有并列式引申，两者交叉出现，错综复杂，就像一个家族的谱系一样。例如：</a:t>
            </a:r>
          </a:p>
          <a:p>
            <a:pPr eaLnBrk="1" hangingPunct="1">
              <a:lnSpc>
                <a:spcPct val="90000"/>
              </a:lnSpc>
            </a:pPr>
            <a:r>
              <a:rPr lang="zh-CN" altLang="en-US" sz="2400" smtClean="0"/>
              <a:t>极   ①屋栋，脊檩。</a:t>
            </a:r>
            <a:r>
              <a:rPr lang="en-US" altLang="zh-CN" sz="2400" smtClean="0"/>
              <a:t>《</a:t>
            </a:r>
            <a:r>
              <a:rPr lang="zh-CN" altLang="en-US" sz="2400" smtClean="0"/>
              <a:t>说文</a:t>
            </a:r>
            <a:r>
              <a:rPr lang="en-US" altLang="zh-CN" sz="2400" smtClean="0"/>
              <a:t>》</a:t>
            </a:r>
            <a:r>
              <a:rPr lang="zh-CN" altLang="en-US" sz="2400" smtClean="0"/>
              <a:t>：“极，栋也。”②顶点。</a:t>
            </a:r>
            <a:r>
              <a:rPr lang="en-US" altLang="zh-CN" sz="2400" smtClean="0"/>
              <a:t>《</a:t>
            </a:r>
            <a:r>
              <a:rPr lang="zh-CN" altLang="en-US" sz="2400" smtClean="0"/>
              <a:t>史记</a:t>
            </a:r>
            <a:r>
              <a:rPr lang="en-US" altLang="zh-CN" sz="2400" smtClean="0"/>
              <a:t>·</a:t>
            </a:r>
            <a:r>
              <a:rPr lang="zh-CN" altLang="en-US" sz="2400" smtClean="0"/>
              <a:t>礼书</a:t>
            </a:r>
            <a:r>
              <a:rPr lang="en-US" altLang="zh-CN" sz="2400" smtClean="0"/>
              <a:t>》</a:t>
            </a:r>
            <a:r>
              <a:rPr lang="zh-CN" altLang="en-US" sz="2400" smtClean="0"/>
              <a:t>：“天者，高之極也；地者，下之極也；日月者，明之極也。”③君位。封演</a:t>
            </a:r>
            <a:r>
              <a:rPr lang="en-US" altLang="zh-CN" sz="2400" smtClean="0"/>
              <a:t>《</a:t>
            </a:r>
            <a:r>
              <a:rPr lang="zh-CN" altLang="en-US" sz="2400" smtClean="0"/>
              <a:t>封氏闻见记</a:t>
            </a:r>
            <a:r>
              <a:rPr lang="en-US" altLang="zh-CN" sz="2400" smtClean="0"/>
              <a:t>·</a:t>
            </a:r>
            <a:r>
              <a:rPr lang="zh-CN" altLang="en-US" sz="2400" smtClean="0"/>
              <a:t>儒教</a:t>
            </a:r>
            <a:r>
              <a:rPr lang="en-US" altLang="zh-CN" sz="2400" smtClean="0"/>
              <a:t>》</a:t>
            </a:r>
            <a:r>
              <a:rPr lang="zh-CN" altLang="en-US" sz="2400" smtClean="0"/>
              <a:t>：“今上登極，思宏教本。” ④尽头，终了。</a:t>
            </a:r>
            <a:r>
              <a:rPr lang="en-US" altLang="zh-CN" sz="2400" smtClean="0"/>
              <a:t>《</a:t>
            </a:r>
            <a:r>
              <a:rPr lang="zh-CN" altLang="en-US" sz="2400" smtClean="0"/>
              <a:t>诗</a:t>
            </a:r>
            <a:r>
              <a:rPr lang="en-US" altLang="zh-CN" sz="2400" smtClean="0"/>
              <a:t>·</a:t>
            </a:r>
            <a:r>
              <a:rPr lang="zh-CN" altLang="en-US" sz="2400" smtClean="0"/>
              <a:t>唐风</a:t>
            </a:r>
            <a:r>
              <a:rPr lang="en-US" altLang="zh-CN" sz="2400" smtClean="0"/>
              <a:t>·</a:t>
            </a:r>
            <a:r>
              <a:rPr lang="zh-CN" altLang="en-US" sz="2400" smtClean="0"/>
              <a:t>鸨羽</a:t>
            </a:r>
            <a:r>
              <a:rPr lang="en-US" altLang="zh-CN" sz="2400" smtClean="0"/>
              <a:t>》</a:t>
            </a:r>
            <a:r>
              <a:rPr lang="zh-CN" altLang="en-US" sz="2400" smtClean="0"/>
              <a:t>：“悠悠蒼天，曷其有極？” ⑤穷尽，竭尽。</a:t>
            </a:r>
            <a:r>
              <a:rPr lang="en-US" altLang="zh-CN" sz="2400" smtClean="0"/>
              <a:t>《</a:t>
            </a:r>
            <a:r>
              <a:rPr lang="zh-CN" altLang="en-US" sz="2400" smtClean="0"/>
              <a:t>礼记</a:t>
            </a:r>
            <a:r>
              <a:rPr lang="en-US" altLang="zh-CN" sz="2400" smtClean="0"/>
              <a:t>·</a:t>
            </a:r>
            <a:r>
              <a:rPr lang="zh-CN" altLang="en-US" sz="2400" smtClean="0"/>
              <a:t>大学</a:t>
            </a:r>
            <a:r>
              <a:rPr lang="en-US" altLang="zh-CN" sz="2400" smtClean="0"/>
              <a:t>》</a:t>
            </a:r>
            <a:r>
              <a:rPr lang="zh-CN" altLang="en-US" sz="2400" smtClean="0"/>
              <a:t>：“是故君子無所不用其極。” 柳宗元</a:t>
            </a:r>
            <a:r>
              <a:rPr lang="en-US" altLang="zh-CN" sz="2400" smtClean="0"/>
              <a:t>《</a:t>
            </a:r>
            <a:r>
              <a:rPr lang="zh-CN" altLang="en-US" sz="2400" smtClean="0"/>
              <a:t>蝜蝂传</a:t>
            </a:r>
            <a:r>
              <a:rPr lang="en-US" altLang="zh-CN" sz="2400" smtClean="0"/>
              <a:t>》</a:t>
            </a:r>
            <a:r>
              <a:rPr lang="zh-CN" altLang="en-US" sz="2400" smtClean="0"/>
              <a:t>：“又好上高，極其力不已，至墜地死。” ⑥最，非常。</a:t>
            </a:r>
            <a:r>
              <a:rPr lang="en-US" altLang="zh-CN" sz="2400" smtClean="0"/>
              <a:t>《</a:t>
            </a:r>
            <a:r>
              <a:rPr lang="zh-CN" altLang="en-US" sz="2400" smtClean="0"/>
              <a:t>庄子</a:t>
            </a:r>
            <a:r>
              <a:rPr lang="en-US" altLang="zh-CN" sz="2400" smtClean="0"/>
              <a:t>·</a:t>
            </a:r>
            <a:r>
              <a:rPr lang="zh-CN" altLang="en-US" sz="2400" smtClean="0"/>
              <a:t>盗跖</a:t>
            </a:r>
            <a:r>
              <a:rPr lang="en-US" altLang="zh-CN" sz="2400" smtClean="0"/>
              <a:t>》</a:t>
            </a:r>
            <a:r>
              <a:rPr lang="zh-CN" altLang="en-US" sz="2400" smtClean="0"/>
              <a:t>：“子之罪大极重。” ⑦疲劳。</a:t>
            </a:r>
            <a:r>
              <a:rPr lang="en-US" altLang="zh-CN" sz="2400" smtClean="0"/>
              <a:t>《</a:t>
            </a:r>
            <a:r>
              <a:rPr lang="zh-CN" altLang="en-US" sz="2400" smtClean="0"/>
              <a:t>汉书</a:t>
            </a:r>
            <a:r>
              <a:rPr lang="en-US" altLang="zh-CN" sz="2400" smtClean="0"/>
              <a:t>·</a:t>
            </a:r>
            <a:r>
              <a:rPr lang="zh-CN" altLang="en-US" sz="2400" smtClean="0"/>
              <a:t>王褒转</a:t>
            </a:r>
            <a:r>
              <a:rPr lang="en-US" altLang="zh-CN" sz="2400" smtClean="0"/>
              <a:t>》</a:t>
            </a:r>
            <a:r>
              <a:rPr lang="zh-CN" altLang="en-US" sz="2400" smtClean="0"/>
              <a:t>：“人极马倦。” ⑧远。</a:t>
            </a:r>
            <a:r>
              <a:rPr lang="en-US" altLang="zh-CN" sz="2400" smtClean="0"/>
              <a:t>《</a:t>
            </a:r>
            <a:r>
              <a:rPr lang="zh-CN" altLang="en-US" sz="2400" smtClean="0"/>
              <a:t>史记</a:t>
            </a:r>
            <a:r>
              <a:rPr lang="en-US" altLang="zh-CN" sz="2400" smtClean="0"/>
              <a:t>·</a:t>
            </a:r>
            <a:r>
              <a:rPr lang="zh-CN" altLang="en-US" sz="2400" smtClean="0"/>
              <a:t>三王世家</a:t>
            </a:r>
            <a:r>
              <a:rPr lang="en-US" altLang="zh-CN" sz="2400" smtClean="0"/>
              <a:t>》</a:t>
            </a:r>
            <a:r>
              <a:rPr lang="zh-CN" altLang="en-US" sz="2400" smtClean="0"/>
              <a:t>：“極臨北海 ，西溱月氏 。”</a:t>
            </a:r>
            <a:r>
              <a:rPr lang="en-US" altLang="zh-CN" sz="2400" smtClean="0"/>
              <a:t>《</a:t>
            </a:r>
            <a:r>
              <a:rPr lang="zh-CN" altLang="en-US" sz="2400" smtClean="0"/>
              <a:t>论衡</a:t>
            </a:r>
            <a:r>
              <a:rPr lang="en-US" altLang="zh-CN" sz="2400" smtClean="0"/>
              <a:t>》</a:t>
            </a:r>
            <a:r>
              <a:rPr lang="zh-CN" altLang="en-US" sz="2400" smtClean="0"/>
              <a:t>：“殷周之地，极五千里。” ⑨标准，准则。</a:t>
            </a:r>
            <a:r>
              <a:rPr lang="en-US" altLang="zh-CN" sz="2400" smtClean="0"/>
              <a:t>《</a:t>
            </a:r>
            <a:r>
              <a:rPr lang="zh-CN" altLang="en-US" sz="2400" smtClean="0"/>
              <a:t>诗</a:t>
            </a:r>
            <a:r>
              <a:rPr lang="en-US" altLang="zh-CN" sz="2400" smtClean="0"/>
              <a:t>·</a:t>
            </a:r>
            <a:r>
              <a:rPr lang="zh-CN" altLang="en-US" sz="2400" smtClean="0"/>
              <a:t>商颂</a:t>
            </a:r>
            <a:r>
              <a:rPr lang="en-US" altLang="zh-CN" sz="2400" smtClean="0"/>
              <a:t>·</a:t>
            </a:r>
            <a:r>
              <a:rPr lang="zh-CN" altLang="en-US" sz="2400" smtClean="0"/>
              <a:t>殷武</a:t>
            </a:r>
            <a:r>
              <a:rPr lang="en-US" altLang="zh-CN" sz="2400" smtClean="0"/>
              <a:t>》</a:t>
            </a:r>
            <a:r>
              <a:rPr lang="zh-CN" altLang="en-US" sz="2400" smtClean="0"/>
              <a:t>：“ 商邑翼翼，四方之極。”刘禹锡</a:t>
            </a:r>
            <a:r>
              <a:rPr lang="en-US" altLang="zh-CN" sz="2400" smtClean="0"/>
              <a:t>《</a:t>
            </a:r>
            <a:r>
              <a:rPr lang="zh-CN" altLang="en-US" sz="2400" smtClean="0"/>
              <a:t>天论上</a:t>
            </a:r>
            <a:r>
              <a:rPr lang="en-US" altLang="zh-CN" sz="2400" smtClean="0"/>
              <a:t>》</a:t>
            </a:r>
            <a:r>
              <a:rPr lang="zh-CN" altLang="en-US" sz="2400" smtClean="0"/>
              <a:t>：“建极闲邪。” ⑩北极星。刘向</a:t>
            </a:r>
            <a:r>
              <a:rPr lang="en-US" altLang="zh-CN" sz="2400" smtClean="0"/>
              <a:t>《</a:t>
            </a:r>
            <a:r>
              <a:rPr lang="zh-CN" altLang="en-US" sz="2400" smtClean="0"/>
              <a:t>九叹</a:t>
            </a:r>
            <a:r>
              <a:rPr lang="en-US" altLang="zh-CN" sz="2400" smtClean="0"/>
              <a:t>·</a:t>
            </a:r>
            <a:r>
              <a:rPr lang="zh-CN" altLang="en-US" sz="2400" smtClean="0"/>
              <a:t>远逝</a:t>
            </a:r>
            <a:r>
              <a:rPr lang="en-US" altLang="zh-CN" sz="2400" smtClean="0"/>
              <a:t>》</a:t>
            </a:r>
            <a:r>
              <a:rPr lang="zh-CN" altLang="en-US" sz="2400" smtClean="0"/>
              <a:t>：“引日月以指極兮，少須臾而釋思。” </a:t>
            </a:r>
          </a:p>
        </p:txBody>
      </p:sp>
      <p:pic>
        <p:nvPicPr>
          <p:cNvPr id="9011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7620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3"/>
          <p:cNvSpPr>
            <a:spLocks noGrp="1" noChangeArrowheads="1"/>
          </p:cNvSpPr>
          <p:nvPr>
            <p:ph type="body" idx="1"/>
          </p:nvPr>
        </p:nvSpPr>
        <p:spPr>
          <a:xfrm>
            <a:off x="228600" y="304800"/>
            <a:ext cx="8458200" cy="5821363"/>
          </a:xfrm>
        </p:spPr>
        <p:txBody>
          <a:bodyPr/>
          <a:lstStyle/>
          <a:p>
            <a:pPr eaLnBrk="1" hangingPunct="1">
              <a:lnSpc>
                <a:spcPct val="80000"/>
              </a:lnSpc>
            </a:pPr>
            <a:r>
              <a:rPr lang="zh-CN" altLang="en-US" sz="2800" smtClean="0"/>
              <a:t>出   ①出门，自内而出。</a:t>
            </a:r>
            <a:r>
              <a:rPr lang="en-US" altLang="zh-CN" sz="2800" smtClean="0"/>
              <a:t>《</a:t>
            </a:r>
            <a:r>
              <a:rPr lang="zh-CN" altLang="en-US" sz="2800" smtClean="0"/>
              <a:t>孟子</a:t>
            </a:r>
            <a:r>
              <a:rPr lang="en-US" altLang="zh-CN" sz="2800" smtClean="0"/>
              <a:t>·</a:t>
            </a:r>
            <a:r>
              <a:rPr lang="zh-CN" altLang="en-US" sz="2800" smtClean="0"/>
              <a:t>离娄下</a:t>
            </a:r>
            <a:r>
              <a:rPr lang="en-US" altLang="zh-CN" sz="2800" smtClean="0"/>
              <a:t>》</a:t>
            </a:r>
            <a:r>
              <a:rPr lang="zh-CN" altLang="en-US" sz="2800" smtClean="0"/>
              <a:t>：“其良人出，则必餍酒肉而后反。” ②出发，到。</a:t>
            </a:r>
            <a:r>
              <a:rPr lang="en-US" altLang="zh-CN" sz="2800" smtClean="0"/>
              <a:t>《</a:t>
            </a:r>
            <a:r>
              <a:rPr lang="zh-CN" altLang="en-US" sz="2800" smtClean="0"/>
              <a:t>尚书</a:t>
            </a:r>
            <a:r>
              <a:rPr lang="en-US" altLang="zh-CN" sz="2800" smtClean="0"/>
              <a:t>·</a:t>
            </a:r>
            <a:r>
              <a:rPr lang="zh-CN" altLang="en-US" sz="2800" smtClean="0"/>
              <a:t>周书</a:t>
            </a:r>
            <a:r>
              <a:rPr lang="en-US" altLang="zh-CN" sz="2800" smtClean="0"/>
              <a:t>·</a:t>
            </a:r>
            <a:r>
              <a:rPr lang="zh-CN" altLang="en-US" sz="2800" smtClean="0"/>
              <a:t>金滕</a:t>
            </a:r>
            <a:r>
              <a:rPr lang="en-US" altLang="zh-CN" sz="2800" smtClean="0"/>
              <a:t>》</a:t>
            </a:r>
            <a:r>
              <a:rPr lang="zh-CN" altLang="en-US" sz="2800" smtClean="0"/>
              <a:t>：“王出郊，天乃雨，反风，禾则尽起。”③超出。</a:t>
            </a:r>
            <a:r>
              <a:rPr lang="en-US" altLang="zh-CN" sz="2800" smtClean="0"/>
              <a:t>《</a:t>
            </a:r>
            <a:r>
              <a:rPr lang="zh-CN" altLang="en-US" sz="2800" smtClean="0"/>
              <a:t>孟子</a:t>
            </a:r>
            <a:r>
              <a:rPr lang="en-US" altLang="zh-CN" sz="2800" smtClean="0"/>
              <a:t>·</a:t>
            </a:r>
            <a:r>
              <a:rPr lang="zh-CN" altLang="en-US" sz="2800" smtClean="0"/>
              <a:t>公孙丑上</a:t>
            </a:r>
            <a:r>
              <a:rPr lang="en-US" altLang="zh-CN" sz="2800" smtClean="0"/>
              <a:t>》</a:t>
            </a:r>
            <a:r>
              <a:rPr lang="zh-CN" altLang="en-US" sz="2800" smtClean="0"/>
              <a:t>：“出于其类，拔乎其萃。” ④出现，显露。</a:t>
            </a:r>
            <a:r>
              <a:rPr lang="en-US" altLang="zh-CN" sz="2800" smtClean="0"/>
              <a:t>《</a:t>
            </a:r>
            <a:r>
              <a:rPr lang="zh-CN" altLang="en-US" sz="2800" smtClean="0"/>
              <a:t>易</a:t>
            </a:r>
            <a:r>
              <a:rPr lang="en-US" altLang="zh-CN" sz="2800" smtClean="0"/>
              <a:t>·</a:t>
            </a:r>
            <a:r>
              <a:rPr lang="zh-CN" altLang="en-US" sz="2800" smtClean="0"/>
              <a:t>繫辞上</a:t>
            </a:r>
            <a:r>
              <a:rPr lang="en-US" altLang="zh-CN" sz="2800" smtClean="0"/>
              <a:t>》</a:t>
            </a:r>
            <a:r>
              <a:rPr lang="zh-CN" altLang="en-US" sz="2800" smtClean="0"/>
              <a:t>：“ 河出圖， 洛出書，聖人則之。”苏轼</a:t>
            </a:r>
            <a:r>
              <a:rPr lang="en-US" altLang="zh-CN" sz="2800" smtClean="0"/>
              <a:t>《</a:t>
            </a:r>
            <a:r>
              <a:rPr lang="zh-CN" altLang="en-US" sz="2800" smtClean="0"/>
              <a:t>后赤壁赋</a:t>
            </a:r>
            <a:r>
              <a:rPr lang="en-US" altLang="zh-CN" sz="2800" smtClean="0"/>
              <a:t>》</a:t>
            </a:r>
            <a:r>
              <a:rPr lang="zh-CN" altLang="en-US" sz="2800" smtClean="0"/>
              <a:t>：“山高月小，水落石出。” ⑤生出，生产。</a:t>
            </a:r>
            <a:r>
              <a:rPr lang="en-US" altLang="zh-CN" sz="2800" smtClean="0"/>
              <a:t>《</a:t>
            </a:r>
            <a:r>
              <a:rPr lang="zh-CN" altLang="en-US" sz="2800" smtClean="0"/>
              <a:t>荀子</a:t>
            </a:r>
            <a:r>
              <a:rPr lang="en-US" altLang="zh-CN" sz="2800" smtClean="0"/>
              <a:t>·</a:t>
            </a:r>
            <a:r>
              <a:rPr lang="zh-CN" altLang="en-US" sz="2800" smtClean="0"/>
              <a:t>劝学</a:t>
            </a:r>
            <a:r>
              <a:rPr lang="en-US" altLang="zh-CN" sz="2800" smtClean="0"/>
              <a:t>》</a:t>
            </a:r>
            <a:r>
              <a:rPr lang="zh-CN" altLang="en-US" sz="2800" smtClean="0"/>
              <a:t>：“肉腐出虫。”</a:t>
            </a:r>
            <a:r>
              <a:rPr lang="en-US" altLang="zh-CN" sz="2800" smtClean="0"/>
              <a:t>《</a:t>
            </a:r>
            <a:r>
              <a:rPr lang="zh-CN" altLang="en-US" sz="2800" smtClean="0"/>
              <a:t>荀子</a:t>
            </a:r>
            <a:r>
              <a:rPr lang="en-US" altLang="zh-CN" sz="2800" smtClean="0"/>
              <a:t>·</a:t>
            </a:r>
            <a:r>
              <a:rPr lang="zh-CN" altLang="en-US" sz="2800" smtClean="0"/>
              <a:t>富国</a:t>
            </a:r>
            <a:r>
              <a:rPr lang="en-US" altLang="zh-CN" sz="2800" smtClean="0"/>
              <a:t>》</a:t>
            </a:r>
            <a:r>
              <a:rPr lang="zh-CN" altLang="en-US" sz="2800" smtClean="0"/>
              <a:t>：“田肥以易则出实百倍。” ⑥发出，发布。</a:t>
            </a:r>
            <a:r>
              <a:rPr lang="en-US" altLang="zh-CN" sz="2800" smtClean="0"/>
              <a:t>《</a:t>
            </a:r>
            <a:r>
              <a:rPr lang="zh-CN" altLang="en-US" sz="2800" smtClean="0"/>
              <a:t>商君书</a:t>
            </a:r>
            <a:r>
              <a:rPr lang="en-US" altLang="zh-CN" sz="2800" smtClean="0"/>
              <a:t>·</a:t>
            </a:r>
            <a:r>
              <a:rPr lang="zh-CN" altLang="en-US" sz="2800" smtClean="0"/>
              <a:t>更法</a:t>
            </a:r>
            <a:r>
              <a:rPr lang="en-US" altLang="zh-CN" sz="2800" smtClean="0"/>
              <a:t>》</a:t>
            </a:r>
            <a:r>
              <a:rPr lang="zh-CN" altLang="en-US" sz="2800" smtClean="0"/>
              <a:t>：“于是遂出垦草令。”⑦出生，生育。</a:t>
            </a:r>
            <a:r>
              <a:rPr lang="en-US" altLang="zh-CN" sz="2800" smtClean="0"/>
              <a:t>《</a:t>
            </a:r>
            <a:r>
              <a:rPr lang="zh-CN" altLang="en-US" sz="2800" smtClean="0"/>
              <a:t>荀子</a:t>
            </a:r>
            <a:r>
              <a:rPr lang="en-US" altLang="zh-CN" sz="2800" smtClean="0"/>
              <a:t>·</a:t>
            </a:r>
            <a:r>
              <a:rPr lang="zh-CN" altLang="en-US" sz="2800" smtClean="0"/>
              <a:t>礼论</a:t>
            </a:r>
            <a:r>
              <a:rPr lang="en-US" altLang="zh-CN" sz="2800" smtClean="0"/>
              <a:t>》</a:t>
            </a:r>
            <a:r>
              <a:rPr lang="zh-CN" altLang="en-US" sz="2800" smtClean="0"/>
              <a:t>：“無先祖，惡出？” ⑧出仕。</a:t>
            </a:r>
            <a:r>
              <a:rPr lang="en-US" altLang="zh-CN" sz="2800" smtClean="0"/>
              <a:t>《</a:t>
            </a:r>
            <a:r>
              <a:rPr lang="zh-CN" altLang="en-US" sz="2800" smtClean="0"/>
              <a:t>易</a:t>
            </a:r>
            <a:r>
              <a:rPr lang="en-US" altLang="zh-CN" sz="2800" smtClean="0"/>
              <a:t>·</a:t>
            </a:r>
            <a:r>
              <a:rPr lang="zh-CN" altLang="en-US" sz="2800" smtClean="0"/>
              <a:t>繫辞上</a:t>
            </a:r>
            <a:r>
              <a:rPr lang="en-US" altLang="zh-CN" sz="2800" smtClean="0"/>
              <a:t>》</a:t>
            </a:r>
            <a:r>
              <a:rPr lang="zh-CN" altLang="en-US" sz="2800" smtClean="0"/>
              <a:t>：“子曰，君子之道，或出或處，或默或語，二人同心，其利斷金，同心之言，其臭如蘭。” ⑨逐出，遗弃。</a:t>
            </a:r>
            <a:r>
              <a:rPr lang="en-US" altLang="zh-CN" sz="2800" smtClean="0"/>
              <a:t>《</a:t>
            </a:r>
            <a:r>
              <a:rPr lang="zh-CN" altLang="en-US" sz="2800" smtClean="0"/>
              <a:t>孟子</a:t>
            </a:r>
            <a:r>
              <a:rPr lang="en-US" altLang="zh-CN" sz="2800" smtClean="0"/>
              <a:t>·</a:t>
            </a:r>
            <a:r>
              <a:rPr lang="zh-CN" altLang="en-US" sz="2800" smtClean="0"/>
              <a:t>离娄下</a:t>
            </a:r>
            <a:r>
              <a:rPr lang="en-US" altLang="zh-CN" sz="2800" smtClean="0"/>
              <a:t>》</a:t>
            </a:r>
            <a:r>
              <a:rPr lang="zh-CN" altLang="en-US" sz="2800" smtClean="0"/>
              <a:t>：“出妻屏子，终身不养焉。”  ⑩拿出，交纳。曹操</a:t>
            </a:r>
            <a:r>
              <a:rPr lang="en-US" altLang="zh-CN" sz="2800" smtClean="0"/>
              <a:t>《</a:t>
            </a:r>
            <a:r>
              <a:rPr lang="zh-CN" altLang="en-US" sz="2800" smtClean="0"/>
              <a:t>收租调令</a:t>
            </a:r>
            <a:r>
              <a:rPr lang="en-US" altLang="zh-CN" sz="2800" smtClean="0"/>
              <a:t>》</a:t>
            </a:r>
            <a:r>
              <a:rPr lang="zh-CN" altLang="en-US" sz="2800" smtClean="0"/>
              <a:t>：“户出绢二匹。”</a:t>
            </a:r>
            <a:r>
              <a:rPr lang="en-US" altLang="zh-CN" sz="2800" smtClean="0"/>
              <a:t>11</a:t>
            </a:r>
            <a:r>
              <a:rPr lang="zh-CN" altLang="en-US" sz="2800" smtClean="0"/>
              <a:t>戏曲的一个段落。 </a:t>
            </a:r>
          </a:p>
          <a:p>
            <a:pPr eaLnBrk="1" hangingPunct="1">
              <a:lnSpc>
                <a:spcPct val="80000"/>
              </a:lnSpc>
            </a:pPr>
            <a:endParaRPr lang="en-US" altLang="zh-CN" sz="2800" smtClean="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r>
              <a:rPr lang="zh-CN" altLang="en-US" sz="4000" smtClean="0"/>
              <a:t>此两例的引申关系大体如下图所示 </a:t>
            </a:r>
          </a:p>
        </p:txBody>
      </p:sp>
      <p:pic>
        <p:nvPicPr>
          <p:cNvPr id="92163" name="Picture 5" descr="{381483DE-0677-419A-8D93-77115EF343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684338"/>
            <a:ext cx="6934200" cy="418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64" name="Picture 6" desc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295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381000" y="457200"/>
            <a:ext cx="8305800" cy="5668963"/>
          </a:xfrm>
        </p:spPr>
        <p:txBody>
          <a:bodyPr/>
          <a:lstStyle/>
          <a:p>
            <a:pPr eaLnBrk="1" hangingPunct="1">
              <a:buFontTx/>
              <a:buNone/>
            </a:pPr>
            <a:r>
              <a:rPr lang="en-US" altLang="zh-CN" sz="2800" smtClean="0"/>
              <a:t>          </a:t>
            </a:r>
            <a:r>
              <a:rPr lang="zh-CN" altLang="en-US" sz="2800" smtClean="0"/>
              <a:t>据有的学者统计，在先秦的古籍中，单音词与复音词的比例约为三比一。以</a:t>
            </a:r>
            <a:r>
              <a:rPr lang="en-US" altLang="zh-CN" sz="2800" smtClean="0"/>
              <a:t>《</a:t>
            </a:r>
            <a:r>
              <a:rPr lang="zh-CN" altLang="en-US" sz="2800" smtClean="0"/>
              <a:t>孟子</a:t>
            </a:r>
            <a:r>
              <a:rPr lang="en-US" altLang="zh-CN" sz="2800" smtClean="0"/>
              <a:t>》</a:t>
            </a:r>
            <a:r>
              <a:rPr lang="zh-CN" altLang="en-US" sz="2800" smtClean="0"/>
              <a:t>一书为例，全书单音词共有</a:t>
            </a:r>
            <a:r>
              <a:rPr lang="en-US" altLang="zh-CN" sz="2800" smtClean="0"/>
              <a:t>1565</a:t>
            </a:r>
            <a:r>
              <a:rPr lang="zh-CN" altLang="en-US" sz="2800" smtClean="0"/>
              <a:t>个，复音词则只有</a:t>
            </a:r>
            <a:r>
              <a:rPr lang="en-US" altLang="zh-CN" sz="2800" smtClean="0"/>
              <a:t>713</a:t>
            </a:r>
            <a:r>
              <a:rPr lang="zh-CN" altLang="en-US" sz="2800" smtClean="0"/>
              <a:t>个，且其中人名即占了</a:t>
            </a:r>
            <a:r>
              <a:rPr lang="en-US" altLang="zh-CN" sz="2800" smtClean="0"/>
              <a:t>197</a:t>
            </a:r>
            <a:r>
              <a:rPr lang="zh-CN" altLang="en-US" sz="2800" smtClean="0"/>
              <a:t>个，如果再扣除地名、书名等专有名词，普通复音词则只剩下</a:t>
            </a:r>
            <a:r>
              <a:rPr lang="en-US" altLang="zh-CN" sz="2800" smtClean="0"/>
              <a:t>500</a:t>
            </a:r>
            <a:r>
              <a:rPr lang="zh-CN" altLang="en-US" sz="2800" smtClean="0"/>
              <a:t>个左右。单音词占优势不仅表现在数量上，而且表现在使用频率上。同样以</a:t>
            </a:r>
            <a:r>
              <a:rPr lang="en-US" altLang="zh-CN" sz="2800" smtClean="0"/>
              <a:t>《</a:t>
            </a:r>
            <a:r>
              <a:rPr lang="zh-CN" altLang="en-US" sz="2800" smtClean="0"/>
              <a:t>孟子</a:t>
            </a:r>
            <a:r>
              <a:rPr lang="en-US" altLang="zh-CN" sz="2800" smtClean="0"/>
              <a:t>》</a:t>
            </a:r>
            <a:r>
              <a:rPr lang="zh-CN" altLang="en-US" sz="2800" smtClean="0"/>
              <a:t>为例，该书使用频率在二十次以上的单音词达</a:t>
            </a:r>
            <a:r>
              <a:rPr lang="en-US" altLang="zh-CN" sz="2800" smtClean="0"/>
              <a:t>231</a:t>
            </a:r>
            <a:r>
              <a:rPr lang="zh-CN" altLang="en-US" sz="2800" smtClean="0"/>
              <a:t>个，一百次以上的单音词达</a:t>
            </a:r>
            <a:r>
              <a:rPr lang="en-US" altLang="zh-CN" sz="2800" smtClean="0"/>
              <a:t>51</a:t>
            </a:r>
            <a:r>
              <a:rPr lang="zh-CN" altLang="en-US" sz="2800" smtClean="0"/>
              <a:t>个，而复音词的使用频率绝大多数都在十次以下，只有</a:t>
            </a:r>
            <a:r>
              <a:rPr lang="en-US" altLang="zh-CN" sz="2800" smtClean="0"/>
              <a:t>24</a:t>
            </a:r>
            <a:r>
              <a:rPr lang="zh-CN" altLang="en-US" sz="2800" smtClean="0"/>
              <a:t>个超过了十次。（</a:t>
            </a:r>
            <a:r>
              <a:rPr lang="zh-CN" altLang="en-US" sz="2800" smtClean="0">
                <a:solidFill>
                  <a:srgbClr val="009900"/>
                </a:solidFill>
              </a:rPr>
              <a:t>赵克勤</a:t>
            </a:r>
            <a:r>
              <a:rPr lang="en-US" altLang="zh-CN" sz="2800" smtClean="0"/>
              <a:t>《</a:t>
            </a:r>
            <a:r>
              <a:rPr lang="zh-CN" altLang="en-US" sz="2800" smtClean="0"/>
              <a:t>古汉语词汇概要</a:t>
            </a:r>
            <a:r>
              <a:rPr lang="en-US" altLang="zh-CN" sz="2800" smtClean="0"/>
              <a:t>》</a:t>
            </a:r>
            <a:r>
              <a:rPr lang="zh-CN" altLang="en-US" sz="2800" smtClean="0"/>
              <a:t>，浙江教育出版社</a:t>
            </a:r>
            <a:r>
              <a:rPr lang="en-US" altLang="zh-CN" sz="2800" smtClean="0"/>
              <a:t>1987</a:t>
            </a:r>
            <a:r>
              <a:rPr lang="zh-CN" altLang="en-US" sz="2800" smtClean="0"/>
              <a:t>年版） </a:t>
            </a:r>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3186" name="Picture 4" descr="{4253091C-DEB6-4286-A803-994588C133D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16100"/>
            <a:ext cx="9144000" cy="383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57200" y="304800"/>
            <a:ext cx="8229600" cy="838200"/>
          </a:xfrm>
        </p:spPr>
        <p:txBody>
          <a:bodyPr/>
          <a:lstStyle/>
          <a:p>
            <a:pPr eaLnBrk="1" hangingPunct="1"/>
            <a:r>
              <a:rPr lang="en-US" altLang="zh-CN" smtClean="0"/>
              <a:t>3.</a:t>
            </a:r>
            <a:r>
              <a:rPr lang="zh-CN" altLang="en-US" smtClean="0"/>
              <a:t>词义引申的方式</a:t>
            </a:r>
          </a:p>
        </p:txBody>
      </p:sp>
      <p:sp>
        <p:nvSpPr>
          <p:cNvPr id="94211" name="Rectangle 3"/>
          <p:cNvSpPr>
            <a:spLocks noGrp="1" noChangeArrowheads="1"/>
          </p:cNvSpPr>
          <p:nvPr>
            <p:ph type="body" idx="1"/>
          </p:nvPr>
        </p:nvSpPr>
        <p:spPr/>
        <p:txBody>
          <a:bodyPr/>
          <a:lstStyle/>
          <a:p>
            <a:pPr marL="609600" indent="-609600" eaLnBrk="1" hangingPunct="1">
              <a:buFontTx/>
              <a:buNone/>
            </a:pPr>
            <a:r>
              <a:rPr lang="en-US" altLang="zh-CN" smtClean="0"/>
              <a:t>           </a:t>
            </a:r>
            <a:r>
              <a:rPr lang="zh-CN" altLang="en-US" smtClean="0"/>
              <a:t>由一种词义引申出另一种词义需要联想和推演。所谓词义引申的方式是指这种联想、推演的方法和特点。词义引申是这样一种有规律的活动：由本义或基础义的某一特点出发，依照本民族的生活习俗、文化心理和思维方式所进行的一种联想和推演。这种联想、推演的方法和特点是多种多样的，概括起来主要有三种。 </a:t>
            </a:r>
          </a:p>
        </p:txBody>
      </p:sp>
      <p:pic>
        <p:nvPicPr>
          <p:cNvPr id="9421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57200" y="274638"/>
            <a:ext cx="8229600" cy="563562"/>
          </a:xfrm>
        </p:spPr>
        <p:txBody>
          <a:bodyPr/>
          <a:lstStyle/>
          <a:p>
            <a:pPr eaLnBrk="1" hangingPunct="1"/>
            <a:r>
              <a:rPr lang="zh-CN" altLang="en-US" sz="4000" smtClean="0"/>
              <a:t>（</a:t>
            </a:r>
            <a:r>
              <a:rPr lang="en-US" altLang="zh-CN" sz="4000" smtClean="0"/>
              <a:t>1</a:t>
            </a:r>
            <a:r>
              <a:rPr lang="zh-CN" altLang="en-US" sz="4000" smtClean="0"/>
              <a:t>）相似引申</a:t>
            </a:r>
          </a:p>
        </p:txBody>
      </p:sp>
      <p:sp>
        <p:nvSpPr>
          <p:cNvPr id="95235" name="Rectangle 3"/>
          <p:cNvSpPr>
            <a:spLocks noGrp="1" noChangeArrowheads="1"/>
          </p:cNvSpPr>
          <p:nvPr>
            <p:ph type="body" idx="1"/>
          </p:nvPr>
        </p:nvSpPr>
        <p:spPr>
          <a:xfrm>
            <a:off x="381000" y="1219200"/>
            <a:ext cx="8458200" cy="5334000"/>
          </a:xfrm>
        </p:spPr>
        <p:txBody>
          <a:bodyPr/>
          <a:lstStyle/>
          <a:p>
            <a:pPr eaLnBrk="1" hangingPunct="1">
              <a:lnSpc>
                <a:spcPct val="80000"/>
              </a:lnSpc>
              <a:buFontTx/>
              <a:buNone/>
            </a:pPr>
            <a:r>
              <a:rPr lang="en-US" altLang="zh-CN" sz="2800" smtClean="0"/>
              <a:t>          </a:t>
            </a:r>
            <a:r>
              <a:rPr lang="zh-CN" altLang="en-US" sz="2800" smtClean="0"/>
              <a:t>相似引申是指用表示这一事物的词引申去表示在形状、作用、特点等方面与之相近的另一事物。例如：</a:t>
            </a:r>
            <a:endParaRPr lang="zh-CN" altLang="en-US" sz="2800" b="1" smtClean="0"/>
          </a:p>
          <a:p>
            <a:pPr eaLnBrk="1" hangingPunct="1">
              <a:lnSpc>
                <a:spcPct val="80000"/>
              </a:lnSpc>
            </a:pPr>
            <a:r>
              <a:rPr lang="zh-CN" altLang="en-US" sz="2800" smtClean="0"/>
              <a:t>颠  本义是头顶。</a:t>
            </a:r>
            <a:r>
              <a:rPr lang="en-US" altLang="zh-CN" sz="2800" smtClean="0"/>
              <a:t>《</a:t>
            </a:r>
            <a:r>
              <a:rPr lang="zh-CN" altLang="en-US" sz="2800" smtClean="0"/>
              <a:t>说文</a:t>
            </a:r>
            <a:r>
              <a:rPr lang="en-US" altLang="zh-CN" sz="2800" smtClean="0"/>
              <a:t>》</a:t>
            </a:r>
            <a:r>
              <a:rPr lang="zh-CN" altLang="en-US" sz="2800" smtClean="0"/>
              <a:t>：“颠，顶也。”</a:t>
            </a:r>
            <a:r>
              <a:rPr lang="en-US" altLang="zh-CN" sz="2800" smtClean="0"/>
              <a:t>《</a:t>
            </a:r>
            <a:r>
              <a:rPr lang="zh-CN" altLang="en-US" sz="2800" smtClean="0"/>
              <a:t>诗</a:t>
            </a:r>
            <a:r>
              <a:rPr lang="en-US" altLang="zh-CN" sz="2800" smtClean="0"/>
              <a:t>·</a:t>
            </a:r>
            <a:r>
              <a:rPr lang="zh-CN" altLang="en-US" sz="2800" smtClean="0"/>
              <a:t>秦风</a:t>
            </a:r>
            <a:r>
              <a:rPr lang="en-US" altLang="zh-CN" sz="2800" smtClean="0"/>
              <a:t>·</a:t>
            </a:r>
            <a:r>
              <a:rPr lang="zh-CN" altLang="en-US" sz="2800" smtClean="0"/>
              <a:t>车邻</a:t>
            </a:r>
            <a:r>
              <a:rPr lang="en-US" altLang="zh-CN" sz="2800" smtClean="0"/>
              <a:t>》</a:t>
            </a:r>
            <a:r>
              <a:rPr lang="zh-CN" altLang="en-US" sz="2800" smtClean="0"/>
              <a:t>：“有车邻邻，有马白颠。”“颠”是人或动物的顶端，与山的顶端在特点上相似，故引申去指称之。例如，</a:t>
            </a:r>
            <a:r>
              <a:rPr lang="en-US" altLang="zh-CN" sz="2800" smtClean="0"/>
              <a:t>《</a:t>
            </a:r>
            <a:r>
              <a:rPr lang="zh-CN" altLang="en-US" sz="2800" smtClean="0"/>
              <a:t>韩非子</a:t>
            </a:r>
            <a:r>
              <a:rPr lang="en-US" altLang="zh-CN" sz="2800" smtClean="0"/>
              <a:t>·</a:t>
            </a:r>
            <a:r>
              <a:rPr lang="zh-CN" altLang="en-US" sz="2800" smtClean="0"/>
              <a:t>奸劫弑臣</a:t>
            </a:r>
            <a:r>
              <a:rPr lang="en-US" altLang="zh-CN" sz="2800" smtClean="0"/>
              <a:t>》</a:t>
            </a:r>
            <a:r>
              <a:rPr lang="zh-CN" altLang="en-US" sz="2800" smtClean="0"/>
              <a:t>：“我不以清廉方正奉法，乃以贪污之心枉法以取私利，是犹上高陵之颠，坠峻谿之下而求生，必不几矣。” </a:t>
            </a:r>
            <a:r>
              <a:rPr lang="en-US" altLang="zh-CN" sz="2800" smtClean="0"/>
              <a:t>《</a:t>
            </a:r>
            <a:r>
              <a:rPr lang="zh-CN" altLang="en-US" sz="2800" smtClean="0"/>
              <a:t>邓析子</a:t>
            </a:r>
            <a:r>
              <a:rPr lang="en-US" altLang="zh-CN" sz="2800" smtClean="0"/>
              <a:t>·</a:t>
            </a:r>
            <a:r>
              <a:rPr lang="zh-CN" altLang="en-US" sz="2800" smtClean="0"/>
              <a:t>转辞篇</a:t>
            </a:r>
            <a:r>
              <a:rPr lang="en-US" altLang="zh-CN" sz="2800" smtClean="0"/>
              <a:t>》</a:t>
            </a:r>
            <a:r>
              <a:rPr lang="zh-CN" altLang="en-US" sz="2800" smtClean="0"/>
              <a:t>：“是以贤愚之相较，若百丈之谿与万仞之山，若九地之下与重山之颠。”“颠”后来写作“巅”，又进一步引申指其他事物的顶端，例如</a:t>
            </a:r>
            <a:r>
              <a:rPr lang="en-US" altLang="zh-CN" sz="2800" smtClean="0"/>
              <a:t>《</a:t>
            </a:r>
            <a:r>
              <a:rPr lang="zh-CN" altLang="en-US" sz="2800" smtClean="0"/>
              <a:t>乐府诗集</a:t>
            </a:r>
            <a:r>
              <a:rPr lang="en-US" altLang="zh-CN" sz="2800" smtClean="0"/>
              <a:t>·</a:t>
            </a:r>
            <a:r>
              <a:rPr lang="zh-CN" altLang="en-US" sz="2800" smtClean="0"/>
              <a:t>相和歌辞</a:t>
            </a:r>
            <a:r>
              <a:rPr lang="en-US" altLang="zh-CN" sz="2800" smtClean="0"/>
              <a:t>·</a:t>
            </a:r>
            <a:r>
              <a:rPr lang="zh-CN" altLang="en-US" sz="2800" smtClean="0"/>
              <a:t>鸡鸣</a:t>
            </a:r>
            <a:r>
              <a:rPr lang="en-US" altLang="zh-CN" sz="2800" smtClean="0"/>
              <a:t>》</a:t>
            </a:r>
            <a:r>
              <a:rPr lang="zh-CN" altLang="en-US" sz="2800" smtClean="0"/>
              <a:t>：“鸡鸣高树巅，狗吠深宫中。”</a:t>
            </a:r>
          </a:p>
        </p:txBody>
      </p:sp>
      <p:pic>
        <p:nvPicPr>
          <p:cNvPr id="95236"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body" idx="1"/>
          </p:nvPr>
        </p:nvSpPr>
        <p:spPr>
          <a:xfrm>
            <a:off x="457200" y="609600"/>
            <a:ext cx="8229600" cy="5516563"/>
          </a:xfrm>
        </p:spPr>
        <p:txBody>
          <a:bodyPr/>
          <a:lstStyle/>
          <a:p>
            <a:pPr eaLnBrk="1" hangingPunct="1">
              <a:lnSpc>
                <a:spcPct val="90000"/>
              </a:lnSpc>
            </a:pPr>
            <a:r>
              <a:rPr lang="zh-CN" altLang="en-US" sz="2800" smtClean="0"/>
              <a:t>引  本义为开弓。</a:t>
            </a:r>
            <a:r>
              <a:rPr lang="en-US" altLang="zh-CN" sz="2800" smtClean="0"/>
              <a:t>《</a:t>
            </a:r>
            <a:r>
              <a:rPr lang="zh-CN" altLang="en-US" sz="2800" smtClean="0"/>
              <a:t>孟子</a:t>
            </a:r>
            <a:r>
              <a:rPr lang="en-US" altLang="zh-CN" sz="2800" smtClean="0"/>
              <a:t>·</a:t>
            </a:r>
            <a:r>
              <a:rPr lang="zh-CN" altLang="en-US" sz="2800" smtClean="0"/>
              <a:t>尽心上</a:t>
            </a:r>
            <a:r>
              <a:rPr lang="en-US" altLang="zh-CN" sz="2800" smtClean="0"/>
              <a:t>》</a:t>
            </a:r>
            <a:r>
              <a:rPr lang="zh-CN" altLang="en-US" sz="2800" smtClean="0"/>
              <a:t>：“君子引而不发。”开弓时要将弓弦向后拉，这一动作与牵引其他事物的动作在特点上近似，于是由“开弓”引申出泛指的“拉、牵引”义，例如</a:t>
            </a:r>
            <a:r>
              <a:rPr lang="en-US" altLang="zh-CN" sz="2800" smtClean="0"/>
              <a:t>《</a:t>
            </a:r>
            <a:r>
              <a:rPr lang="zh-CN" altLang="en-US" sz="2800" smtClean="0"/>
              <a:t>韩非子</a:t>
            </a:r>
            <a:r>
              <a:rPr lang="en-US" altLang="zh-CN" sz="2800" smtClean="0"/>
              <a:t>·</a:t>
            </a:r>
            <a:r>
              <a:rPr lang="zh-CN" altLang="en-US" sz="2800" smtClean="0"/>
              <a:t>人主</a:t>
            </a:r>
            <a:r>
              <a:rPr lang="en-US" altLang="zh-CN" sz="2800" smtClean="0"/>
              <a:t>》</a:t>
            </a:r>
            <a:r>
              <a:rPr lang="zh-CN" altLang="en-US" sz="2800" smtClean="0"/>
              <a:t>：“夫马之所以能任重引车致远道者，以筋力也。”开弓时需要引导弓弦对准目标，这一动作和“率领”的特点近似，于是由“开弓”又引申出“率领”义，例如</a:t>
            </a:r>
            <a:r>
              <a:rPr lang="en-US" altLang="zh-CN" sz="2800" smtClean="0"/>
              <a:t>《</a:t>
            </a:r>
            <a:r>
              <a:rPr lang="zh-CN" altLang="en-US" sz="2800" smtClean="0"/>
              <a:t>史记</a:t>
            </a:r>
            <a:r>
              <a:rPr lang="en-US" altLang="zh-CN" sz="2800" smtClean="0"/>
              <a:t>·</a:t>
            </a:r>
            <a:r>
              <a:rPr lang="zh-CN" altLang="en-US" sz="2800" smtClean="0"/>
              <a:t>项羽本纪</a:t>
            </a:r>
            <a:r>
              <a:rPr lang="en-US" altLang="zh-CN" sz="2800" smtClean="0"/>
              <a:t>》</a:t>
            </a:r>
            <a:r>
              <a:rPr lang="zh-CN" altLang="en-US" sz="2800" smtClean="0"/>
              <a:t>：“江东已定，急引兵西击秦。” 开弓时是将弓弦向后拉，这一动作和“撤军”近似，于是由“开弓”再引申出“撤军”义，例如</a:t>
            </a:r>
            <a:r>
              <a:rPr lang="en-US" altLang="zh-CN" sz="2800" smtClean="0"/>
              <a:t>《</a:t>
            </a:r>
            <a:r>
              <a:rPr lang="zh-CN" altLang="en-US" sz="2800" smtClean="0"/>
              <a:t>史记</a:t>
            </a:r>
            <a:r>
              <a:rPr lang="en-US" altLang="zh-CN" sz="2800" smtClean="0"/>
              <a:t>·</a:t>
            </a:r>
            <a:r>
              <a:rPr lang="zh-CN" altLang="en-US" sz="2800" smtClean="0"/>
              <a:t>秦本纪</a:t>
            </a:r>
            <a:r>
              <a:rPr lang="en-US" altLang="zh-CN" sz="2800" smtClean="0"/>
              <a:t>》</a:t>
            </a:r>
            <a:r>
              <a:rPr lang="zh-CN" altLang="en-US" sz="2800" smtClean="0"/>
              <a:t>：“缪公於是复使孟明视等将兵伐晋，战于彭衙。秦不利，引兵归。”</a:t>
            </a:r>
            <a:r>
              <a:rPr lang="en-US" altLang="zh-CN" sz="2800" smtClean="0"/>
              <a:t>《</a:t>
            </a:r>
            <a:r>
              <a:rPr lang="zh-CN" altLang="en-US" sz="2800" smtClean="0"/>
              <a:t>史记</a:t>
            </a:r>
            <a:r>
              <a:rPr lang="en-US" altLang="zh-CN" sz="2800" smtClean="0"/>
              <a:t>·</a:t>
            </a:r>
            <a:r>
              <a:rPr lang="zh-CN" altLang="en-US" sz="2800" smtClean="0"/>
              <a:t>李将军列传</a:t>
            </a:r>
            <a:r>
              <a:rPr lang="en-US" altLang="zh-CN" sz="2800" smtClean="0"/>
              <a:t>》</a:t>
            </a:r>
            <a:r>
              <a:rPr lang="zh-CN" altLang="en-US" sz="2800" smtClean="0"/>
              <a:t>：“陵军五千人，兵矢既尽，士死者过半，而所杀伤匈奴亦万馀人。且引且战，连斗八日。”</a:t>
            </a:r>
          </a:p>
          <a:p>
            <a:pPr eaLnBrk="1" hangingPunct="1">
              <a:lnSpc>
                <a:spcPct val="90000"/>
              </a:lnSpc>
            </a:pPr>
            <a:endParaRPr lang="en-US" altLang="zh-CN" sz="2800" smtClean="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57200" y="274638"/>
            <a:ext cx="8229600" cy="411162"/>
          </a:xfrm>
        </p:spPr>
        <p:txBody>
          <a:bodyPr/>
          <a:lstStyle/>
          <a:p>
            <a:pPr eaLnBrk="1" hangingPunct="1"/>
            <a:r>
              <a:rPr lang="zh-CN" altLang="en-US" sz="3200" smtClean="0"/>
              <a:t>（</a:t>
            </a:r>
            <a:r>
              <a:rPr lang="en-US" altLang="zh-CN" sz="3200" smtClean="0"/>
              <a:t>2</a:t>
            </a:r>
            <a:r>
              <a:rPr lang="zh-CN" altLang="en-US" sz="3200" smtClean="0"/>
              <a:t>）关联引申</a:t>
            </a:r>
          </a:p>
        </p:txBody>
      </p:sp>
      <p:sp>
        <p:nvSpPr>
          <p:cNvPr id="97283" name="Rectangle 3"/>
          <p:cNvSpPr>
            <a:spLocks noGrp="1" noChangeArrowheads="1"/>
          </p:cNvSpPr>
          <p:nvPr>
            <p:ph type="body" idx="1"/>
          </p:nvPr>
        </p:nvSpPr>
        <p:spPr>
          <a:xfrm>
            <a:off x="228600" y="990600"/>
            <a:ext cx="8534400" cy="5715000"/>
          </a:xfrm>
        </p:spPr>
        <p:txBody>
          <a:bodyPr/>
          <a:lstStyle/>
          <a:p>
            <a:pPr eaLnBrk="1" hangingPunct="1">
              <a:buFontTx/>
              <a:buNone/>
            </a:pPr>
            <a:r>
              <a:rPr lang="en-US" altLang="zh-CN" smtClean="0"/>
              <a:t>            </a:t>
            </a:r>
            <a:r>
              <a:rPr lang="zh-CN" altLang="en-US" smtClean="0"/>
              <a:t>关联引申是指用表示这一事物的词引申去表示与之在动作、处所、时间、工具、结果等方面相关的另一事物。 例如：</a:t>
            </a:r>
            <a:endParaRPr lang="zh-CN" altLang="en-US" b="1" smtClean="0"/>
          </a:p>
          <a:p>
            <a:pPr eaLnBrk="1" hangingPunct="1"/>
            <a:r>
              <a:rPr lang="zh-CN" altLang="en-US" smtClean="0"/>
              <a:t>厉  本义是磨刀石。</a:t>
            </a:r>
            <a:r>
              <a:rPr lang="en-US" altLang="zh-CN" smtClean="0"/>
              <a:t>《</a:t>
            </a:r>
            <a:r>
              <a:rPr lang="zh-CN" altLang="en-US" smtClean="0"/>
              <a:t>说文</a:t>
            </a:r>
            <a:r>
              <a:rPr lang="en-US" altLang="zh-CN" smtClean="0"/>
              <a:t>》</a:t>
            </a:r>
            <a:r>
              <a:rPr lang="zh-CN" altLang="en-US" smtClean="0"/>
              <a:t>：“厉，旱石也。由于磨刀的动作与磨刀石有关，于是由“磨刀石”引申出“磨砺”义，例如</a:t>
            </a:r>
            <a:r>
              <a:rPr lang="en-US" altLang="zh-CN" smtClean="0"/>
              <a:t>《</a:t>
            </a:r>
            <a:r>
              <a:rPr lang="zh-CN" altLang="en-US" smtClean="0"/>
              <a:t>左传</a:t>
            </a:r>
            <a:r>
              <a:rPr lang="en-US" altLang="zh-CN" smtClean="0"/>
              <a:t>·</a:t>
            </a:r>
            <a:r>
              <a:rPr lang="zh-CN" altLang="en-US" smtClean="0"/>
              <a:t>僖公三十三年</a:t>
            </a:r>
            <a:r>
              <a:rPr lang="en-US" altLang="zh-CN" smtClean="0"/>
              <a:t>》</a:t>
            </a:r>
            <a:r>
              <a:rPr lang="zh-CN" altLang="en-US" smtClean="0"/>
              <a:t>：“郑穆公使视客馆，则束载、厉兵、秣马矣。” </a:t>
            </a:r>
            <a:r>
              <a:rPr lang="en-US" altLang="zh-CN" smtClean="0"/>
              <a:t>《</a:t>
            </a:r>
            <a:r>
              <a:rPr lang="zh-CN" altLang="en-US" smtClean="0"/>
              <a:t>商君书</a:t>
            </a:r>
            <a:r>
              <a:rPr lang="en-US" altLang="zh-CN" smtClean="0"/>
              <a:t>·</a:t>
            </a:r>
            <a:r>
              <a:rPr lang="zh-CN" altLang="en-US" smtClean="0"/>
              <a:t>兵守</a:t>
            </a:r>
            <a:r>
              <a:rPr lang="en-US" altLang="zh-CN" smtClean="0"/>
              <a:t>》</a:t>
            </a:r>
            <a:r>
              <a:rPr lang="zh-CN" altLang="en-US" smtClean="0"/>
              <a:t>：“壮男之军，使盛食、厉兵，陈而待敌。”</a:t>
            </a:r>
          </a:p>
        </p:txBody>
      </p:sp>
      <p:pic>
        <p:nvPicPr>
          <p:cNvPr id="97284" name="Picture 5"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3"/>
          <p:cNvSpPr>
            <a:spLocks noGrp="1" noChangeArrowheads="1"/>
          </p:cNvSpPr>
          <p:nvPr>
            <p:ph type="body" idx="1"/>
          </p:nvPr>
        </p:nvSpPr>
        <p:spPr>
          <a:xfrm>
            <a:off x="381000" y="685800"/>
            <a:ext cx="8305800" cy="5440363"/>
          </a:xfrm>
        </p:spPr>
        <p:txBody>
          <a:bodyPr/>
          <a:lstStyle/>
          <a:p>
            <a:pPr eaLnBrk="1" hangingPunct="1"/>
            <a:r>
              <a:rPr lang="zh-CN" altLang="en-US" sz="2800" smtClean="0"/>
              <a:t>皮   本义是兽皮。</a:t>
            </a:r>
            <a:r>
              <a:rPr lang="en-US" altLang="zh-CN" sz="2800" smtClean="0"/>
              <a:t>《</a:t>
            </a:r>
            <a:r>
              <a:rPr lang="zh-CN" altLang="en-US" sz="2800" smtClean="0"/>
              <a:t>左传</a:t>
            </a:r>
            <a:r>
              <a:rPr lang="en-US" altLang="zh-CN" sz="2800" smtClean="0"/>
              <a:t>·</a:t>
            </a:r>
            <a:r>
              <a:rPr lang="zh-CN" altLang="en-US" sz="2800" smtClean="0"/>
              <a:t>宣公二年</a:t>
            </a:r>
            <a:r>
              <a:rPr lang="en-US" altLang="zh-CN" sz="2800" smtClean="0"/>
              <a:t>》</a:t>
            </a:r>
            <a:r>
              <a:rPr lang="zh-CN" altLang="en-US" sz="2800" smtClean="0"/>
              <a:t>：“使其骖乘谓之曰：‘牛则有皮，犀兕尚多，弃甲则那？’” </a:t>
            </a:r>
            <a:r>
              <a:rPr lang="en-US" altLang="zh-CN" sz="2800" smtClean="0"/>
              <a:t>《</a:t>
            </a:r>
            <a:r>
              <a:rPr lang="zh-CN" altLang="en-US" sz="2800" smtClean="0"/>
              <a:t>史记</a:t>
            </a:r>
            <a:r>
              <a:rPr lang="en-US" altLang="zh-CN" sz="2800" smtClean="0"/>
              <a:t>·</a:t>
            </a:r>
            <a:r>
              <a:rPr lang="zh-CN" altLang="en-US" sz="2800" smtClean="0"/>
              <a:t>商君列传</a:t>
            </a:r>
            <a:r>
              <a:rPr lang="en-US" altLang="zh-CN" sz="2800" smtClean="0"/>
              <a:t>》</a:t>
            </a:r>
            <a:r>
              <a:rPr lang="zh-CN" altLang="en-US" sz="2800" smtClean="0"/>
              <a:t>：“赵良曰：‘千羊之皮，不如一狐之掖；千人之诺诺，不如一士之谔谔。’”由于剥皮或割面皮与皮有关，故由“兽皮”引申出“剥皮”、“割面皮”义，例如袁文</a:t>
            </a:r>
            <a:r>
              <a:rPr lang="en-US" altLang="zh-CN" sz="2800" smtClean="0"/>
              <a:t>《</a:t>
            </a:r>
            <a:r>
              <a:rPr lang="zh-CN" altLang="en-US" sz="2800" smtClean="0"/>
              <a:t>甕牖闲评</a:t>
            </a:r>
            <a:r>
              <a:rPr lang="en-US" altLang="zh-CN" sz="2800" smtClean="0"/>
              <a:t>》</a:t>
            </a:r>
            <a:r>
              <a:rPr lang="zh-CN" altLang="en-US" sz="2800" smtClean="0"/>
              <a:t>卷七：“</a:t>
            </a:r>
            <a:r>
              <a:rPr lang="en-US" altLang="zh-CN" sz="2800" smtClean="0"/>
              <a:t>《</a:t>
            </a:r>
            <a:r>
              <a:rPr lang="zh-CN" altLang="en-US" sz="2800" smtClean="0"/>
              <a:t>東齋記事</a:t>
            </a:r>
            <a:r>
              <a:rPr lang="en-US" altLang="zh-CN" sz="2800" smtClean="0"/>
              <a:t>》</a:t>
            </a:r>
            <a:r>
              <a:rPr lang="zh-CN" altLang="en-US" sz="2800" smtClean="0"/>
              <a:t>載： 吉州有捕猿者，殺其母，皮之，並其子賣於蕭氏。”</a:t>
            </a:r>
            <a:r>
              <a:rPr lang="en-US" altLang="zh-CN" sz="2800" smtClean="0"/>
              <a:t>《</a:t>
            </a:r>
            <a:r>
              <a:rPr lang="zh-CN" altLang="en-US" sz="2800" smtClean="0"/>
              <a:t>史记</a:t>
            </a:r>
            <a:r>
              <a:rPr lang="en-US" altLang="zh-CN" sz="2800" smtClean="0"/>
              <a:t>·</a:t>
            </a:r>
            <a:r>
              <a:rPr lang="zh-CN" altLang="en-US" sz="2800" smtClean="0"/>
              <a:t>刺客列传</a:t>
            </a:r>
            <a:r>
              <a:rPr lang="en-US" altLang="zh-CN" sz="2800" smtClean="0"/>
              <a:t>》</a:t>
            </a:r>
            <a:r>
              <a:rPr lang="zh-CN" altLang="en-US" sz="2800" smtClean="0"/>
              <a:t>：“聂政大呼，所击杀者数十人，因自皮面决眼，自屠出肠，遂以死。” 司马贞索隐：“皮面，謂以刀割其面皮，欲令人不識。” </a:t>
            </a:r>
            <a:r>
              <a:rPr lang="en-US" altLang="zh-CN" sz="2800" smtClean="0"/>
              <a:t>《</a:t>
            </a:r>
            <a:r>
              <a:rPr lang="zh-CN" altLang="en-US" sz="2800" smtClean="0"/>
              <a:t>晋书</a:t>
            </a:r>
            <a:r>
              <a:rPr lang="en-US" altLang="zh-CN" sz="2800" smtClean="0"/>
              <a:t>·</a:t>
            </a:r>
            <a:r>
              <a:rPr lang="zh-CN" altLang="en-US" sz="2800" smtClean="0"/>
              <a:t>诸葛恢传</a:t>
            </a:r>
            <a:r>
              <a:rPr lang="en-US" altLang="zh-CN" sz="2800" smtClean="0"/>
              <a:t>》</a:t>
            </a:r>
            <a:r>
              <a:rPr lang="zh-CN" altLang="en-US" sz="2800" smtClean="0"/>
              <a:t>：“靓流涕曰：‘不能漆身皮面，复睹圣颜！’”</a:t>
            </a:r>
          </a:p>
          <a:p>
            <a:pPr eaLnBrk="1" hangingPunct="1"/>
            <a:endParaRPr lang="en-US" altLang="zh-CN" sz="280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57200" y="274638"/>
            <a:ext cx="8229600" cy="487362"/>
          </a:xfrm>
        </p:spPr>
        <p:txBody>
          <a:bodyPr/>
          <a:lstStyle/>
          <a:p>
            <a:pPr eaLnBrk="1" hangingPunct="1"/>
            <a:r>
              <a:rPr lang="en-US" altLang="zh-CN" sz="3600" smtClean="0"/>
              <a:t>3</a:t>
            </a:r>
            <a:r>
              <a:rPr lang="zh-CN" altLang="en-US" sz="3600" smtClean="0"/>
              <a:t>）比喻引申</a:t>
            </a:r>
          </a:p>
        </p:txBody>
      </p:sp>
      <p:sp>
        <p:nvSpPr>
          <p:cNvPr id="99331" name="Rectangle 3"/>
          <p:cNvSpPr>
            <a:spLocks noGrp="1" noChangeArrowheads="1"/>
          </p:cNvSpPr>
          <p:nvPr>
            <p:ph type="body" idx="1"/>
          </p:nvPr>
        </p:nvSpPr>
        <p:spPr>
          <a:xfrm>
            <a:off x="381000" y="1066800"/>
            <a:ext cx="8382000" cy="5638800"/>
          </a:xfrm>
        </p:spPr>
        <p:txBody>
          <a:bodyPr/>
          <a:lstStyle/>
          <a:p>
            <a:pPr eaLnBrk="1" hangingPunct="1">
              <a:lnSpc>
                <a:spcPct val="90000"/>
              </a:lnSpc>
              <a:buFontTx/>
              <a:buNone/>
            </a:pPr>
            <a:r>
              <a:rPr lang="en-US" altLang="zh-CN" sz="2800" smtClean="0"/>
              <a:t>           </a:t>
            </a:r>
            <a:r>
              <a:rPr lang="zh-CN" altLang="en-US" sz="2800" smtClean="0"/>
              <a:t>比喻引申是指用表示这一事物的词引申去表示另一被该词所比喻的事物。例如：</a:t>
            </a:r>
            <a:endParaRPr lang="zh-CN" altLang="en-US" sz="2800" b="1" smtClean="0"/>
          </a:p>
          <a:p>
            <a:pPr eaLnBrk="1" hangingPunct="1">
              <a:lnSpc>
                <a:spcPct val="90000"/>
              </a:lnSpc>
            </a:pPr>
            <a:r>
              <a:rPr lang="zh-CN" altLang="en-US" sz="2800" smtClean="0"/>
              <a:t>心腹  本指心和腹。</a:t>
            </a:r>
            <a:r>
              <a:rPr lang="en-US" altLang="zh-CN" sz="2800" smtClean="0"/>
              <a:t>《</a:t>
            </a:r>
            <a:r>
              <a:rPr lang="zh-CN" altLang="en-US" sz="2800" smtClean="0"/>
              <a:t>战国策</a:t>
            </a:r>
            <a:r>
              <a:rPr lang="en-US" altLang="zh-CN" sz="2800" smtClean="0"/>
              <a:t>·</a:t>
            </a:r>
            <a:r>
              <a:rPr lang="zh-CN" altLang="en-US" sz="2800" smtClean="0"/>
              <a:t>秦策三</a:t>
            </a:r>
            <a:r>
              <a:rPr lang="en-US" altLang="zh-CN" sz="2800" smtClean="0"/>
              <a:t>》</a:t>
            </a:r>
            <a:r>
              <a:rPr lang="zh-CN" altLang="en-US" sz="2800" smtClean="0"/>
              <a:t>：“ 秦韓之地形，相錯如繡。 秦之有韓 ，若木之有蠧，人之病心腹。”古人常用心腹比喻诚意、要害部位或亲近的人，心腹遂因此而产生了“诚意”、“要害部位”和“亲信”义。例如，</a:t>
            </a:r>
            <a:r>
              <a:rPr lang="en-US" altLang="zh-CN" sz="2800" smtClean="0"/>
              <a:t>《</a:t>
            </a:r>
            <a:r>
              <a:rPr lang="zh-CN" altLang="en-US" sz="2800" smtClean="0"/>
              <a:t>史记</a:t>
            </a:r>
            <a:r>
              <a:rPr lang="en-US" altLang="zh-CN" sz="2800" smtClean="0"/>
              <a:t>·</a:t>
            </a:r>
            <a:r>
              <a:rPr lang="zh-CN" altLang="en-US" sz="2800" smtClean="0"/>
              <a:t>邹阳列传</a:t>
            </a:r>
            <a:r>
              <a:rPr lang="en-US" altLang="zh-CN" sz="2800" smtClean="0"/>
              <a:t>》</a:t>
            </a:r>
            <a:r>
              <a:rPr lang="zh-CN" altLang="en-US" sz="2800" smtClean="0"/>
              <a:t>：“今人主诚能去骄慠之心，怀可报之意，披心腹，见情素，</a:t>
            </a:r>
            <a:r>
              <a:rPr lang="en-US" altLang="zh-CN" sz="2800" smtClean="0"/>
              <a:t>……</a:t>
            </a:r>
            <a:r>
              <a:rPr lang="zh-CN" altLang="en-US" sz="2800" smtClean="0"/>
              <a:t>则桀之狗可使吠尧，而蹠之客可使刺由。”</a:t>
            </a:r>
            <a:r>
              <a:rPr lang="en-US" altLang="zh-CN" sz="2800" smtClean="0"/>
              <a:t>《</a:t>
            </a:r>
            <a:r>
              <a:rPr lang="zh-CN" altLang="en-US" sz="2800" smtClean="0"/>
              <a:t>后汉书</a:t>
            </a:r>
            <a:r>
              <a:rPr lang="en-US" altLang="zh-CN" sz="2800" smtClean="0"/>
              <a:t>·</a:t>
            </a:r>
            <a:r>
              <a:rPr lang="zh-CN" altLang="en-US" sz="2800" smtClean="0"/>
              <a:t>马援传</a:t>
            </a:r>
            <a:r>
              <a:rPr lang="en-US" altLang="zh-CN" sz="2800" smtClean="0"/>
              <a:t>》</a:t>
            </a:r>
            <a:r>
              <a:rPr lang="zh-CN" altLang="en-US" sz="2800" smtClean="0"/>
              <a:t>：“潜遣司马马彭将五千人从间道冲其心腹。” </a:t>
            </a:r>
            <a:r>
              <a:rPr lang="en-US" altLang="zh-CN" sz="2800" smtClean="0"/>
              <a:t>《</a:t>
            </a:r>
            <a:r>
              <a:rPr lang="zh-CN" altLang="en-US" sz="2800" smtClean="0"/>
              <a:t>後汉书</a:t>
            </a:r>
            <a:r>
              <a:rPr lang="en-US" altLang="zh-CN" sz="2800" smtClean="0"/>
              <a:t>·</a:t>
            </a:r>
            <a:r>
              <a:rPr lang="zh-CN" altLang="en-US" sz="2800" smtClean="0"/>
              <a:t>窦融传</a:t>
            </a:r>
            <a:r>
              <a:rPr lang="en-US" altLang="zh-CN" sz="2800" smtClean="0"/>
              <a:t>》</a:t>
            </a:r>
            <a:r>
              <a:rPr lang="zh-CN" altLang="en-US" sz="2800" smtClean="0"/>
              <a:t>：“ 憲既平匈奴 ，威名大盛，以耿夔 、任尚等爲爪牙，鄧疊、郭璜爲心腹。”</a:t>
            </a:r>
          </a:p>
        </p:txBody>
      </p:sp>
      <p:pic>
        <p:nvPicPr>
          <p:cNvPr id="99332"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382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3"/>
          <p:cNvSpPr>
            <a:spLocks noGrp="1" noChangeArrowheads="1"/>
          </p:cNvSpPr>
          <p:nvPr>
            <p:ph type="body" idx="1"/>
          </p:nvPr>
        </p:nvSpPr>
        <p:spPr>
          <a:xfrm>
            <a:off x="381000" y="685800"/>
            <a:ext cx="8305800" cy="5440363"/>
          </a:xfrm>
        </p:spPr>
        <p:txBody>
          <a:bodyPr/>
          <a:lstStyle/>
          <a:p>
            <a:pPr eaLnBrk="1" hangingPunct="1">
              <a:lnSpc>
                <a:spcPct val="90000"/>
              </a:lnSpc>
            </a:pPr>
            <a:r>
              <a:rPr lang="zh-CN" altLang="en-US" smtClean="0"/>
              <a:t>鱼肉   本指鱼和肉。</a:t>
            </a:r>
            <a:r>
              <a:rPr lang="en-US" altLang="zh-CN" smtClean="0"/>
              <a:t>《</a:t>
            </a:r>
            <a:r>
              <a:rPr lang="zh-CN" altLang="en-US" smtClean="0"/>
              <a:t>左传</a:t>
            </a:r>
            <a:r>
              <a:rPr lang="en-US" altLang="zh-CN" smtClean="0"/>
              <a:t>·</a:t>
            </a:r>
            <a:r>
              <a:rPr lang="zh-CN" altLang="en-US" smtClean="0"/>
              <a:t>昭公二十年</a:t>
            </a:r>
            <a:r>
              <a:rPr lang="en-US" altLang="zh-CN" smtClean="0"/>
              <a:t>》</a:t>
            </a:r>
            <a:r>
              <a:rPr lang="zh-CN" altLang="en-US" smtClean="0"/>
              <a:t>：“和如羹焉，水火醯醢盐梅以烹鱼肉，燀之以薪。”鱼肉常用来比喻任人宰割的对象，后随因此比喻而产生了“受侵害”、“欺凌”、“残杀”等义。例如，</a:t>
            </a:r>
            <a:r>
              <a:rPr lang="en-US" altLang="zh-CN" smtClean="0"/>
              <a:t>《</a:t>
            </a:r>
            <a:r>
              <a:rPr lang="zh-CN" altLang="en-US" smtClean="0"/>
              <a:t>史记</a:t>
            </a:r>
            <a:r>
              <a:rPr lang="en-US" altLang="zh-CN" smtClean="0"/>
              <a:t>·</a:t>
            </a:r>
            <a:r>
              <a:rPr lang="zh-CN" altLang="en-US" smtClean="0"/>
              <a:t>项羽本纪</a:t>
            </a:r>
            <a:r>
              <a:rPr lang="en-US" altLang="zh-CN" smtClean="0"/>
              <a:t>》</a:t>
            </a:r>
            <a:r>
              <a:rPr lang="zh-CN" altLang="en-US" smtClean="0"/>
              <a:t>：“如今人方爲刀俎，我爲魚肉，何辭爲？”</a:t>
            </a:r>
            <a:r>
              <a:rPr lang="en-US" altLang="zh-CN" smtClean="0"/>
              <a:t>《</a:t>
            </a:r>
            <a:r>
              <a:rPr lang="zh-CN" altLang="en-US" smtClean="0"/>
              <a:t>史记</a:t>
            </a:r>
            <a:r>
              <a:rPr lang="en-US" altLang="zh-CN" smtClean="0"/>
              <a:t>·</a:t>
            </a:r>
            <a:r>
              <a:rPr lang="zh-CN" altLang="en-US" smtClean="0"/>
              <a:t>魏其武安侯列传</a:t>
            </a:r>
            <a:r>
              <a:rPr lang="en-US" altLang="zh-CN" smtClean="0"/>
              <a:t>》</a:t>
            </a:r>
            <a:r>
              <a:rPr lang="zh-CN" altLang="en-US" smtClean="0"/>
              <a:t>：“太后怒，不食，曰：“今我在也，而人皆藉吾弟，令我百岁后，皆鱼肉之矣。” </a:t>
            </a:r>
            <a:r>
              <a:rPr lang="en-US" altLang="zh-CN" smtClean="0"/>
              <a:t>《</a:t>
            </a:r>
            <a:r>
              <a:rPr lang="zh-CN" altLang="en-US" smtClean="0"/>
              <a:t>晋书</a:t>
            </a:r>
            <a:r>
              <a:rPr lang="en-US" altLang="zh-CN" smtClean="0"/>
              <a:t>·</a:t>
            </a:r>
            <a:r>
              <a:rPr lang="zh-CN" altLang="en-US" smtClean="0"/>
              <a:t>孔愉传</a:t>
            </a:r>
            <a:r>
              <a:rPr lang="en-US" altLang="zh-CN" smtClean="0"/>
              <a:t>》</a:t>
            </a:r>
            <a:r>
              <a:rPr lang="zh-CN" altLang="en-US" smtClean="0"/>
              <a:t>：“天罚既集，罪人斯陨，王旅未加，自相鱼肉。”</a:t>
            </a:r>
            <a:r>
              <a:rPr lang="zh-CN" altLang="en-US" b="1" smtClean="0"/>
              <a:t> </a:t>
            </a:r>
            <a:endParaRPr lang="zh-CN" altLang="en-US" smtClean="0"/>
          </a:p>
          <a:p>
            <a:pPr eaLnBrk="1" hangingPunct="1">
              <a:lnSpc>
                <a:spcPct val="90000"/>
              </a:lnSpc>
            </a:pPr>
            <a:endParaRPr lang="en-US" altLang="zh-CN" smtClean="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457200" y="274638"/>
            <a:ext cx="8229600" cy="715962"/>
          </a:xfrm>
        </p:spPr>
        <p:txBody>
          <a:bodyPr/>
          <a:lstStyle/>
          <a:p>
            <a:pPr eaLnBrk="1" hangingPunct="1"/>
            <a:r>
              <a:rPr lang="zh-CN" altLang="en-US" sz="3600" smtClean="0"/>
              <a:t>第四节  同义词辨析</a:t>
            </a:r>
            <a:r>
              <a:rPr lang="zh-CN" altLang="en-US" sz="4000" smtClean="0"/>
              <a:t> </a:t>
            </a:r>
          </a:p>
        </p:txBody>
      </p:sp>
      <p:sp>
        <p:nvSpPr>
          <p:cNvPr id="101379" name="Rectangle 3"/>
          <p:cNvSpPr>
            <a:spLocks noGrp="1" noChangeArrowheads="1"/>
          </p:cNvSpPr>
          <p:nvPr>
            <p:ph type="body" idx="1"/>
          </p:nvPr>
        </p:nvSpPr>
        <p:spPr>
          <a:xfrm>
            <a:off x="152400" y="1143000"/>
            <a:ext cx="8763000" cy="5486400"/>
          </a:xfrm>
        </p:spPr>
        <p:txBody>
          <a:bodyPr/>
          <a:lstStyle/>
          <a:p>
            <a:pPr eaLnBrk="1" hangingPunct="1">
              <a:lnSpc>
                <a:spcPct val="90000"/>
              </a:lnSpc>
              <a:buFontTx/>
              <a:buNone/>
            </a:pPr>
            <a:r>
              <a:rPr lang="en-US" altLang="zh-CN" sz="2800" smtClean="0"/>
              <a:t>           </a:t>
            </a:r>
            <a:r>
              <a:rPr lang="zh-CN" altLang="en-US" sz="2800" smtClean="0"/>
              <a:t>辨析同义词是学习和研究古汉语的一个非常重要的环节，因为古汉语中单音词占优势，同义词相应的比较多，情况也很复杂。同义词是词汇丰富发达的重要标志。一般认为，同义词是指有一个或几个义项相同而其他义项不同或感情色彩及用法上存在着细微差别的一组词。例如“步、趋、走”这几个词即算是一组同义词，它们都有“走路”这一共同意义，但在快慢方面存在着的差异。</a:t>
            </a:r>
            <a:r>
              <a:rPr lang="en-US" altLang="zh-CN" sz="2800" smtClean="0"/>
              <a:t>《</a:t>
            </a:r>
            <a:r>
              <a:rPr lang="zh-CN" altLang="en-US" sz="2800" smtClean="0"/>
              <a:t>释名</a:t>
            </a:r>
            <a:r>
              <a:rPr lang="en-US" altLang="zh-CN" sz="2800" smtClean="0"/>
              <a:t>》</a:t>
            </a:r>
            <a:r>
              <a:rPr lang="zh-CN" altLang="en-US" sz="2800" smtClean="0"/>
              <a:t>：“徐行曰步，</a:t>
            </a:r>
            <a:r>
              <a:rPr lang="en-US" altLang="zh-CN" sz="2800" smtClean="0"/>
              <a:t>……</a:t>
            </a:r>
            <a:r>
              <a:rPr lang="zh-CN" altLang="en-US" sz="2800" smtClean="0"/>
              <a:t>疾行曰趋，</a:t>
            </a:r>
            <a:r>
              <a:rPr lang="en-US" altLang="zh-CN" sz="2800" smtClean="0"/>
              <a:t>……</a:t>
            </a:r>
            <a:r>
              <a:rPr lang="zh-CN" altLang="en-US" sz="2800" smtClean="0"/>
              <a:t>疾趋曰走。”根据这一解释中可以看出“步”是慢步走，“趋”快于“步”，而“走”快于“趋”。“走”相当于今天的“跑”。辨析同义词有助于我们理解词义之间的细微差别，提高古文的阅读能力。辨析同义词一般从词义的内涵、范围、轻重、来源、使用对象、感情色彩和语法功能等几个方面入手。 </a:t>
            </a:r>
          </a:p>
        </p:txBody>
      </p:sp>
      <p:pic>
        <p:nvPicPr>
          <p:cNvPr id="101380"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457200" y="274638"/>
            <a:ext cx="8229600" cy="639762"/>
          </a:xfrm>
        </p:spPr>
        <p:txBody>
          <a:bodyPr/>
          <a:lstStyle/>
          <a:p>
            <a:pPr eaLnBrk="1" hangingPunct="1"/>
            <a:r>
              <a:rPr lang="en-US" altLang="zh-CN" sz="4000" smtClean="0"/>
              <a:t>1</a:t>
            </a:r>
            <a:r>
              <a:rPr lang="zh-CN" altLang="en-US" sz="4000" smtClean="0"/>
              <a:t>、内涵的差异</a:t>
            </a:r>
            <a:endParaRPr lang="zh-CN" altLang="en-US" sz="4000" b="1" smtClean="0"/>
          </a:p>
        </p:txBody>
      </p:sp>
      <p:sp>
        <p:nvSpPr>
          <p:cNvPr id="102403" name="Rectangle 3"/>
          <p:cNvSpPr>
            <a:spLocks noGrp="1" noChangeArrowheads="1"/>
          </p:cNvSpPr>
          <p:nvPr>
            <p:ph type="body" idx="1"/>
          </p:nvPr>
        </p:nvSpPr>
        <p:spPr>
          <a:xfrm>
            <a:off x="381000" y="1143000"/>
            <a:ext cx="8305800" cy="5257800"/>
          </a:xfrm>
        </p:spPr>
        <p:txBody>
          <a:bodyPr/>
          <a:lstStyle/>
          <a:p>
            <a:pPr eaLnBrk="1" hangingPunct="1">
              <a:lnSpc>
                <a:spcPct val="90000"/>
              </a:lnSpc>
              <a:buFontTx/>
              <a:buNone/>
            </a:pPr>
            <a:r>
              <a:rPr lang="en-US" altLang="zh-CN" sz="2800" smtClean="0"/>
              <a:t>           </a:t>
            </a:r>
            <a:r>
              <a:rPr lang="zh-CN" altLang="en-US" sz="2800" smtClean="0"/>
              <a:t>所谓同义词的内涵差异是指同义词所反映的基本内容存在着细微的差异。例如：</a:t>
            </a:r>
          </a:p>
          <a:p>
            <a:pPr eaLnBrk="1" hangingPunct="1">
              <a:lnSpc>
                <a:spcPct val="90000"/>
              </a:lnSpc>
            </a:pPr>
            <a:r>
              <a:rPr lang="zh-CN" altLang="en-US" sz="2800" smtClean="0"/>
              <a:t>朋</a:t>
            </a:r>
            <a:r>
              <a:rPr lang="en-US" altLang="zh-CN" sz="2800" smtClean="0"/>
              <a:t>—</a:t>
            </a:r>
            <a:r>
              <a:rPr lang="zh-CN" altLang="en-US" sz="2800" smtClean="0"/>
              <a:t>友   笼统地讲，“朋”与“友”都指“朋友”，可以分用，也常常连用。 例如，</a:t>
            </a:r>
            <a:r>
              <a:rPr lang="en-US" altLang="zh-CN" sz="2800" smtClean="0"/>
              <a:t>《</a:t>
            </a:r>
            <a:r>
              <a:rPr lang="zh-CN" altLang="en-US" sz="2800" smtClean="0"/>
              <a:t>论语</a:t>
            </a:r>
            <a:r>
              <a:rPr lang="en-US" altLang="zh-CN" sz="2800" smtClean="0"/>
              <a:t>·</a:t>
            </a:r>
            <a:r>
              <a:rPr lang="zh-CN" altLang="en-US" sz="2800" smtClean="0"/>
              <a:t>学而</a:t>
            </a:r>
            <a:r>
              <a:rPr lang="en-US" altLang="zh-CN" sz="2800" smtClean="0"/>
              <a:t>》</a:t>
            </a:r>
            <a:r>
              <a:rPr lang="zh-CN" altLang="en-US" sz="2800" smtClean="0"/>
              <a:t>：“学而时习之，不亦说乎？有朋自远方来，不亦乐乎？”</a:t>
            </a:r>
            <a:r>
              <a:rPr lang="en-US" altLang="zh-CN" sz="2800" smtClean="0"/>
              <a:t>《</a:t>
            </a:r>
            <a:r>
              <a:rPr lang="zh-CN" altLang="en-US" sz="2800" smtClean="0"/>
              <a:t>论语</a:t>
            </a:r>
            <a:r>
              <a:rPr lang="en-US" altLang="zh-CN" sz="2800" smtClean="0"/>
              <a:t>·</a:t>
            </a:r>
            <a:r>
              <a:rPr lang="zh-CN" altLang="en-US" sz="2800" smtClean="0"/>
              <a:t>泰伯</a:t>
            </a:r>
            <a:r>
              <a:rPr lang="en-US" altLang="zh-CN" sz="2800" smtClean="0"/>
              <a:t>》</a:t>
            </a:r>
            <a:r>
              <a:rPr lang="zh-CN" altLang="en-US" sz="2800" smtClean="0"/>
              <a:t>：“以能问于不能，以多问于寡；有若无，实若虚，犯而不校，昔者吾友尝从事于斯矣。” </a:t>
            </a:r>
            <a:r>
              <a:rPr lang="en-US" altLang="zh-CN" sz="2800" smtClean="0"/>
              <a:t>《</a:t>
            </a:r>
            <a:r>
              <a:rPr lang="zh-CN" altLang="en-US" sz="2800" smtClean="0"/>
              <a:t>论语</a:t>
            </a:r>
            <a:r>
              <a:rPr lang="en-US" altLang="zh-CN" sz="2800" smtClean="0"/>
              <a:t>·</a:t>
            </a:r>
            <a:r>
              <a:rPr lang="zh-CN" altLang="en-US" sz="2800" smtClean="0"/>
              <a:t>学而</a:t>
            </a:r>
            <a:r>
              <a:rPr lang="en-US" altLang="zh-CN" sz="2800" smtClean="0"/>
              <a:t>》</a:t>
            </a:r>
            <a:r>
              <a:rPr lang="zh-CN" altLang="en-US" sz="2800" smtClean="0"/>
              <a:t>：“曾子曰：‘吾日三省吾身，为人谋而不忠乎？与朋友交而不信乎？传不习乎？’”如果分开讲，则“朋”相当于今天的“同学”，“友”相当于今天的“同志”。例如，</a:t>
            </a:r>
            <a:r>
              <a:rPr lang="en-US" altLang="zh-CN" sz="2800" smtClean="0"/>
              <a:t>《</a:t>
            </a:r>
            <a:r>
              <a:rPr lang="zh-CN" altLang="en-US" sz="2800" smtClean="0"/>
              <a:t>周易</a:t>
            </a:r>
            <a:r>
              <a:rPr lang="en-US" altLang="zh-CN" sz="2800" smtClean="0"/>
              <a:t>·</a:t>
            </a:r>
            <a:r>
              <a:rPr lang="zh-CN" altLang="en-US" sz="2800" smtClean="0"/>
              <a:t>兑</a:t>
            </a:r>
            <a:r>
              <a:rPr lang="en-US" altLang="zh-CN" sz="2800" smtClean="0"/>
              <a:t>》</a:t>
            </a:r>
            <a:r>
              <a:rPr lang="zh-CN" altLang="en-US" sz="2800" smtClean="0"/>
              <a:t>：“</a:t>
            </a:r>
            <a:r>
              <a:rPr lang="en-US" altLang="zh-CN" sz="2800" smtClean="0"/>
              <a:t>《</a:t>
            </a:r>
            <a:r>
              <a:rPr lang="zh-CN" altLang="en-US" sz="2800" smtClean="0"/>
              <a:t>象</a:t>
            </a:r>
            <a:r>
              <a:rPr lang="en-US" altLang="zh-CN" sz="2800" smtClean="0"/>
              <a:t>》</a:t>
            </a:r>
            <a:r>
              <a:rPr lang="zh-CN" altLang="en-US" sz="2800" smtClean="0"/>
              <a:t>曰：丽泽，兑。君子以朋友讲习。”孔颖达疏：“同门曰朋，同志曰友。”</a:t>
            </a:r>
          </a:p>
        </p:txBody>
      </p:sp>
      <p:pic>
        <p:nvPicPr>
          <p:cNvPr id="102404" name="Picture 4" desc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14400"/>
            <a:ext cx="86106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默认设计模板">
  <a:themeElements>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默认设计模板">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宋体"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zh-CN" altLang="en-US" sz="1800" b="1" i="0" u="none" strike="noStrike" cap="none" normalizeH="0" baseline="0" smtClean="0">
            <a:ln>
              <a:noFill/>
            </a:ln>
            <a:solidFill>
              <a:schemeClr val="tx1"/>
            </a:solidFill>
            <a:effectLst/>
            <a:latin typeface="Arial" charset="0"/>
            <a:ea typeface="宋体" pitchFamily="2" charset="-122"/>
          </a:defRPr>
        </a:defPPr>
      </a:lstStyle>
    </a:lnDef>
  </a:objectDefaults>
  <a:extraClrSchemeLst>
    <a:extraClrScheme>
      <a:clrScheme name="默认设计模板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默认设计模板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默认设计模板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默认设计模板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默认设计模板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默认设计模板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默认设计模板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默认设计模板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默认设计模板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默认设计模板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默认设计模板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默认设计模板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306</TotalTime>
  <Words>28842</Words>
  <Application>Microsoft Office PowerPoint</Application>
  <PresentationFormat>全屏显示(4:3)</PresentationFormat>
  <Paragraphs>404</Paragraphs>
  <Slides>140</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140</vt:i4>
      </vt:variant>
    </vt:vector>
  </HeadingPairs>
  <TitlesOfParts>
    <vt:vector size="146" baseType="lpstr">
      <vt:lpstr>Arial</vt:lpstr>
      <vt:lpstr>宋体</vt:lpstr>
      <vt:lpstr>Calibri</vt:lpstr>
      <vt:lpstr>方正隶书繁体</vt:lpstr>
      <vt:lpstr>PMingLiU</vt:lpstr>
      <vt:lpstr>默认设计模板</vt:lpstr>
      <vt:lpstr>词    汇</vt:lpstr>
      <vt:lpstr>   概說</vt:lpstr>
      <vt:lpstr>PowerPoint 演示文稿</vt:lpstr>
      <vt:lpstr>PowerPoint 演示文稿</vt:lpstr>
      <vt:lpstr>PowerPoint 演示文稿</vt:lpstr>
      <vt:lpstr>第一节  古汉语词汇的构成</vt:lpstr>
      <vt:lpstr>PowerPoint 演示文稿</vt:lpstr>
      <vt:lpstr>PowerPoint 演示文稿</vt:lpstr>
      <vt:lpstr>PowerPoint 演示文稿</vt:lpstr>
      <vt:lpstr>古汉语单音词的特点主要有三个</vt:lpstr>
      <vt:lpstr>PowerPoint 演示文稿</vt:lpstr>
      <vt:lpstr>2、多音词  </vt:lpstr>
      <vt:lpstr>PowerPoint 演示文稿</vt:lpstr>
      <vt:lpstr>PowerPoint 演示文稿</vt:lpstr>
      <vt:lpstr>PowerPoint 演示文稿</vt:lpstr>
      <vt:lpstr>PowerPoint 演示文稿</vt:lpstr>
      <vt:lpstr>      联绵字的两个字多为双声或叠韵关系，音乐感很强，故在古代的文学作品中也多被使用。常见的联绵字如下：</vt:lpstr>
      <vt:lpstr>注意！</vt:lpstr>
      <vt:lpstr>（3）外来词</vt:lpstr>
      <vt:lpstr>二、合成词</vt:lpstr>
      <vt:lpstr>PowerPoint 演示文稿</vt:lpstr>
      <vt:lpstr>  需要指出的是：</vt:lpstr>
      <vt:lpstr>PowerPoint 演示文稿</vt:lpstr>
      <vt:lpstr>PowerPoint 演示文稿</vt:lpstr>
      <vt:lpstr>（2）偏正式</vt:lpstr>
      <vt:lpstr>（3）动宾式</vt:lpstr>
      <vt:lpstr>2、附加式</vt:lpstr>
      <vt:lpstr>PowerPoint 演示文稿</vt:lpstr>
      <vt:lpstr>PowerPoint 演示文稿</vt:lpstr>
      <vt:lpstr>PowerPoint 演示文稿</vt:lpstr>
      <vt:lpstr>第二节  古今词义的异同 </vt:lpstr>
      <vt:lpstr>PowerPoint 演示文稿</vt:lpstr>
      <vt:lpstr>PowerPoint 演示文稿</vt:lpstr>
      <vt:lpstr>一、旧词的继承</vt:lpstr>
      <vt:lpstr>1、古今词形相同词义亦相同</vt:lpstr>
      <vt:lpstr>2、古今词形相同而词义有别。</vt:lpstr>
      <vt:lpstr>古                                 今</vt:lpstr>
      <vt:lpstr>二、旧词旧义的消亡             </vt:lpstr>
      <vt:lpstr>PowerPoint 演示文稿</vt:lpstr>
      <vt:lpstr>PowerPoint 演示文稿</vt:lpstr>
      <vt:lpstr>2、 旧义的消亡</vt:lpstr>
      <vt:lpstr>三、新词新义的产生</vt:lpstr>
      <vt:lpstr>PowerPoint 演示文稿</vt:lpstr>
      <vt:lpstr>四、词义内涵与外延的变化</vt:lpstr>
      <vt:lpstr>1.词义的扩大</vt:lpstr>
      <vt:lpstr>PowerPoint 演示文稿</vt:lpstr>
      <vt:lpstr>PowerPoint 演示文稿</vt:lpstr>
      <vt:lpstr>PowerPoint 演示文稿</vt:lpstr>
      <vt:lpstr>2、词义的缩小 </vt:lpstr>
      <vt:lpstr>PowerPoint 演示文稿</vt:lpstr>
      <vt:lpstr>PowerPoint 演示文稿</vt:lpstr>
      <vt:lpstr>PowerPoint 演示文稿</vt:lpstr>
      <vt:lpstr>PowerPoint 演示文稿</vt:lpstr>
      <vt:lpstr>PowerPoint 演示文稿</vt:lpstr>
      <vt:lpstr>3、词义的转移</vt:lpstr>
      <vt:lpstr>PowerPoint 演示文稿</vt:lpstr>
      <vt:lpstr>PowerPoint 演示文稿</vt:lpstr>
      <vt:lpstr>PowerPoint 演示文稿</vt:lpstr>
      <vt:lpstr>PowerPoint 演示文稿</vt:lpstr>
      <vt:lpstr>4.词义感情色彩和轻重的差别</vt:lpstr>
      <vt:lpstr>PowerPoint 演示文稿</vt:lpstr>
      <vt:lpstr>PowerPoint 演示文稿</vt:lpstr>
      <vt:lpstr>PowerPoint 演示文稿</vt:lpstr>
      <vt:lpstr>PowerPoint 演示文稿</vt:lpstr>
      <vt:lpstr>PowerPoint 演示文稿</vt:lpstr>
      <vt:lpstr>PowerPoint 演示文稿</vt:lpstr>
      <vt:lpstr>第三节  词的本义和引申义 </vt:lpstr>
      <vt:lpstr>一、词的本义</vt:lpstr>
      <vt:lpstr>PowerPoint 演示文稿</vt:lpstr>
      <vt:lpstr>PowerPoint 演示文稿</vt:lpstr>
      <vt:lpstr>PowerPoint 演示文稿</vt:lpstr>
      <vt:lpstr>2、怎样探求词的本义</vt:lpstr>
      <vt:lpstr>PowerPoint 演示文稿</vt:lpstr>
      <vt:lpstr>PowerPoint 演示文稿</vt:lpstr>
      <vt:lpstr>PowerPoint 演示文稿</vt:lpstr>
      <vt:lpstr>PowerPoint 演示文稿</vt:lpstr>
      <vt:lpstr>PowerPoint 演示文稿</vt:lpstr>
      <vt:lpstr>PowerPoint 演示文稿</vt:lpstr>
      <vt:lpstr>二、词的引申义</vt:lpstr>
      <vt:lpstr>PowerPoint 演示文稿</vt:lpstr>
      <vt:lpstr>PowerPoint 演示文稿</vt:lpstr>
      <vt:lpstr>2、词义引申的层次</vt:lpstr>
      <vt:lpstr>（1）递进式引申</vt:lpstr>
      <vt:lpstr>PowerPoint 演示文稿</vt:lpstr>
      <vt:lpstr>（2）并列式引申</vt:lpstr>
      <vt:lpstr>此例的引申关系如下图所示：</vt:lpstr>
      <vt:lpstr>（3）综合式引申</vt:lpstr>
      <vt:lpstr>PowerPoint 演示文稿</vt:lpstr>
      <vt:lpstr>此两例的引申关系大体如下图所示 </vt:lpstr>
      <vt:lpstr>PowerPoint 演示文稿</vt:lpstr>
      <vt:lpstr>3.词义引申的方式</vt:lpstr>
      <vt:lpstr>（1）相似引申</vt:lpstr>
      <vt:lpstr>PowerPoint 演示文稿</vt:lpstr>
      <vt:lpstr>（2）关联引申</vt:lpstr>
      <vt:lpstr>PowerPoint 演示文稿</vt:lpstr>
      <vt:lpstr>3）比喻引申</vt:lpstr>
      <vt:lpstr>PowerPoint 演示文稿</vt:lpstr>
      <vt:lpstr>第四节  同义词辨析 </vt:lpstr>
      <vt:lpstr>1、内涵的差异</vt:lpstr>
      <vt:lpstr>PowerPoint 演示文稿</vt:lpstr>
      <vt:lpstr>2、范围的差异</vt:lpstr>
      <vt:lpstr>PowerPoint 演示文稿</vt:lpstr>
      <vt:lpstr>PowerPoint 演示文稿</vt:lpstr>
      <vt:lpstr>3、轻重的差异</vt:lpstr>
      <vt:lpstr>PowerPoint 演示文稿</vt:lpstr>
      <vt:lpstr>4、来源的差异</vt:lpstr>
      <vt:lpstr>PowerPoint 演示文稿</vt:lpstr>
      <vt:lpstr>5、使用对象的差异</vt:lpstr>
      <vt:lpstr>PowerPoint 演示文稿</vt:lpstr>
      <vt:lpstr>6、感情色彩的差异</vt:lpstr>
      <vt:lpstr>PowerPoint 演示文稿</vt:lpstr>
      <vt:lpstr>7、语法功能的差异</vt:lpstr>
      <vt:lpstr>PowerPoint 演示文稿</vt:lpstr>
      <vt:lpstr>古汉语词义辨析举例</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xiezhifang</dc:creator>
  <cp:lastModifiedBy>WLXYs-</cp:lastModifiedBy>
  <cp:revision>9</cp:revision>
  <cp:lastPrinted>1601-01-01T00:00:00Z</cp:lastPrinted>
  <dcterms:created xsi:type="dcterms:W3CDTF">1601-01-01T00:00:00Z</dcterms:created>
  <dcterms:modified xsi:type="dcterms:W3CDTF">2013-08-26T01:31:44Z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