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5" r:id="rId25"/>
    <p:sldId id="282" r:id="rId26"/>
    <p:sldId id="280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3300"/>
    <a:srgbClr val="CC3300"/>
    <a:srgbClr val="33CC33"/>
    <a:srgbClr val="FF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036A-3437-470E-BB2F-129B5FB8BD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248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2D1BF-7C9E-4BCF-987D-D742C6BE11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3229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2C14-86B7-4E7F-BBA0-9A2F5188B5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3738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1BC3-44E7-43F0-87A3-4AB2FBF8C9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02175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A380-BC03-471F-9A8F-A17EF3FC4D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87855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ADA46-E183-46B7-A93A-80020F82F1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1724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A5D70-65CF-4622-916A-B9A0A2DD3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53743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9C7B-4516-4BC4-9D3F-48F61DE082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49683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EFA9-3BDD-4D58-9E0E-2E8EDBED1E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0147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9195A-F3C9-4918-A786-45107FCB86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0583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131F5-7FF5-4963-9C2F-3BBF1D91D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7596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6F8D18-E3DB-4E8E-9610-BA35354809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--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index_r4_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index_r4_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图片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20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2209800" y="56388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marL="341313" indent="-341313" algn="ctr">
              <a:lnSpc>
                <a:spcPts val="3463"/>
              </a:lnSpc>
              <a:spcBef>
                <a:spcPts val="200"/>
              </a:spcBef>
              <a:defRPr/>
            </a:pPr>
            <a:r>
              <a:rPr lang="zh-CN" altLang="en-US" sz="2800" b="1" kern="0" dirty="0">
                <a:solidFill>
                  <a:srgbClr val="6600FF"/>
                </a:solidFill>
                <a:latin typeface="+mn-lt"/>
                <a:ea typeface="+mn-ea"/>
              </a:rPr>
              <a:t>陕西师大古代汉语教研室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1060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/>
              <a:t>又</a:t>
            </a:r>
            <a:r>
              <a:rPr lang="zh-CN" altLang="en-US" sz="2800" smtClean="0">
                <a:solidFill>
                  <a:srgbClr val="FF3300"/>
                </a:solidFill>
              </a:rPr>
              <a:t>例如：</a:t>
            </a: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然則王之所大欲可知已，欲辟土地，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朝</a:t>
            </a:r>
            <a:r>
              <a:rPr lang="zh-TW" altLang="en-US" sz="2800" u="sng" smtClean="0">
                <a:latin typeface="宋体" pitchFamily="2" charset="-122"/>
              </a:rPr>
              <a:t>秦楚</a:t>
            </a:r>
            <a:r>
              <a:rPr lang="zh-TW" altLang="en-US" sz="2800" smtClean="0">
                <a:latin typeface="宋体" pitchFamily="2" charset="-122"/>
              </a:rPr>
              <a:t>，</a:t>
            </a:r>
            <a:r>
              <a:rPr lang="zh-CN" altLang="en-US" sz="2800" smtClean="0">
                <a:latin typeface="宋体" pitchFamily="2" charset="-122"/>
              </a:rPr>
              <a:t>莅</a:t>
            </a:r>
            <a:r>
              <a:rPr lang="zh-TW" altLang="en-US" sz="2800" u="sng" smtClean="0">
                <a:latin typeface="宋体" pitchFamily="2" charset="-122"/>
              </a:rPr>
              <a:t>中國</a:t>
            </a:r>
            <a:r>
              <a:rPr lang="zh-TW" altLang="en-US" sz="2800" smtClean="0">
                <a:latin typeface="宋体" pitchFamily="2" charset="-122"/>
              </a:rPr>
              <a:t>而撫</a:t>
            </a:r>
            <a:r>
              <a:rPr lang="zh-TW" altLang="en-US" sz="2800" u="sng" smtClean="0">
                <a:latin typeface="宋体" pitchFamily="2" charset="-122"/>
              </a:rPr>
              <a:t>四夷</a:t>
            </a:r>
            <a:r>
              <a:rPr lang="zh-TW" altLang="en-US" sz="2800" smtClean="0">
                <a:latin typeface="宋体" pitchFamily="2" charset="-122"/>
              </a:rPr>
              <a:t>也。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孟子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梁惠王上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TW" sz="2800" u="sng" smtClean="0">
              <a:latin typeface="宋体" pitchFamily="2" charset="-122"/>
            </a:endParaRPr>
          </a:p>
          <a:p>
            <a:pPr eaLnBrk="1" hangingPunct="1"/>
            <a:r>
              <a:rPr lang="zh-TW" altLang="en-US" sz="2800" u="sng" smtClean="0">
                <a:latin typeface="宋体" pitchFamily="2" charset="-122"/>
              </a:rPr>
              <a:t>晏子</a:t>
            </a:r>
            <a:r>
              <a:rPr lang="zh-TW" altLang="en-US" sz="2800" smtClean="0">
                <a:latin typeface="宋体" pitchFamily="2" charset="-122"/>
              </a:rPr>
              <a:t>沒十有七年，</a:t>
            </a:r>
            <a:r>
              <a:rPr lang="zh-TW" altLang="en-US" sz="2800" u="sng" smtClean="0">
                <a:latin typeface="宋体" pitchFamily="2" charset="-122"/>
              </a:rPr>
              <a:t>景公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飲</a:t>
            </a:r>
            <a:r>
              <a:rPr lang="zh-TW" altLang="en-US" sz="2800" smtClean="0">
                <a:latin typeface="宋体" pitchFamily="2" charset="-122"/>
              </a:rPr>
              <a:t>諸大夫酒，公射出質，堂上唱善若出一口。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說苑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君道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TW" sz="2800" u="sng" smtClean="0">
              <a:latin typeface="宋体" pitchFamily="2" charset="-122"/>
            </a:endParaRPr>
          </a:p>
          <a:p>
            <a:pPr eaLnBrk="1" hangingPunct="1"/>
            <a:r>
              <a:rPr lang="zh-TW" altLang="en-US" sz="2800" u="sng" smtClean="0">
                <a:latin typeface="宋体" pitchFamily="2" charset="-122"/>
              </a:rPr>
              <a:t>祭仲</a:t>
            </a:r>
            <a:r>
              <a:rPr lang="zh-TW" altLang="en-US" sz="2800" smtClean="0">
                <a:latin typeface="宋体" pitchFamily="2" charset="-122"/>
              </a:rPr>
              <a:t>與</a:t>
            </a:r>
            <a:r>
              <a:rPr lang="zh-TW" altLang="en-US" sz="2800" u="sng" smtClean="0">
                <a:latin typeface="宋体" pitchFamily="2" charset="-122"/>
              </a:rPr>
              <a:t>渠彌</a:t>
            </a:r>
            <a:r>
              <a:rPr lang="zh-TW" altLang="en-US" sz="2800" smtClean="0">
                <a:latin typeface="宋体" pitchFamily="2" charset="-122"/>
              </a:rPr>
              <a:t>不敢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入</a:t>
            </a:r>
            <a:r>
              <a:rPr lang="zh-TW" altLang="en-US" sz="2800" u="sng" smtClean="0">
                <a:latin typeface="宋体" pitchFamily="2" charset="-122"/>
              </a:rPr>
              <a:t>厲公</a:t>
            </a:r>
            <a:r>
              <a:rPr lang="zh-TW" altLang="en-US" sz="2800" smtClean="0">
                <a:latin typeface="宋体" pitchFamily="2" charset="-122"/>
              </a:rPr>
              <a:t>，乃更立</a:t>
            </a:r>
            <a:r>
              <a:rPr lang="zh-TW" altLang="en-US" sz="2800" u="sng" smtClean="0">
                <a:latin typeface="宋体" pitchFamily="2" charset="-122"/>
              </a:rPr>
              <a:t>昭公</a:t>
            </a:r>
            <a:r>
              <a:rPr lang="zh-TW" altLang="en-US" sz="2800" smtClean="0">
                <a:latin typeface="宋体" pitchFamily="2" charset="-122"/>
              </a:rPr>
              <a:t>弟</a:t>
            </a:r>
            <a:r>
              <a:rPr lang="zh-TW" altLang="en-US" sz="2800" u="sng" smtClean="0">
                <a:latin typeface="宋体" pitchFamily="2" charset="-122"/>
              </a:rPr>
              <a:t>子亹</a:t>
            </a:r>
            <a:r>
              <a:rPr lang="zh-TW" altLang="en-US" sz="2800" smtClean="0">
                <a:latin typeface="宋体" pitchFamily="2" charset="-122"/>
              </a:rPr>
              <a:t>為君，是為</a:t>
            </a:r>
            <a:r>
              <a:rPr lang="zh-TW" altLang="en-US" sz="2800" u="sng" smtClean="0">
                <a:latin typeface="宋体" pitchFamily="2" charset="-122"/>
              </a:rPr>
              <a:t>子亹</a:t>
            </a:r>
            <a:r>
              <a:rPr lang="zh-TW" altLang="en-US" sz="2800" smtClean="0">
                <a:latin typeface="宋体" pitchFamily="2" charset="-122"/>
              </a:rPr>
              <a:t>也</a:t>
            </a:r>
            <a:r>
              <a:rPr lang="zh-TW" altLang="en-US" sz="2400" smtClean="0">
                <a:latin typeface="宋体" pitchFamily="2" charset="-122"/>
              </a:rPr>
              <a:t>。（ </a:t>
            </a:r>
            <a:r>
              <a:rPr lang="zh-TW" altLang="en-US" sz="2400" u="sng" smtClean="0">
                <a:latin typeface="宋体" pitchFamily="2" charset="-122"/>
              </a:rPr>
              <a:t>祭仲</a:t>
            </a:r>
            <a:r>
              <a:rPr lang="zh-TW" altLang="en-US" sz="2400" smtClean="0">
                <a:latin typeface="宋体" pitchFamily="2" charset="-122"/>
              </a:rPr>
              <a:t>、</a:t>
            </a:r>
            <a:r>
              <a:rPr lang="zh-TW" altLang="en-US" sz="2400" u="sng" smtClean="0">
                <a:latin typeface="宋体" pitchFamily="2" charset="-122"/>
              </a:rPr>
              <a:t>渠彌</a:t>
            </a:r>
            <a:r>
              <a:rPr lang="zh-TW" altLang="en-US" sz="2400" smtClean="0">
                <a:latin typeface="宋体" pitchFamily="2" charset="-122"/>
              </a:rPr>
              <a:t>：皆春秋時</a:t>
            </a:r>
            <a:r>
              <a:rPr lang="zh-TW" altLang="en-US" sz="2400" u="sng" smtClean="0">
                <a:latin typeface="宋体" pitchFamily="2" charset="-122"/>
              </a:rPr>
              <a:t>鄭</a:t>
            </a:r>
            <a:r>
              <a:rPr lang="zh-TW" altLang="en-US" sz="2400" smtClean="0">
                <a:latin typeface="宋体" pitchFamily="2" charset="-122"/>
              </a:rPr>
              <a:t>大夫。</a:t>
            </a:r>
            <a:r>
              <a:rPr lang="zh-TW" altLang="en-US" sz="2400" u="sng" smtClean="0">
                <a:latin typeface="宋体" pitchFamily="2" charset="-122"/>
              </a:rPr>
              <a:t>厲公</a:t>
            </a:r>
            <a:r>
              <a:rPr lang="zh-TW" altLang="en-US" sz="2400" smtClean="0">
                <a:latin typeface="宋体" pitchFamily="2" charset="-122"/>
              </a:rPr>
              <a:t>、</a:t>
            </a:r>
            <a:r>
              <a:rPr lang="zh-TW" altLang="en-US" sz="2400" u="sng" smtClean="0">
                <a:latin typeface="宋体" pitchFamily="2" charset="-122"/>
              </a:rPr>
              <a:t>昭公</a:t>
            </a:r>
            <a:r>
              <a:rPr lang="zh-TW" altLang="en-US" sz="2400" smtClean="0">
                <a:latin typeface="宋体" pitchFamily="2" charset="-122"/>
              </a:rPr>
              <a:t>、</a:t>
            </a:r>
            <a:r>
              <a:rPr lang="zh-TW" altLang="en-US" sz="2400" u="sng" smtClean="0">
                <a:latin typeface="宋体" pitchFamily="2" charset="-122"/>
              </a:rPr>
              <a:t>子亹</a:t>
            </a:r>
            <a:r>
              <a:rPr lang="zh-TW" altLang="en-US" sz="2400" smtClean="0">
                <a:latin typeface="宋体" pitchFamily="2" charset="-122"/>
              </a:rPr>
              <a:t>：皆</a:t>
            </a:r>
            <a:r>
              <a:rPr lang="zh-TW" altLang="en-US" sz="2400" u="sng" smtClean="0">
                <a:latin typeface="宋体" pitchFamily="2" charset="-122"/>
              </a:rPr>
              <a:t>鄭莊公</a:t>
            </a:r>
            <a:r>
              <a:rPr lang="zh-TW" altLang="en-US" sz="2400" smtClean="0">
                <a:latin typeface="宋体" pitchFamily="2" charset="-122"/>
              </a:rPr>
              <a:t>子。）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史記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鄭世家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CN" sz="2800" smtClean="0">
              <a:latin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/>
              <a:t>﹡</a:t>
            </a:r>
            <a:r>
              <a:rPr lang="zh-CN" altLang="en-US" sz="2800" smtClean="0"/>
              <a:t>若弗与，则请除之，无生民心。（</a:t>
            </a:r>
            <a:r>
              <a:rPr lang="en-US" altLang="zh-CN" sz="2800" smtClean="0"/>
              <a:t>《</a:t>
            </a:r>
            <a:r>
              <a:rPr lang="zh-CN" altLang="en-US" sz="2800" smtClean="0"/>
              <a:t>左傳</a:t>
            </a:r>
            <a:r>
              <a:rPr lang="en-US" altLang="zh-CN" sz="2800" smtClean="0"/>
              <a:t>·</a:t>
            </a:r>
            <a:r>
              <a:rPr lang="zh-CN" altLang="en-US" sz="2800" smtClean="0"/>
              <a:t>隱公元年</a:t>
            </a:r>
            <a:r>
              <a:rPr lang="en-US" altLang="zh-CN" sz="2800" smtClean="0"/>
              <a:t>》</a:t>
            </a:r>
            <a:r>
              <a:rPr lang="zh-CN" altLang="en-US" sz="2800" smtClean="0"/>
              <a:t>）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﹡</a:t>
            </a:r>
            <a:r>
              <a:rPr lang="zh-CN" altLang="en-US" sz="2800" smtClean="0"/>
              <a:t>欲闢土地，朝秦楚，莅中國而撫四夷也。（</a:t>
            </a:r>
            <a:r>
              <a:rPr lang="en-US" altLang="zh-CN" sz="2800" smtClean="0"/>
              <a:t>《</a:t>
            </a:r>
            <a:r>
              <a:rPr lang="zh-CN" altLang="en-US" sz="2800" smtClean="0"/>
              <a:t>孟子</a:t>
            </a:r>
            <a:r>
              <a:rPr lang="en-US" altLang="zh-CN" sz="2800" smtClean="0"/>
              <a:t>·</a:t>
            </a:r>
            <a:r>
              <a:rPr lang="zh-CN" altLang="en-US" sz="2800" smtClean="0"/>
              <a:t>梁惠王上</a:t>
            </a:r>
            <a:r>
              <a:rPr lang="en-US" altLang="zh-CN" sz="2800" smtClean="0"/>
              <a:t>》</a:t>
            </a:r>
            <a:r>
              <a:rPr lang="zh-CN" altLang="en-US" sz="2800" smtClean="0"/>
              <a:t>）</a:t>
            </a:r>
          </a:p>
          <a:p>
            <a:pPr eaLnBrk="1" hangingPunct="1">
              <a:buFontTx/>
              <a:buNone/>
            </a:pPr>
            <a:endParaRPr lang="zh-CN" altLang="en-US" sz="2800" smtClean="0"/>
          </a:p>
          <a:p>
            <a:pPr eaLnBrk="1" hangingPunct="1">
              <a:buFontTx/>
              <a:buNone/>
            </a:pPr>
            <a:endParaRPr lang="zh-CN" altLang="en-US" sz="2800" smtClean="0">
              <a:latin typeface="宋体" pitchFamily="2" charset="-122"/>
            </a:endParaRPr>
          </a:p>
          <a:p>
            <a:pPr eaLnBrk="1" hangingPunct="1"/>
            <a:endParaRPr lang="en-US" altLang="zh-CN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zh-CN" altLang="en-US" sz="4000" b="1" smtClean="0"/>
              <a:t>注意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 </a:t>
            </a: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 </a:t>
            </a: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及物動詞用作使動時在形式上和一般的賓動結構沒有兩樣，區別主要是根據語意和上下文。</a:t>
            </a:r>
            <a:r>
              <a:rPr lang="zh-TW" altLang="en-US" smtClean="0">
                <a:solidFill>
                  <a:srgbClr val="FF3300"/>
                </a:solidFill>
                <a:latin typeface="宋体" pitchFamily="2" charset="-122"/>
              </a:rPr>
              <a:t>例如：</a:t>
            </a:r>
            <a:endParaRPr lang="zh-TW" altLang="zh-CN" smtClean="0">
              <a:solidFill>
                <a:srgbClr val="FF3300"/>
              </a:solidFill>
              <a:latin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latin typeface="宋体" pitchFamily="2" charset="-122"/>
              </a:rPr>
              <a:t>·</a:t>
            </a:r>
            <a:r>
              <a:rPr lang="zh-TW" altLang="en-US" u="sng" smtClean="0">
                <a:latin typeface="宋体" pitchFamily="2" charset="-122"/>
              </a:rPr>
              <a:t>武丁</a:t>
            </a:r>
            <a:r>
              <a:rPr lang="zh-TW" altLang="en-US" smtClean="0">
                <a:solidFill>
                  <a:srgbClr val="FF3300"/>
                </a:solidFill>
                <a:latin typeface="宋体" pitchFamily="2" charset="-122"/>
              </a:rPr>
              <a:t>朝</a:t>
            </a:r>
            <a:r>
              <a:rPr lang="zh-TW" altLang="en-US" smtClean="0">
                <a:latin typeface="宋体" pitchFamily="2" charset="-122"/>
              </a:rPr>
              <a:t>諸侯，有天下，猶運之掌也。  </a:t>
            </a:r>
            <a:r>
              <a:rPr lang="en-US" altLang="zh-TW" smtClean="0">
                <a:latin typeface="宋体" pitchFamily="2" charset="-122"/>
              </a:rPr>
              <a:t>《</a:t>
            </a:r>
            <a:r>
              <a:rPr lang="zh-TW" altLang="en-US" smtClean="0">
                <a:latin typeface="宋体" pitchFamily="2" charset="-122"/>
              </a:rPr>
              <a:t>孟子</a:t>
            </a:r>
            <a:r>
              <a:rPr lang="en-US" altLang="zh-TW" smtClean="0">
                <a:latin typeface="宋体" pitchFamily="2" charset="-122"/>
              </a:rPr>
              <a:t>·</a:t>
            </a:r>
            <a:r>
              <a:rPr lang="zh-TW" altLang="en-US" smtClean="0">
                <a:latin typeface="宋体" pitchFamily="2" charset="-122"/>
              </a:rPr>
              <a:t>公孫</a:t>
            </a:r>
            <a:r>
              <a:rPr lang="zh-CN" altLang="en-US" smtClean="0">
                <a:latin typeface="宋体" pitchFamily="2" charset="-122"/>
              </a:rPr>
              <a:t>丑</a:t>
            </a:r>
            <a:r>
              <a:rPr lang="zh-TW" altLang="en-US" smtClean="0">
                <a:latin typeface="宋体" pitchFamily="2" charset="-122"/>
              </a:rPr>
              <a:t>上</a:t>
            </a:r>
            <a:r>
              <a:rPr lang="en-US" altLang="zh-TW" smtClean="0">
                <a:latin typeface="宋体" pitchFamily="2" charset="-122"/>
              </a:rPr>
              <a:t>》</a:t>
            </a:r>
            <a:endParaRPr lang="en-US" altLang="zh-TW" u="sng" smtClean="0">
              <a:latin typeface="宋体" pitchFamily="2" charset="-122"/>
            </a:endParaRPr>
          </a:p>
          <a:p>
            <a:pPr eaLnBrk="1" hangingPunct="1"/>
            <a:r>
              <a:rPr lang="zh-TW" altLang="en-US" u="sng" smtClean="0">
                <a:latin typeface="宋体" pitchFamily="2" charset="-122"/>
              </a:rPr>
              <a:t>孟子</a:t>
            </a:r>
            <a:r>
              <a:rPr lang="zh-TW" altLang="en-US" smtClean="0">
                <a:latin typeface="宋体" pitchFamily="2" charset="-122"/>
              </a:rPr>
              <a:t>將</a:t>
            </a:r>
            <a:r>
              <a:rPr lang="zh-TW" altLang="en-US" smtClean="0">
                <a:solidFill>
                  <a:srgbClr val="33CC33"/>
                </a:solidFill>
                <a:latin typeface="宋体" pitchFamily="2" charset="-122"/>
              </a:rPr>
              <a:t>朝</a:t>
            </a:r>
            <a:r>
              <a:rPr lang="zh-TW" altLang="en-US" smtClean="0">
                <a:latin typeface="宋体" pitchFamily="2" charset="-122"/>
              </a:rPr>
              <a:t>王。  </a:t>
            </a:r>
            <a:r>
              <a:rPr lang="en-US" altLang="zh-TW" smtClean="0">
                <a:latin typeface="宋体" pitchFamily="2" charset="-122"/>
              </a:rPr>
              <a:t>《</a:t>
            </a:r>
            <a:r>
              <a:rPr lang="zh-TW" altLang="en-US" smtClean="0">
                <a:latin typeface="宋体" pitchFamily="2" charset="-122"/>
              </a:rPr>
              <a:t>孟子</a:t>
            </a:r>
            <a:r>
              <a:rPr lang="en-US" altLang="zh-TW" smtClean="0">
                <a:latin typeface="宋体" pitchFamily="2" charset="-122"/>
              </a:rPr>
              <a:t>·</a:t>
            </a:r>
            <a:r>
              <a:rPr lang="zh-TW" altLang="en-US" smtClean="0">
                <a:latin typeface="宋体" pitchFamily="2" charset="-122"/>
              </a:rPr>
              <a:t>公孫</a:t>
            </a:r>
            <a:r>
              <a:rPr lang="zh-CN" altLang="en-US" smtClean="0">
                <a:latin typeface="宋体" pitchFamily="2" charset="-122"/>
              </a:rPr>
              <a:t>丑</a:t>
            </a:r>
            <a:r>
              <a:rPr lang="zh-TW" altLang="en-US" smtClean="0">
                <a:latin typeface="宋体" pitchFamily="2" charset="-122"/>
              </a:rPr>
              <a:t>下</a:t>
            </a:r>
            <a:r>
              <a:rPr lang="en-US" altLang="zh-TW" smtClean="0">
                <a:latin typeface="宋体" pitchFamily="2" charset="-122"/>
              </a:rPr>
              <a:t>》</a:t>
            </a:r>
          </a:p>
          <a:p>
            <a:pPr eaLnBrk="1" hangingPunct="1">
              <a:buFontTx/>
              <a:buNone/>
            </a:pP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 </a:t>
            </a: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 </a:t>
            </a:r>
            <a:r>
              <a:rPr lang="zh-TW" altLang="en-US" smtClean="0">
                <a:solidFill>
                  <a:srgbClr val="6600FF"/>
                </a:solidFill>
                <a:latin typeface="宋体" pitchFamily="2" charset="-122"/>
              </a:rPr>
              <a:t>前句</a:t>
            </a:r>
            <a:r>
              <a:rPr lang="zh-TW" altLang="en-US" smtClean="0">
                <a:latin typeface="宋体" pitchFamily="2" charset="-122"/>
              </a:rPr>
              <a:t>意為</a:t>
            </a:r>
            <a:r>
              <a:rPr lang="zh-CN" altLang="en-US" smtClean="0">
                <a:latin typeface="宋体" pitchFamily="2" charset="-122"/>
              </a:rPr>
              <a:t>：</a:t>
            </a:r>
            <a:r>
              <a:rPr lang="zh-TW" altLang="en-US" smtClean="0">
                <a:latin typeface="宋体" pitchFamily="2" charset="-122"/>
              </a:rPr>
              <a:t>“</a:t>
            </a:r>
            <a:r>
              <a:rPr lang="zh-TW" altLang="en-US" u="sng" smtClean="0">
                <a:latin typeface="宋体" pitchFamily="2" charset="-122"/>
              </a:rPr>
              <a:t>武丁</a:t>
            </a:r>
            <a:r>
              <a:rPr lang="zh-TW" altLang="en-US" smtClean="0">
                <a:latin typeface="宋体" pitchFamily="2" charset="-122"/>
              </a:rPr>
              <a:t>使諸侯朝見”。</a:t>
            </a:r>
            <a:r>
              <a:rPr lang="zh-TW" altLang="en-US" u="sng" smtClean="0">
                <a:latin typeface="宋体" pitchFamily="2" charset="-122"/>
              </a:rPr>
              <a:t>武丁</a:t>
            </a:r>
            <a:r>
              <a:rPr lang="zh-TW" altLang="en-US" smtClean="0">
                <a:latin typeface="宋体" pitchFamily="2" charset="-122"/>
              </a:rPr>
              <a:t>是王，不可能去朝拜諸侯。</a:t>
            </a:r>
            <a:endParaRPr lang="zh-TW" altLang="zh-CN" smtClean="0">
              <a:latin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 </a:t>
            </a: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 </a:t>
            </a:r>
            <a:r>
              <a:rPr lang="zh-TW" altLang="en-US" smtClean="0">
                <a:solidFill>
                  <a:srgbClr val="6600FF"/>
                </a:solidFill>
                <a:latin typeface="宋体" pitchFamily="2" charset="-122"/>
              </a:rPr>
              <a:t>後句</a:t>
            </a:r>
            <a:r>
              <a:rPr lang="zh-TW" altLang="en-US" smtClean="0">
                <a:latin typeface="宋体" pitchFamily="2" charset="-122"/>
              </a:rPr>
              <a:t>意為</a:t>
            </a:r>
            <a:r>
              <a:rPr lang="zh-CN" altLang="en-US" smtClean="0">
                <a:latin typeface="宋体" pitchFamily="2" charset="-122"/>
              </a:rPr>
              <a:t>：</a:t>
            </a:r>
            <a:r>
              <a:rPr lang="zh-TW" altLang="en-US" smtClean="0">
                <a:latin typeface="宋体" pitchFamily="2" charset="-122"/>
              </a:rPr>
              <a:t>“</a:t>
            </a:r>
            <a:r>
              <a:rPr lang="zh-TW" altLang="en-US" u="sng" smtClean="0">
                <a:latin typeface="宋体" pitchFamily="2" charset="-122"/>
              </a:rPr>
              <a:t>孟子</a:t>
            </a:r>
            <a:r>
              <a:rPr lang="zh-TW" altLang="en-US" smtClean="0">
                <a:latin typeface="宋体" pitchFamily="2" charset="-122"/>
              </a:rPr>
              <a:t>將朝見齊宣王”。</a:t>
            </a:r>
            <a:r>
              <a:rPr lang="zh-TW" altLang="en-US" u="sng" smtClean="0">
                <a:latin typeface="宋体" pitchFamily="2" charset="-122"/>
              </a:rPr>
              <a:t>孟子</a:t>
            </a:r>
            <a:r>
              <a:rPr lang="zh-TW" altLang="en-US" smtClean="0">
                <a:latin typeface="宋体" pitchFamily="2" charset="-122"/>
              </a:rPr>
              <a:t>是一個學者，不可能使</a:t>
            </a:r>
            <a:r>
              <a:rPr lang="zh-TW" altLang="en-US" u="sng" smtClean="0">
                <a:latin typeface="宋体" pitchFamily="2" charset="-122"/>
              </a:rPr>
              <a:t>齊宣王</a:t>
            </a:r>
            <a:r>
              <a:rPr lang="zh-TW" altLang="en-US" smtClean="0">
                <a:latin typeface="宋体" pitchFamily="2" charset="-122"/>
              </a:rPr>
              <a:t>朝見自己。</a:t>
            </a:r>
            <a:endParaRPr lang="zh-CN" altLang="en-US" smtClean="0">
              <a:latin typeface="宋体" pitchFamily="2" charset="-122"/>
            </a:endParaRPr>
          </a:p>
        </p:txBody>
      </p:sp>
      <p:sp>
        <p:nvSpPr>
          <p:cNvPr id="12292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71800" y="228600"/>
            <a:ext cx="685800" cy="5334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  </a:t>
            </a:r>
          </a:p>
        </p:txBody>
      </p:sp>
      <p:pic>
        <p:nvPicPr>
          <p:cNvPr id="12293" name="Picture 6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>
                <a:latin typeface="宋体" pitchFamily="2" charset="-122"/>
              </a:rPr>
              <a:t>又</a:t>
            </a:r>
            <a:r>
              <a:rPr lang="zh-CN" altLang="en-US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TW" altLang="en-US" smtClean="0">
                <a:latin typeface="宋体" pitchFamily="2" charset="-122"/>
              </a:rPr>
              <a:t>：</a:t>
            </a:r>
          </a:p>
          <a:p>
            <a:pPr eaLnBrk="1" hangingPunct="1"/>
            <a:r>
              <a:rPr lang="zh-TW" altLang="en-US" smtClean="0">
                <a:latin typeface="宋体" pitchFamily="2" charset="-122"/>
              </a:rPr>
              <a:t>是役也，</a:t>
            </a:r>
            <a:r>
              <a:rPr lang="zh-TW" altLang="en-US" u="sng" smtClean="0">
                <a:latin typeface="宋体" pitchFamily="2" charset="-122"/>
              </a:rPr>
              <a:t>鄭石制</a:t>
            </a:r>
            <a:r>
              <a:rPr lang="zh-TW" altLang="en-US" smtClean="0">
                <a:latin typeface="宋体" pitchFamily="2" charset="-122"/>
              </a:rPr>
              <a:t>實</a:t>
            </a:r>
            <a:r>
              <a:rPr lang="zh-TW" altLang="en-US" smtClean="0">
                <a:solidFill>
                  <a:srgbClr val="FF3300"/>
                </a:solidFill>
                <a:latin typeface="宋体" pitchFamily="2" charset="-122"/>
              </a:rPr>
              <a:t>入</a:t>
            </a:r>
            <a:r>
              <a:rPr lang="zh-TW" altLang="en-US" u="sng" smtClean="0">
                <a:latin typeface="宋体" pitchFamily="2" charset="-122"/>
              </a:rPr>
              <a:t>楚</a:t>
            </a:r>
            <a:r>
              <a:rPr lang="zh-TW" altLang="en-US" smtClean="0">
                <a:latin typeface="宋体" pitchFamily="2" charset="-122"/>
              </a:rPr>
              <a:t>師，將以分</a:t>
            </a:r>
            <a:r>
              <a:rPr lang="zh-TW" altLang="en-US" u="sng" smtClean="0">
                <a:latin typeface="宋体" pitchFamily="2" charset="-122"/>
              </a:rPr>
              <a:t>鄭</a:t>
            </a:r>
            <a:r>
              <a:rPr lang="zh-TW" altLang="en-US" smtClean="0">
                <a:latin typeface="宋体" pitchFamily="2" charset="-122"/>
              </a:rPr>
              <a:t>而立公子</a:t>
            </a:r>
            <a:r>
              <a:rPr lang="zh-TW" altLang="en-US" u="sng" smtClean="0">
                <a:latin typeface="宋体" pitchFamily="2" charset="-122"/>
              </a:rPr>
              <a:t>魚臣</a:t>
            </a:r>
            <a:r>
              <a:rPr lang="zh-TW" altLang="en-US" sz="2400" smtClean="0">
                <a:latin typeface="宋体" pitchFamily="2" charset="-122"/>
              </a:rPr>
              <a:t>。（是役：指</a:t>
            </a:r>
            <a:r>
              <a:rPr lang="zh-TW" altLang="en-US" sz="2400" u="sng" smtClean="0">
                <a:latin typeface="宋体" pitchFamily="2" charset="-122"/>
              </a:rPr>
              <a:t>晉楚邲</a:t>
            </a:r>
            <a:r>
              <a:rPr lang="zh-TW" altLang="en-US" sz="2400" smtClean="0">
                <a:latin typeface="宋体" pitchFamily="2" charset="-122"/>
              </a:rPr>
              <a:t>之戰。時</a:t>
            </a:r>
            <a:r>
              <a:rPr lang="zh-TW" altLang="en-US" sz="2400" u="sng" smtClean="0">
                <a:latin typeface="宋体" pitchFamily="2" charset="-122"/>
              </a:rPr>
              <a:t>鄭</a:t>
            </a:r>
            <a:r>
              <a:rPr lang="zh-TW" altLang="en-US" sz="2400" smtClean="0">
                <a:latin typeface="宋体" pitchFamily="2" charset="-122"/>
              </a:rPr>
              <a:t>為</a:t>
            </a:r>
            <a:r>
              <a:rPr lang="zh-TW" altLang="en-US" sz="2400" u="sng" smtClean="0">
                <a:latin typeface="宋体" pitchFamily="2" charset="-122"/>
              </a:rPr>
              <a:t>晉</a:t>
            </a:r>
            <a:r>
              <a:rPr lang="zh-TW" altLang="en-US" sz="2400" smtClean="0">
                <a:latin typeface="宋体" pitchFamily="2" charset="-122"/>
              </a:rPr>
              <a:t>的盟國。</a:t>
            </a:r>
            <a:r>
              <a:rPr lang="zh-TW" altLang="en-US" sz="2400" u="sng" smtClean="0">
                <a:latin typeface="宋体" pitchFamily="2" charset="-122"/>
              </a:rPr>
              <a:t>石制</a:t>
            </a:r>
            <a:r>
              <a:rPr lang="zh-TW" altLang="en-US" sz="2400" smtClean="0">
                <a:latin typeface="宋体" pitchFamily="2" charset="-122"/>
              </a:rPr>
              <a:t>：</a:t>
            </a:r>
            <a:r>
              <a:rPr lang="zh-TW" altLang="en-US" sz="2400" u="sng" smtClean="0">
                <a:latin typeface="宋体" pitchFamily="2" charset="-122"/>
              </a:rPr>
              <a:t>鄭</a:t>
            </a:r>
            <a:r>
              <a:rPr lang="zh-TW" altLang="en-US" sz="2400" smtClean="0">
                <a:latin typeface="宋体" pitchFamily="2" charset="-122"/>
              </a:rPr>
              <a:t>大夫，內奸。入</a:t>
            </a:r>
            <a:r>
              <a:rPr lang="zh-TW" altLang="en-US" sz="2400" u="sng" smtClean="0">
                <a:latin typeface="宋体" pitchFamily="2" charset="-122"/>
              </a:rPr>
              <a:t>楚</a:t>
            </a:r>
            <a:r>
              <a:rPr lang="zh-TW" altLang="en-US" sz="2400" smtClean="0">
                <a:latin typeface="宋体" pitchFamily="2" charset="-122"/>
              </a:rPr>
              <a:t>師：使</a:t>
            </a:r>
            <a:r>
              <a:rPr lang="zh-TW" altLang="en-US" sz="2400" u="sng" smtClean="0">
                <a:latin typeface="宋体" pitchFamily="2" charset="-122"/>
              </a:rPr>
              <a:t>楚</a:t>
            </a:r>
            <a:r>
              <a:rPr lang="zh-TW" altLang="en-US" sz="2400" smtClean="0">
                <a:latin typeface="宋体" pitchFamily="2" charset="-122"/>
              </a:rPr>
              <a:t>軍攻入</a:t>
            </a:r>
            <a:r>
              <a:rPr lang="zh-TW" altLang="en-US" sz="2400" u="sng" smtClean="0">
                <a:latin typeface="宋体" pitchFamily="2" charset="-122"/>
              </a:rPr>
              <a:t>鄭</a:t>
            </a:r>
            <a:r>
              <a:rPr lang="zh-TW" altLang="en-US" sz="2400" smtClean="0">
                <a:latin typeface="宋体" pitchFamily="2" charset="-122"/>
              </a:rPr>
              <a:t>。分</a:t>
            </a:r>
            <a:r>
              <a:rPr lang="zh-TW" altLang="en-US" sz="2400" u="sng" smtClean="0">
                <a:latin typeface="宋体" pitchFamily="2" charset="-122"/>
              </a:rPr>
              <a:t>鄭</a:t>
            </a:r>
            <a:r>
              <a:rPr lang="zh-TW" altLang="en-US" sz="2400" smtClean="0">
                <a:latin typeface="宋体" pitchFamily="2" charset="-122"/>
              </a:rPr>
              <a:t>：割讓</a:t>
            </a:r>
            <a:r>
              <a:rPr lang="zh-TW" altLang="en-US" sz="2400" u="sng" smtClean="0">
                <a:latin typeface="宋体" pitchFamily="2" charset="-122"/>
              </a:rPr>
              <a:t>鄭</a:t>
            </a:r>
            <a:r>
              <a:rPr lang="zh-TW" altLang="en-US" sz="2400" smtClean="0">
                <a:latin typeface="宋体" pitchFamily="2" charset="-122"/>
              </a:rPr>
              <a:t>領土與</a:t>
            </a:r>
            <a:r>
              <a:rPr lang="zh-TW" altLang="en-US" sz="2400" u="sng" smtClean="0">
                <a:latin typeface="宋体" pitchFamily="2" charset="-122"/>
              </a:rPr>
              <a:t>楚</a:t>
            </a:r>
            <a:r>
              <a:rPr lang="zh-TW" altLang="en-US" sz="2400" smtClean="0">
                <a:latin typeface="宋体" pitchFamily="2" charset="-122"/>
              </a:rPr>
              <a:t>，以求</a:t>
            </a:r>
            <a:r>
              <a:rPr lang="zh-TW" altLang="en-US" sz="2400" u="sng" smtClean="0">
                <a:latin typeface="宋体" pitchFamily="2" charset="-122"/>
              </a:rPr>
              <a:t>楚</a:t>
            </a:r>
            <a:r>
              <a:rPr lang="zh-TW" altLang="en-US" sz="2400" smtClean="0">
                <a:latin typeface="宋体" pitchFamily="2" charset="-122"/>
              </a:rPr>
              <a:t>支持其發動政變立</a:t>
            </a:r>
            <a:r>
              <a:rPr lang="zh-TW" altLang="en-US" sz="2400" u="sng" smtClean="0">
                <a:latin typeface="宋体" pitchFamily="2" charset="-122"/>
              </a:rPr>
              <a:t>魚臣</a:t>
            </a:r>
            <a:r>
              <a:rPr lang="zh-TW" altLang="en-US" sz="2400" smtClean="0">
                <a:latin typeface="宋体" pitchFamily="2" charset="-122"/>
              </a:rPr>
              <a:t>為君。</a:t>
            </a:r>
            <a:r>
              <a:rPr lang="zh-TW" altLang="en-US" sz="2400" u="sng" smtClean="0">
                <a:latin typeface="宋体" pitchFamily="2" charset="-122"/>
              </a:rPr>
              <a:t>公子魚臣</a:t>
            </a:r>
            <a:r>
              <a:rPr lang="zh-TW" altLang="en-US" sz="2400" smtClean="0">
                <a:latin typeface="宋体" pitchFamily="2" charset="-122"/>
              </a:rPr>
              <a:t>：</a:t>
            </a:r>
            <a:r>
              <a:rPr lang="zh-TW" altLang="en-US" sz="2400" u="sng" smtClean="0">
                <a:latin typeface="宋体" pitchFamily="2" charset="-122"/>
              </a:rPr>
              <a:t>鄭</a:t>
            </a:r>
            <a:r>
              <a:rPr lang="zh-TW" altLang="en-US" sz="2400" smtClean="0">
                <a:latin typeface="宋体" pitchFamily="2" charset="-122"/>
              </a:rPr>
              <a:t>公子。）</a:t>
            </a:r>
            <a:r>
              <a:rPr lang="zh-TW" altLang="en-US" smtClean="0">
                <a:latin typeface="宋体" pitchFamily="2" charset="-122"/>
              </a:rPr>
              <a:t>  </a:t>
            </a:r>
            <a:r>
              <a:rPr lang="en-US" altLang="zh-TW" smtClean="0">
                <a:latin typeface="宋体" pitchFamily="2" charset="-122"/>
              </a:rPr>
              <a:t>《</a:t>
            </a:r>
            <a:r>
              <a:rPr lang="zh-TW" altLang="en-US" smtClean="0">
                <a:latin typeface="宋体" pitchFamily="2" charset="-122"/>
              </a:rPr>
              <a:t>左傳</a:t>
            </a:r>
            <a:r>
              <a:rPr lang="en-US" altLang="zh-TW" smtClean="0">
                <a:latin typeface="宋体" pitchFamily="2" charset="-122"/>
              </a:rPr>
              <a:t>·</a:t>
            </a:r>
            <a:r>
              <a:rPr lang="zh-TW" altLang="en-US" smtClean="0">
                <a:latin typeface="宋体" pitchFamily="2" charset="-122"/>
              </a:rPr>
              <a:t>宣十二年</a:t>
            </a:r>
            <a:r>
              <a:rPr lang="en-US" altLang="zh-TW" smtClean="0">
                <a:latin typeface="宋体" pitchFamily="2" charset="-122"/>
              </a:rPr>
              <a:t>》</a:t>
            </a:r>
          </a:p>
          <a:p>
            <a:pPr eaLnBrk="1" hangingPunct="1">
              <a:buFontTx/>
              <a:buNone/>
            </a:pP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 </a:t>
            </a: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 </a:t>
            </a:r>
            <a:r>
              <a:rPr lang="zh-TW" altLang="zh-CN" smtClean="0">
                <a:latin typeface="宋体" pitchFamily="2" charset="-122"/>
              </a:rPr>
              <a:t> </a:t>
            </a:r>
            <a:r>
              <a:rPr lang="zh-TW" altLang="en-US" smtClean="0">
                <a:latin typeface="宋体" pitchFamily="2" charset="-122"/>
              </a:rPr>
              <a:t>此句中的“入”是使動用法，表面上和普通用法沒有什麼不同。如不瞭解實際情況，僅憑字面意義很可能會誤以為“入”是指</a:t>
            </a:r>
            <a:r>
              <a:rPr lang="zh-TW" altLang="en-US" u="sng" smtClean="0">
                <a:latin typeface="宋体" pitchFamily="2" charset="-122"/>
              </a:rPr>
              <a:t>石制</a:t>
            </a:r>
            <a:r>
              <a:rPr lang="zh-TW" altLang="en-US" smtClean="0">
                <a:latin typeface="宋体" pitchFamily="2" charset="-122"/>
              </a:rPr>
              <a:t>進入</a:t>
            </a:r>
            <a:r>
              <a:rPr lang="zh-TW" altLang="en-US" u="sng" smtClean="0">
                <a:latin typeface="宋体" pitchFamily="2" charset="-122"/>
              </a:rPr>
              <a:t>楚</a:t>
            </a:r>
            <a:r>
              <a:rPr lang="zh-TW" altLang="en-US" smtClean="0">
                <a:latin typeface="宋体" pitchFamily="2" charset="-122"/>
              </a:rPr>
              <a:t>師。</a:t>
            </a:r>
            <a:r>
              <a:rPr lang="zh-CN" altLang="en-US" smtClean="0">
                <a:latin typeface="宋体" pitchFamily="2" charset="-122"/>
              </a:rPr>
              <a:t> </a:t>
            </a:r>
          </a:p>
          <a:p>
            <a:pPr eaLnBrk="1" hangingPunct="1"/>
            <a:endParaRPr lang="en-US" altLang="zh-CN" smtClean="0"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（二）形容詞的使動用法</a:t>
            </a:r>
            <a:r>
              <a:rPr lang="zh-CN" altLang="en-US" sz="40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CN" sz="2800" smtClean="0">
                <a:solidFill>
                  <a:srgbClr val="6600FF"/>
                </a:solidFill>
                <a:latin typeface="宋体" pitchFamily="2" charset="-122"/>
              </a:rPr>
              <a:t> </a:t>
            </a:r>
            <a:r>
              <a:rPr lang="zh-TW" altLang="en-US" sz="2800" smtClean="0">
                <a:solidFill>
                  <a:srgbClr val="6600FF"/>
                </a:solidFill>
                <a:latin typeface="宋体" pitchFamily="2" charset="-122"/>
              </a:rPr>
              <a:t> 形容詞的使動用法</a:t>
            </a:r>
            <a:r>
              <a:rPr lang="zh-TW" altLang="en-US" sz="2800" smtClean="0">
                <a:latin typeface="宋体" pitchFamily="2" charset="-122"/>
              </a:rPr>
              <a:t>是指，形容詞用作動詞充當謂語後其意義是使令性的。這種謂語與賓語的關係是：在主語的作用下，謂語使賓語具有其自身所代表的性質或情狀。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CN" altLang="en-US" sz="2800" smtClean="0">
                <a:solidFill>
                  <a:srgbClr val="FF3300"/>
                </a:solidFill>
                <a:latin typeface="宋体" pitchFamily="2" charset="-122"/>
              </a:rPr>
              <a:t>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宋体" pitchFamily="2" charset="-122"/>
              </a:rPr>
              <a:t>三敗及</a:t>
            </a:r>
            <a:r>
              <a:rPr lang="zh-TW" altLang="en-US" sz="2800" u="sng" smtClean="0">
                <a:latin typeface="宋体" pitchFamily="2" charset="-122"/>
              </a:rPr>
              <a:t>韓</a:t>
            </a:r>
            <a:r>
              <a:rPr lang="zh-TW" altLang="en-US" sz="2800" smtClean="0">
                <a:latin typeface="宋体" pitchFamily="2" charset="-122"/>
              </a:rPr>
              <a:t>。</a:t>
            </a:r>
            <a:r>
              <a:rPr lang="zh-TW" altLang="en-US" sz="2800" u="sng" smtClean="0">
                <a:latin typeface="宋体" pitchFamily="2" charset="-122"/>
              </a:rPr>
              <a:t>晉侯</a:t>
            </a:r>
            <a:r>
              <a:rPr lang="zh-TW" altLang="en-US" sz="2800" smtClean="0">
                <a:latin typeface="宋体" pitchFamily="2" charset="-122"/>
              </a:rPr>
              <a:t>謂</a:t>
            </a:r>
            <a:r>
              <a:rPr lang="zh-TW" altLang="en-US" sz="2800" u="sng" smtClean="0">
                <a:latin typeface="宋体" pitchFamily="2" charset="-122"/>
              </a:rPr>
              <a:t>慶鄭</a:t>
            </a:r>
            <a:r>
              <a:rPr lang="zh-TW" altLang="en-US" sz="2800" smtClean="0">
                <a:latin typeface="宋体" pitchFamily="2" charset="-122"/>
              </a:rPr>
              <a:t>曰：“寇深矣，若之何？”對曰：“君實深之，可若何</a:t>
            </a:r>
            <a:r>
              <a:rPr lang="zh-TW" altLang="en-US" sz="2400" smtClean="0">
                <a:latin typeface="宋体" pitchFamily="2" charset="-122"/>
              </a:rPr>
              <a:t>？”（</a:t>
            </a:r>
            <a:r>
              <a:rPr lang="zh-TW" altLang="en-US" sz="2400" u="sng" smtClean="0">
                <a:latin typeface="宋体" pitchFamily="2" charset="-122"/>
              </a:rPr>
              <a:t>韓</a:t>
            </a:r>
            <a:r>
              <a:rPr lang="zh-TW" altLang="en-US" sz="2400" smtClean="0">
                <a:latin typeface="宋体" pitchFamily="2" charset="-122"/>
              </a:rPr>
              <a:t>：</a:t>
            </a:r>
            <a:r>
              <a:rPr lang="zh-TW" altLang="en-US" sz="2400" u="sng" smtClean="0">
                <a:latin typeface="宋体" pitchFamily="2" charset="-122"/>
              </a:rPr>
              <a:t>晉國</a:t>
            </a:r>
            <a:r>
              <a:rPr lang="zh-TW" altLang="en-US" sz="2400" smtClean="0">
                <a:latin typeface="宋体" pitchFamily="2" charset="-122"/>
              </a:rPr>
              <a:t>地名。</a:t>
            </a:r>
            <a:r>
              <a:rPr lang="zh-TW" altLang="en-US" sz="2400" u="sng" smtClean="0">
                <a:latin typeface="宋体" pitchFamily="2" charset="-122"/>
              </a:rPr>
              <a:t>晉侯</a:t>
            </a:r>
            <a:r>
              <a:rPr lang="zh-TW" altLang="en-US" sz="2400" smtClean="0">
                <a:latin typeface="宋体" pitchFamily="2" charset="-122"/>
              </a:rPr>
              <a:t>：</a:t>
            </a:r>
            <a:r>
              <a:rPr lang="zh-TW" altLang="en-US" sz="2400" u="sng" smtClean="0">
                <a:latin typeface="宋体" pitchFamily="2" charset="-122"/>
              </a:rPr>
              <a:t>晉惠公</a:t>
            </a:r>
            <a:r>
              <a:rPr lang="zh-TW" altLang="en-US" sz="2400" smtClean="0">
                <a:latin typeface="宋体" pitchFamily="2" charset="-122"/>
              </a:rPr>
              <a:t>。</a:t>
            </a:r>
            <a:r>
              <a:rPr lang="zh-TW" altLang="en-US" sz="2400" u="sng" smtClean="0">
                <a:latin typeface="宋体" pitchFamily="2" charset="-122"/>
              </a:rPr>
              <a:t>慶鄭</a:t>
            </a:r>
            <a:r>
              <a:rPr lang="zh-TW" altLang="en-US" sz="2400" smtClean="0">
                <a:latin typeface="宋体" pitchFamily="2" charset="-122"/>
              </a:rPr>
              <a:t>：</a:t>
            </a:r>
            <a:r>
              <a:rPr lang="zh-TW" altLang="en-US" sz="2400" u="sng" smtClean="0">
                <a:latin typeface="宋体" pitchFamily="2" charset="-122"/>
              </a:rPr>
              <a:t>晉</a:t>
            </a:r>
            <a:r>
              <a:rPr lang="zh-TW" altLang="en-US" sz="2400" smtClean="0">
                <a:latin typeface="宋体" pitchFamily="2" charset="-122"/>
              </a:rPr>
              <a:t>大夫。深之：使之深入，即導致</a:t>
            </a:r>
            <a:r>
              <a:rPr lang="zh-TW" altLang="en-US" sz="2400" u="sng" smtClean="0">
                <a:latin typeface="宋体" pitchFamily="2" charset="-122"/>
              </a:rPr>
              <a:t>秦</a:t>
            </a:r>
            <a:r>
              <a:rPr lang="zh-TW" altLang="en-US" sz="2400" smtClean="0">
                <a:latin typeface="宋体" pitchFamily="2" charset="-122"/>
              </a:rPr>
              <a:t>師深入</a:t>
            </a:r>
            <a:r>
              <a:rPr lang="zh-TW" altLang="en-US" sz="2400" u="sng" smtClean="0">
                <a:latin typeface="宋体" pitchFamily="2" charset="-122"/>
              </a:rPr>
              <a:t>晉</a:t>
            </a:r>
            <a:r>
              <a:rPr lang="zh-TW" altLang="en-US" sz="2400" smtClean="0">
                <a:latin typeface="宋体" pitchFamily="2" charset="-122"/>
              </a:rPr>
              <a:t>國。）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僖公十五年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TW" sz="2800" u="sng" smtClean="0">
              <a:latin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u="sng" smtClean="0">
                <a:latin typeface="宋体" pitchFamily="2" charset="-122"/>
              </a:rPr>
              <a:t>趙文子</a:t>
            </a:r>
            <a:r>
              <a:rPr lang="zh-TW" altLang="en-US" sz="2800" smtClean="0">
                <a:latin typeface="宋体" pitchFamily="2" charset="-122"/>
              </a:rPr>
              <a:t>為政，令薄諸侯之幣而重其禮</a:t>
            </a:r>
            <a:r>
              <a:rPr lang="zh-TW" altLang="en-US" sz="2400" smtClean="0">
                <a:latin typeface="宋体" pitchFamily="2" charset="-122"/>
              </a:rPr>
              <a:t>。（</a:t>
            </a:r>
            <a:r>
              <a:rPr lang="zh-TW" altLang="en-US" sz="2400" u="sng" smtClean="0">
                <a:latin typeface="宋体" pitchFamily="2" charset="-122"/>
              </a:rPr>
              <a:t>趙文子</a:t>
            </a:r>
            <a:r>
              <a:rPr lang="en-US" altLang="zh-TW" sz="2400" smtClean="0">
                <a:latin typeface="宋体" pitchFamily="2" charset="-122"/>
              </a:rPr>
              <a:t>:</a:t>
            </a:r>
            <a:r>
              <a:rPr lang="zh-TW" altLang="en-US" sz="2400" u="sng" smtClean="0">
                <a:latin typeface="宋体" pitchFamily="2" charset="-122"/>
              </a:rPr>
              <a:t>晉</a:t>
            </a:r>
            <a:r>
              <a:rPr lang="zh-TW" altLang="en-US" sz="2400" smtClean="0">
                <a:latin typeface="宋体" pitchFamily="2" charset="-122"/>
              </a:rPr>
              <a:t>大夫）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襄公二十五年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宋体" pitchFamily="2" charset="-122"/>
              </a:rPr>
              <a:t>欲富國者，務廣其地；欲強兵者，務富其民；欲王者，務博其德。三資者備，而王隨之矣。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戰國策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秦策一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</p:txBody>
      </p:sp>
      <p:pic>
        <p:nvPicPr>
          <p:cNvPr id="14340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6106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smtClean="0">
                <a:latin typeface="宋体" pitchFamily="2" charset="-122"/>
              </a:rPr>
              <a:t>又</a:t>
            </a:r>
            <a:r>
              <a:rPr lang="zh-CN" altLang="en-US" sz="2800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CN" altLang="en-US" sz="2800" smtClean="0">
                <a:latin typeface="宋体" pitchFamily="2" charset="-122"/>
              </a:rPr>
              <a:t>：</a:t>
            </a:r>
            <a:endParaRPr lang="zh-CN" altLang="zh-CN" sz="2800" smtClean="0">
              <a:latin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宋体" pitchFamily="2" charset="-122"/>
              </a:rPr>
              <a:t>（</a:t>
            </a:r>
            <a:r>
              <a:rPr lang="zh-TW" altLang="en-US" sz="2800" u="sng" smtClean="0">
                <a:latin typeface="宋体" pitchFamily="2" charset="-122"/>
              </a:rPr>
              <a:t>呂不韋</a:t>
            </a:r>
            <a:r>
              <a:rPr lang="zh-TW" altLang="en-US" sz="2800" smtClean="0">
                <a:latin typeface="宋体" pitchFamily="2" charset="-122"/>
              </a:rPr>
              <a:t>）乃往見</a:t>
            </a:r>
            <a:r>
              <a:rPr lang="zh-TW" altLang="en-US" sz="2800" u="sng" smtClean="0">
                <a:latin typeface="宋体" pitchFamily="2" charset="-122"/>
              </a:rPr>
              <a:t>子楚</a:t>
            </a:r>
            <a:r>
              <a:rPr lang="zh-TW" altLang="en-US" sz="2800" smtClean="0">
                <a:latin typeface="宋体" pitchFamily="2" charset="-122"/>
              </a:rPr>
              <a:t>，說曰：“吾能大子之門。”</a:t>
            </a:r>
            <a:r>
              <a:rPr lang="zh-TW" altLang="en-US" sz="2800" u="sng" smtClean="0">
                <a:latin typeface="宋体" pitchFamily="2" charset="-122"/>
              </a:rPr>
              <a:t>子楚</a:t>
            </a:r>
            <a:r>
              <a:rPr lang="zh-TW" altLang="en-US" sz="2800" smtClean="0">
                <a:latin typeface="宋体" pitchFamily="2" charset="-122"/>
              </a:rPr>
              <a:t>笑曰：“且自大君之門，而乃大吾門</a:t>
            </a:r>
            <a:r>
              <a:rPr lang="zh-TW" altLang="en-US" sz="2400" smtClean="0">
                <a:latin typeface="宋体" pitchFamily="2" charset="-122"/>
              </a:rPr>
              <a:t>！”（</a:t>
            </a:r>
            <a:r>
              <a:rPr lang="zh-TW" altLang="en-US" sz="2400" u="sng" smtClean="0">
                <a:latin typeface="宋体" pitchFamily="2" charset="-122"/>
              </a:rPr>
              <a:t>子楚</a:t>
            </a:r>
            <a:r>
              <a:rPr lang="zh-TW" altLang="en-US" sz="2400" smtClean="0">
                <a:latin typeface="宋体" pitchFamily="2" charset="-122"/>
              </a:rPr>
              <a:t>：</a:t>
            </a:r>
            <a:r>
              <a:rPr lang="zh-TW" altLang="en-US" sz="2400" u="sng" smtClean="0">
                <a:latin typeface="宋体" pitchFamily="2" charset="-122"/>
              </a:rPr>
              <a:t>秦莊襄王</a:t>
            </a:r>
            <a:r>
              <a:rPr lang="zh-TW" altLang="en-US" sz="2400" smtClean="0">
                <a:latin typeface="宋体" pitchFamily="2" charset="-122"/>
              </a:rPr>
              <a:t>，</a:t>
            </a:r>
            <a:r>
              <a:rPr lang="zh-TW" altLang="en-US" sz="2400" u="sng" smtClean="0">
                <a:latin typeface="宋体" pitchFamily="2" charset="-122"/>
              </a:rPr>
              <a:t>始皇</a:t>
            </a:r>
            <a:r>
              <a:rPr lang="zh-TW" altLang="en-US" sz="2400" smtClean="0">
                <a:latin typeface="宋体" pitchFamily="2" charset="-122"/>
              </a:rPr>
              <a:t>父。）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史記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呂不韋列傳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宋体" pitchFamily="2" charset="-122"/>
              </a:rPr>
              <a:t>臣聞古之君子，交絕不出惡聲；忠臣之去也，不潔其名。（潔其名：使其名顯得高潔。）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戰國策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燕策二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宋体" pitchFamily="2" charset="-122"/>
              </a:rPr>
              <a:t>儒者在本朝則美政，在下位則美俗。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荀子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效儒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詩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r>
              <a:rPr lang="zh-TW" altLang="en-US" sz="2800" smtClean="0">
                <a:latin typeface="宋体" pitchFamily="2" charset="-122"/>
              </a:rPr>
              <a:t>曰“木實繁者披其枝，披其枝者傷其心。大其都者危其國，尊其臣者卑其主。”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戰國策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秦策三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latin typeface="宋体" pitchFamily="2" charset="-122"/>
              </a:rPr>
              <a:t>臣聞善厚家者，取之於國；善厚國者，取之於諸侯。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戰國策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秦策三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CN" sz="2800" smtClean="0">
              <a:latin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smtClean="0"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latin typeface="宋体" pitchFamily="2" charset="-122"/>
              </a:rPr>
              <a:t>又</a:t>
            </a:r>
            <a:r>
              <a:rPr lang="zh-CN" altLang="en-US" sz="2800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CN" altLang="en-US" sz="2800" smtClean="0">
                <a:latin typeface="宋体" pitchFamily="2" charset="-122"/>
              </a:rPr>
              <a:t>：</a:t>
            </a:r>
            <a:endParaRPr lang="zh-CN" altLang="en-US" sz="2800" smtClean="0"/>
          </a:p>
          <a:p>
            <a:pPr eaLnBrk="1" hangingPunct="1">
              <a:buFontTx/>
              <a:buNone/>
            </a:pPr>
            <a:r>
              <a:rPr lang="en-US" altLang="zh-CN" sz="2800" smtClean="0"/>
              <a:t>﹡</a:t>
            </a:r>
            <a:r>
              <a:rPr lang="zh-CN" altLang="en-US" sz="2800" smtClean="0"/>
              <a:t>春风又绿江南岸，明月何时照我还？（王安石</a:t>
            </a:r>
            <a:r>
              <a:rPr lang="en-US" altLang="zh-CN" sz="2800" smtClean="0"/>
              <a:t>《</a:t>
            </a:r>
            <a:r>
              <a:rPr lang="zh-CN" altLang="en-US" sz="2800" smtClean="0"/>
              <a:t>泊船瓜州</a:t>
            </a:r>
            <a:r>
              <a:rPr lang="en-US" altLang="zh-CN" sz="2800" smtClean="0"/>
              <a:t>》</a:t>
            </a:r>
            <a:r>
              <a:rPr lang="zh-CN" altLang="en-US" sz="2800" smtClean="0"/>
              <a:t>）</a:t>
            </a:r>
          </a:p>
          <a:p>
            <a:pPr eaLnBrk="1" hangingPunct="1"/>
            <a:r>
              <a:rPr lang="zh-CN" altLang="en-US" sz="2800" smtClean="0"/>
              <a:t>今世之嗜取者，遇货不避，以厚其室。（柳宗元</a:t>
            </a:r>
            <a:r>
              <a:rPr lang="en-US" altLang="zh-CN" sz="2800" smtClean="0"/>
              <a:t>《</a:t>
            </a:r>
            <a:r>
              <a:rPr lang="zh-CN" altLang="en-US" sz="2800" smtClean="0"/>
              <a:t>蝜蝂傳</a:t>
            </a:r>
            <a:r>
              <a:rPr lang="en-US" altLang="zh-CN" sz="2800" smtClean="0"/>
              <a:t>》</a:t>
            </a:r>
            <a:r>
              <a:rPr lang="zh-CN" altLang="en-US" sz="2800" smtClean="0"/>
              <a:t>）</a:t>
            </a:r>
          </a:p>
          <a:p>
            <a:pPr eaLnBrk="1" hangingPunct="1"/>
            <a:r>
              <a:rPr lang="zh-CN" altLang="en-US" sz="2800" smtClean="0"/>
              <a:t>苟能起，又不艾，日思高其位，大其祿，而貪取滋甚。（同上）</a:t>
            </a:r>
          </a:p>
          <a:p>
            <a:pPr eaLnBrk="1" hangingPunct="1"/>
            <a:r>
              <a:rPr lang="zh-CN" altLang="en-US" sz="2800" smtClean="0"/>
              <a:t>其達士，則絜其居，美其服，飽其食，而摩礪之於義。（</a:t>
            </a:r>
            <a:r>
              <a:rPr lang="en-US" altLang="zh-CN" sz="2800" smtClean="0"/>
              <a:t>《</a:t>
            </a:r>
            <a:r>
              <a:rPr lang="zh-CN" altLang="en-US" sz="2800" smtClean="0"/>
              <a:t>國語</a:t>
            </a:r>
            <a:r>
              <a:rPr lang="en-US" altLang="zh-CN" sz="2800" smtClean="0"/>
              <a:t>·</a:t>
            </a:r>
            <a:r>
              <a:rPr lang="zh-CN" altLang="en-US" sz="2800" smtClean="0"/>
              <a:t>越語</a:t>
            </a:r>
            <a:r>
              <a:rPr lang="en-US" altLang="zh-CN" sz="2800" smtClean="0"/>
              <a:t>》</a:t>
            </a:r>
            <a:r>
              <a:rPr lang="zh-CN" altLang="en-US" sz="2800" smtClean="0"/>
              <a:t>）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﹡</a:t>
            </a:r>
            <a:r>
              <a:rPr lang="zh-CN" altLang="en-US" sz="2800" smtClean="0"/>
              <a:t>诸侯恐惧，会盟而谋弱秦。（賈誼</a:t>
            </a:r>
            <a:r>
              <a:rPr lang="en-US" altLang="zh-CN" sz="2800" smtClean="0"/>
              <a:t>《</a:t>
            </a:r>
            <a:r>
              <a:rPr lang="zh-CN" altLang="en-US" sz="2800" smtClean="0"/>
              <a:t>過秦論</a:t>
            </a:r>
            <a:r>
              <a:rPr lang="en-US" altLang="zh-CN" sz="2800" smtClean="0"/>
              <a:t>》</a:t>
            </a:r>
            <a:r>
              <a:rPr lang="zh-CN" altLang="en-US" sz="2800" smtClean="0"/>
              <a:t>）</a:t>
            </a:r>
          </a:p>
          <a:p>
            <a:pPr eaLnBrk="1" hangingPunct="1"/>
            <a:r>
              <a:rPr lang="zh-CN" altLang="en-US" sz="2800" smtClean="0"/>
              <a:t>公欲善其事，必先利其器。（</a:t>
            </a:r>
            <a:r>
              <a:rPr lang="en-US" altLang="zh-CN" sz="2800" smtClean="0"/>
              <a:t>《</a:t>
            </a:r>
            <a:r>
              <a:rPr lang="zh-CN" altLang="en-US" sz="2800" smtClean="0"/>
              <a:t>論語</a:t>
            </a:r>
            <a:r>
              <a:rPr lang="en-US" altLang="zh-CN" sz="2800" smtClean="0"/>
              <a:t>·</a:t>
            </a:r>
            <a:r>
              <a:rPr lang="zh-CN" altLang="en-US" sz="2800" smtClean="0"/>
              <a:t>衛靈公</a:t>
            </a:r>
            <a:r>
              <a:rPr lang="en-US" altLang="zh-CN" sz="2800" smtClean="0"/>
              <a:t>》</a:t>
            </a:r>
            <a:r>
              <a:rPr lang="zh-CN" altLang="en-US" sz="2800" smtClean="0"/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pPr eaLnBrk="1" hangingPunct="1"/>
            <a:r>
              <a:rPr lang="zh-CN" altLang="en-US" sz="4000" smtClean="0"/>
              <a:t>注意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>
                <a:latin typeface="宋体" pitchFamily="2" charset="-122"/>
              </a:rPr>
              <a:t>形容詞用作使動時，其賓語也可以省略。</a:t>
            </a:r>
            <a:r>
              <a:rPr lang="zh-TW" altLang="en-US" smtClean="0">
                <a:solidFill>
                  <a:srgbClr val="FF3300"/>
                </a:solidFill>
                <a:latin typeface="宋体" pitchFamily="2" charset="-122"/>
              </a:rPr>
              <a:t>例如：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﹡</a:t>
            </a:r>
            <a:r>
              <a:rPr lang="zh-TW" altLang="en-US" smtClean="0">
                <a:latin typeface="宋体" pitchFamily="2" charset="-122"/>
              </a:rPr>
              <a:t>強本而節用，則天不能貧，養備而動時，則天不能病；修道而不貳，則天不能禍。  </a:t>
            </a:r>
            <a:r>
              <a:rPr lang="en-US" altLang="zh-TW" smtClean="0">
                <a:latin typeface="宋体" pitchFamily="2" charset="-122"/>
              </a:rPr>
              <a:t>《</a:t>
            </a:r>
            <a:r>
              <a:rPr lang="zh-TW" altLang="en-US" smtClean="0">
                <a:latin typeface="宋体" pitchFamily="2" charset="-122"/>
              </a:rPr>
              <a:t>荀子</a:t>
            </a:r>
            <a:r>
              <a:rPr lang="en-US" altLang="zh-TW" smtClean="0">
                <a:latin typeface="宋体" pitchFamily="2" charset="-122"/>
              </a:rPr>
              <a:t>·</a:t>
            </a:r>
            <a:r>
              <a:rPr lang="zh-TW" altLang="en-US" smtClean="0">
                <a:latin typeface="宋体" pitchFamily="2" charset="-122"/>
              </a:rPr>
              <a:t>天論</a:t>
            </a:r>
            <a:r>
              <a:rPr lang="en-US" altLang="zh-TW" smtClean="0">
                <a:latin typeface="宋体" pitchFamily="2" charset="-122"/>
              </a:rPr>
              <a:t>》</a:t>
            </a:r>
          </a:p>
          <a:p>
            <a:pPr eaLnBrk="1" hangingPunct="1"/>
            <a:r>
              <a:rPr lang="zh-TW" altLang="en-US" smtClean="0">
                <a:latin typeface="宋体" pitchFamily="2" charset="-122"/>
              </a:rPr>
              <a:t>刻削之道：鼻莫如大，目莫如小。鼻大可小，小不可大也；目小可大，大不可小也。  </a:t>
            </a:r>
            <a:r>
              <a:rPr lang="en-US" altLang="zh-TW" smtClean="0">
                <a:latin typeface="宋体" pitchFamily="2" charset="-122"/>
              </a:rPr>
              <a:t>《</a:t>
            </a:r>
            <a:r>
              <a:rPr lang="zh-TW" altLang="en-US" smtClean="0">
                <a:latin typeface="宋体" pitchFamily="2" charset="-122"/>
              </a:rPr>
              <a:t>韓非子</a:t>
            </a:r>
            <a:r>
              <a:rPr lang="en-US" altLang="zh-TW" smtClean="0">
                <a:latin typeface="宋体" pitchFamily="2" charset="-122"/>
              </a:rPr>
              <a:t>·</a:t>
            </a:r>
            <a:r>
              <a:rPr lang="zh-TW" altLang="en-US" smtClean="0">
                <a:latin typeface="宋体" pitchFamily="2" charset="-122"/>
              </a:rPr>
              <a:t>說林下</a:t>
            </a:r>
            <a:r>
              <a:rPr lang="en-US" altLang="zh-TW" smtClean="0">
                <a:latin typeface="宋体" pitchFamily="2" charset="-122"/>
              </a:rPr>
              <a:t>》</a:t>
            </a:r>
            <a:endParaRPr lang="en-US" altLang="zh-CN" smtClean="0">
              <a:latin typeface="宋体" pitchFamily="2" charset="-122"/>
            </a:endParaRPr>
          </a:p>
        </p:txBody>
      </p:sp>
      <p:sp>
        <p:nvSpPr>
          <p:cNvPr id="1741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152400"/>
            <a:ext cx="533400" cy="4572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  </a:t>
            </a:r>
          </a:p>
        </p:txBody>
      </p:sp>
      <p:pic>
        <p:nvPicPr>
          <p:cNvPr id="17413" name="Picture 7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（三）名詞的使動用法</a:t>
            </a:r>
            <a:br>
              <a:rPr lang="zh-TW" altLang="en-US" sz="3200" smtClean="0"/>
            </a:br>
            <a:endParaRPr lang="zh-CN" altLang="en-US" sz="32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solidFill>
                  <a:srgbClr val="6600FF"/>
                </a:solidFill>
                <a:latin typeface="宋体" pitchFamily="2" charset="-122"/>
              </a:rPr>
              <a:t>名詞的使動用法</a:t>
            </a:r>
            <a:r>
              <a:rPr lang="zh-TW" altLang="en-US" sz="2800" smtClean="0">
                <a:latin typeface="宋体" pitchFamily="2" charset="-122"/>
              </a:rPr>
              <a:t>是指，名詞用作動詞充當謂語後其意義是使令性的。這種謂語與賓語的關係是：在主語的作用下，謂語使賓語成為（或具有）它自身所代表的人或事物。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例如：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﹡</a:t>
            </a:r>
            <a:r>
              <a:rPr lang="zh-TW" altLang="en-US" sz="2800" smtClean="0">
                <a:latin typeface="宋体" pitchFamily="2" charset="-122"/>
              </a:rPr>
              <a:t>吾見</a:t>
            </a:r>
            <a:r>
              <a:rPr lang="zh-TW" altLang="en-US" sz="2800" u="sng" smtClean="0">
                <a:latin typeface="宋体" pitchFamily="2" charset="-122"/>
              </a:rPr>
              <a:t>申叔</a:t>
            </a:r>
            <a:r>
              <a:rPr lang="zh-TW" altLang="en-US" sz="2800" smtClean="0">
                <a:latin typeface="宋体" pitchFamily="2" charset="-122"/>
              </a:rPr>
              <a:t>，夫子所謂生死而肉骨也。知我者，如夫子則可。不然，請止。”辭八人者，而後王安之</a:t>
            </a:r>
            <a:r>
              <a:rPr lang="zh-TW" altLang="en-US" sz="2000" smtClean="0">
                <a:latin typeface="宋体" pitchFamily="2" charset="-122"/>
              </a:rPr>
              <a:t>。（吾：指</a:t>
            </a:r>
            <a:r>
              <a:rPr lang="zh-TW" altLang="en-US" sz="2000" u="sng" smtClean="0">
                <a:latin typeface="宋体" pitchFamily="2" charset="-122"/>
              </a:rPr>
              <a:t>楚</a:t>
            </a:r>
            <a:r>
              <a:rPr lang="zh-TW" altLang="en-US" sz="2000" smtClean="0">
                <a:latin typeface="宋体" pitchFamily="2" charset="-122"/>
              </a:rPr>
              <a:t>令尹</a:t>
            </a:r>
            <a:r>
              <a:rPr lang="zh-TW" altLang="en-US" sz="2000" u="sng" smtClean="0">
                <a:latin typeface="宋体" pitchFamily="2" charset="-122"/>
              </a:rPr>
              <a:t>薳子馮</a:t>
            </a:r>
            <a:r>
              <a:rPr lang="zh-TW" altLang="en-US" sz="2000" smtClean="0">
                <a:latin typeface="宋体" pitchFamily="2" charset="-122"/>
              </a:rPr>
              <a:t>。有寵信八人。</a:t>
            </a:r>
            <a:r>
              <a:rPr lang="zh-TW" altLang="en-US" sz="2000" u="sng" smtClean="0">
                <a:latin typeface="宋体" pitchFamily="2" charset="-122"/>
              </a:rPr>
              <a:t>申叔</a:t>
            </a:r>
            <a:r>
              <a:rPr lang="zh-TW" altLang="en-US" sz="2000" smtClean="0">
                <a:latin typeface="宋体" pitchFamily="2" charset="-122"/>
              </a:rPr>
              <a:t>：</a:t>
            </a:r>
            <a:r>
              <a:rPr lang="zh-TW" altLang="en-US" sz="2000" u="sng" smtClean="0">
                <a:latin typeface="宋体" pitchFamily="2" charset="-122"/>
              </a:rPr>
              <a:t>楚</a:t>
            </a:r>
            <a:r>
              <a:rPr lang="zh-TW" altLang="en-US" sz="2000" smtClean="0">
                <a:latin typeface="宋体" pitchFamily="2" charset="-122"/>
              </a:rPr>
              <a:t>大夫。勸告</a:t>
            </a:r>
            <a:r>
              <a:rPr lang="zh-TW" altLang="en-US" sz="2000" u="sng" smtClean="0">
                <a:latin typeface="宋体" pitchFamily="2" charset="-122"/>
              </a:rPr>
              <a:t>子馮</a:t>
            </a:r>
            <a:r>
              <a:rPr lang="zh-TW" altLang="en-US" sz="2000" smtClean="0">
                <a:latin typeface="宋体" pitchFamily="2" charset="-122"/>
              </a:rPr>
              <a:t>辭退八人。王安之：</a:t>
            </a:r>
            <a:r>
              <a:rPr lang="zh-TW" altLang="en-US" sz="2000" u="sng" smtClean="0">
                <a:latin typeface="宋体" pitchFamily="2" charset="-122"/>
              </a:rPr>
              <a:t>楚王</a:t>
            </a:r>
            <a:r>
              <a:rPr lang="zh-TW" altLang="en-US" sz="2000" smtClean="0">
                <a:latin typeface="宋体" pitchFamily="2" charset="-122"/>
              </a:rPr>
              <a:t>對</a:t>
            </a:r>
            <a:r>
              <a:rPr lang="zh-TW" altLang="en-US" sz="2000" u="sng" smtClean="0">
                <a:latin typeface="宋体" pitchFamily="2" charset="-122"/>
              </a:rPr>
              <a:t>子馮</a:t>
            </a:r>
            <a:r>
              <a:rPr lang="zh-TW" altLang="en-US" sz="2000" smtClean="0">
                <a:latin typeface="宋体" pitchFamily="2" charset="-122"/>
              </a:rPr>
              <a:t>才放心了。）</a:t>
            </a:r>
            <a:r>
              <a:rPr lang="zh-TW" altLang="en-US" sz="2800" smtClean="0">
                <a:latin typeface="宋体" pitchFamily="2" charset="-122"/>
              </a:rPr>
              <a:t> 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襄公二十二年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CN" sz="2800" smtClean="0">
              <a:latin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/>
              <a:t>﹡</a:t>
            </a:r>
            <a:r>
              <a:rPr lang="zh-CN" altLang="en-US" sz="2800" smtClean="0"/>
              <a:t>纵江东父兄怜而王我，我何面目见之？（</a:t>
            </a:r>
            <a:r>
              <a:rPr lang="en-US" altLang="zh-CN" sz="2800" smtClean="0"/>
              <a:t>《</a:t>
            </a:r>
            <a:r>
              <a:rPr lang="zh-CN" altLang="en-US" sz="2800" smtClean="0"/>
              <a:t>史記</a:t>
            </a:r>
            <a:r>
              <a:rPr lang="en-US" altLang="zh-CN" sz="2800" smtClean="0"/>
              <a:t>·</a:t>
            </a:r>
            <a:r>
              <a:rPr lang="zh-CN" altLang="en-US" sz="2800" smtClean="0"/>
              <a:t>項羽本紀</a:t>
            </a:r>
            <a:r>
              <a:rPr lang="en-US" altLang="zh-CN" sz="2800" smtClean="0"/>
              <a:t>》</a:t>
            </a:r>
            <a:r>
              <a:rPr lang="zh-CN" altLang="en-US" sz="2800" smtClean="0"/>
              <a:t>）</a:t>
            </a:r>
            <a:endParaRPr lang="en-US" altLang="zh-TW" sz="2800" smtClean="0">
              <a:latin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宋体" pitchFamily="2" charset="-122"/>
              </a:rPr>
              <a:t>其圉人曰：</a:t>
            </a:r>
            <a:r>
              <a:rPr lang="en-US" altLang="zh-TW" sz="2800" smtClean="0">
                <a:latin typeface="宋体" pitchFamily="2" charset="-122"/>
              </a:rPr>
              <a:t>“</a:t>
            </a:r>
            <a:r>
              <a:rPr lang="zh-TW" altLang="en-US" sz="2800" smtClean="0">
                <a:latin typeface="宋体" pitchFamily="2" charset="-122"/>
              </a:rPr>
              <a:t>吾以劍過朝，</a:t>
            </a:r>
            <a:r>
              <a:rPr lang="zh-TW" altLang="en-US" sz="2800" u="sng" smtClean="0">
                <a:latin typeface="宋体" pitchFamily="2" charset="-122"/>
              </a:rPr>
              <a:t>公若</a:t>
            </a:r>
            <a:r>
              <a:rPr lang="zh-TW" altLang="en-US" sz="2800" smtClean="0">
                <a:latin typeface="宋体" pitchFamily="2" charset="-122"/>
              </a:rPr>
              <a:t>必曰：</a:t>
            </a:r>
            <a:r>
              <a:rPr lang="zh-CN" altLang="en-US" sz="2800" smtClean="0">
                <a:latin typeface="宋体" pitchFamily="2" charset="-122"/>
              </a:rPr>
              <a:t>‘</a:t>
            </a:r>
            <a:r>
              <a:rPr lang="zh-TW" altLang="en-US" sz="2800" smtClean="0">
                <a:latin typeface="宋体" pitchFamily="2" charset="-122"/>
              </a:rPr>
              <a:t>誰之劍也？</a:t>
            </a:r>
            <a:r>
              <a:rPr lang="zh-CN" altLang="en-US" sz="2800" smtClean="0">
                <a:latin typeface="宋体" pitchFamily="2" charset="-122"/>
              </a:rPr>
              <a:t>’</a:t>
            </a:r>
            <a:r>
              <a:rPr lang="zh-TW" altLang="en-US" sz="2800" smtClean="0">
                <a:latin typeface="宋体" pitchFamily="2" charset="-122"/>
              </a:rPr>
              <a:t> 吾稱子以告，必觀之。吾偽固而授之末，則可殺也。</a:t>
            </a:r>
            <a:r>
              <a:rPr lang="en-US" altLang="zh-TW" sz="2800" smtClean="0">
                <a:latin typeface="宋体" pitchFamily="2" charset="-122"/>
              </a:rPr>
              <a:t>”</a:t>
            </a:r>
            <a:r>
              <a:rPr lang="zh-TW" altLang="en-US" sz="2800" smtClean="0">
                <a:latin typeface="宋体" pitchFamily="2" charset="-122"/>
              </a:rPr>
              <a:t>使如之。公若曰：</a:t>
            </a:r>
            <a:r>
              <a:rPr lang="zh-CN" altLang="en-US" sz="2800" smtClean="0">
                <a:latin typeface="宋体" pitchFamily="2" charset="-122"/>
              </a:rPr>
              <a:t>‘</a:t>
            </a:r>
            <a:r>
              <a:rPr lang="zh-TW" altLang="en-US" sz="2800" smtClean="0">
                <a:latin typeface="宋体" pitchFamily="2" charset="-122"/>
              </a:rPr>
              <a:t>爾欲</a:t>
            </a:r>
            <a:r>
              <a:rPr lang="zh-TW" altLang="en-US" sz="2800" u="sng" smtClean="0">
                <a:latin typeface="宋体" pitchFamily="2" charset="-122"/>
              </a:rPr>
              <a:t>吳</a:t>
            </a:r>
            <a:r>
              <a:rPr lang="zh-TW" altLang="en-US" sz="2800" smtClean="0">
                <a:latin typeface="宋体" pitchFamily="2" charset="-122"/>
              </a:rPr>
              <a:t>王我乎？</a:t>
            </a:r>
            <a:r>
              <a:rPr lang="zh-CN" altLang="en-US" sz="2800" smtClean="0">
                <a:latin typeface="宋体" pitchFamily="2" charset="-122"/>
              </a:rPr>
              <a:t>’</a:t>
            </a:r>
            <a:r>
              <a:rPr lang="zh-TW" altLang="en-US" sz="2800" smtClean="0">
                <a:latin typeface="宋体" pitchFamily="2" charset="-122"/>
              </a:rPr>
              <a:t> 見劍向已，逆呵之。 </a:t>
            </a:r>
            <a:r>
              <a:rPr lang="en-US" altLang="zh-TW" sz="2400" smtClean="0">
                <a:latin typeface="宋体" pitchFamily="2" charset="-122"/>
              </a:rPr>
              <a:t>(</a:t>
            </a:r>
            <a:r>
              <a:rPr lang="zh-TW" altLang="en-US" sz="2400" smtClean="0">
                <a:latin typeface="宋体" pitchFamily="2" charset="-122"/>
              </a:rPr>
              <a:t>其：指</a:t>
            </a:r>
            <a:r>
              <a:rPr lang="zh-TW" altLang="en-US" sz="2400" u="sng" smtClean="0">
                <a:latin typeface="宋体" pitchFamily="2" charset="-122"/>
              </a:rPr>
              <a:t>武叔</a:t>
            </a:r>
            <a:r>
              <a:rPr lang="zh-TW" altLang="en-US" sz="2400" smtClean="0">
                <a:latin typeface="宋体" pitchFamily="2" charset="-122"/>
              </a:rPr>
              <a:t>，</a:t>
            </a:r>
            <a:r>
              <a:rPr lang="zh-TW" altLang="en-US" sz="2400" u="sng" smtClean="0">
                <a:latin typeface="宋体" pitchFamily="2" charset="-122"/>
              </a:rPr>
              <a:t>魯</a:t>
            </a:r>
            <a:r>
              <a:rPr lang="zh-TW" altLang="en-US" sz="2400" smtClean="0">
                <a:latin typeface="宋体" pitchFamily="2" charset="-122"/>
              </a:rPr>
              <a:t>大夫。</a:t>
            </a:r>
            <a:r>
              <a:rPr lang="zh-TW" altLang="en-US" sz="2400" u="sng" smtClean="0">
                <a:latin typeface="宋体" pitchFamily="2" charset="-122"/>
              </a:rPr>
              <a:t>公若</a:t>
            </a:r>
            <a:r>
              <a:rPr lang="zh-TW" altLang="en-US" sz="2400" smtClean="0">
                <a:latin typeface="宋体" pitchFamily="2" charset="-122"/>
              </a:rPr>
              <a:t>：</a:t>
            </a:r>
            <a:r>
              <a:rPr lang="zh-TW" altLang="en-US" sz="2400" u="sng" smtClean="0">
                <a:latin typeface="宋体" pitchFamily="2" charset="-122"/>
              </a:rPr>
              <a:t>魯</a:t>
            </a:r>
            <a:r>
              <a:rPr lang="zh-TW" altLang="en-US" sz="2400" smtClean="0">
                <a:latin typeface="宋体" pitchFamily="2" charset="-122"/>
              </a:rPr>
              <a:t>公子。固</a:t>
            </a:r>
            <a:r>
              <a:rPr lang="en-US" altLang="zh-TW" sz="2400" smtClean="0">
                <a:latin typeface="宋体" pitchFamily="2" charset="-122"/>
              </a:rPr>
              <a:t>:</a:t>
            </a:r>
            <a:r>
              <a:rPr lang="zh-TW" altLang="en-US" sz="2400" smtClean="0">
                <a:latin typeface="宋体" pitchFamily="2" charset="-122"/>
              </a:rPr>
              <a:t>固陋不知禮。欲吳句：</a:t>
            </a:r>
            <a:r>
              <a:rPr lang="zh-TW" altLang="en-US" sz="2400" u="sng" smtClean="0">
                <a:latin typeface="宋体" pitchFamily="2" charset="-122"/>
              </a:rPr>
              <a:t>杜預</a:t>
            </a:r>
            <a:r>
              <a:rPr lang="zh-TW" altLang="en-US" sz="2400" smtClean="0">
                <a:latin typeface="宋体" pitchFamily="2" charset="-122"/>
              </a:rPr>
              <a:t>注：“</a:t>
            </a:r>
            <a:r>
              <a:rPr lang="zh-TW" altLang="en-US" sz="2400" u="sng" smtClean="0">
                <a:latin typeface="宋体" pitchFamily="2" charset="-122"/>
              </a:rPr>
              <a:t>鱄諸</a:t>
            </a:r>
            <a:r>
              <a:rPr lang="zh-TW" altLang="en-US" sz="2400" smtClean="0">
                <a:latin typeface="宋体" pitchFamily="2" charset="-122"/>
              </a:rPr>
              <a:t>殺</a:t>
            </a:r>
            <a:r>
              <a:rPr lang="zh-TW" altLang="en-US" sz="2400" u="sng" smtClean="0">
                <a:latin typeface="宋体" pitchFamily="2" charset="-122"/>
              </a:rPr>
              <a:t>吳王</a:t>
            </a:r>
            <a:r>
              <a:rPr lang="zh-TW" altLang="en-US" sz="2400" smtClean="0">
                <a:latin typeface="宋体" pitchFamily="2" charset="-122"/>
              </a:rPr>
              <a:t>，亦用劍剌之。”</a:t>
            </a:r>
            <a:r>
              <a:rPr lang="en-US" altLang="zh-TW" sz="2400" smtClean="0">
                <a:latin typeface="宋体" pitchFamily="2" charset="-122"/>
              </a:rPr>
              <a:t>)</a:t>
            </a:r>
            <a:r>
              <a:rPr lang="en-US" altLang="zh-TW" sz="2800" smtClean="0">
                <a:latin typeface="宋体" pitchFamily="2" charset="-122"/>
              </a:rPr>
              <a:t>  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定公十年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</p:txBody>
      </p:sp>
      <p:pic>
        <p:nvPicPr>
          <p:cNvPr id="18436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smtClean="0">
                <a:latin typeface="宋体" pitchFamily="2" charset="-122"/>
              </a:rPr>
              <a:t>又</a:t>
            </a:r>
            <a:r>
              <a:rPr lang="zh-CN" altLang="en-US" sz="2800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CN" altLang="en-US" sz="2800" smtClean="0">
                <a:latin typeface="宋体" pitchFamily="2" charset="-122"/>
              </a:rPr>
              <a:t>：</a:t>
            </a:r>
            <a:endParaRPr lang="zh-TW" altLang="zh-CN" sz="2800" smtClean="0">
              <a:ea typeface="PMingLiU" pitchFamily="18" charset="-120"/>
            </a:endParaRP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故</a:t>
            </a:r>
            <a:r>
              <a:rPr lang="zh-TW" altLang="en-US" sz="2800" u="sng" smtClean="0">
                <a:latin typeface="宋体" pitchFamily="2" charset="-122"/>
              </a:rPr>
              <a:t>湯</a:t>
            </a:r>
            <a:r>
              <a:rPr lang="zh-TW" altLang="en-US" sz="2800" smtClean="0">
                <a:latin typeface="宋体" pitchFamily="2" charset="-122"/>
              </a:rPr>
              <a:t>之于</a:t>
            </a:r>
            <a:r>
              <a:rPr lang="zh-TW" altLang="en-US" sz="2800" u="sng" smtClean="0">
                <a:latin typeface="宋体" pitchFamily="2" charset="-122"/>
              </a:rPr>
              <a:t>伊尹</a:t>
            </a:r>
            <a:r>
              <a:rPr lang="zh-TW" altLang="en-US" sz="2800" smtClean="0">
                <a:latin typeface="宋体" pitchFamily="2" charset="-122"/>
              </a:rPr>
              <a:t>，學焉而後臣之，故不勞而王；</a:t>
            </a:r>
            <a:r>
              <a:rPr lang="zh-TW" altLang="en-US" sz="2800" u="sng" smtClean="0">
                <a:latin typeface="宋体" pitchFamily="2" charset="-122"/>
              </a:rPr>
              <a:t>桓公</a:t>
            </a:r>
            <a:r>
              <a:rPr lang="zh-TW" altLang="en-US" sz="2800" smtClean="0">
                <a:latin typeface="宋体" pitchFamily="2" charset="-122"/>
              </a:rPr>
              <a:t>之于</a:t>
            </a:r>
            <a:r>
              <a:rPr lang="zh-TW" altLang="en-US" sz="2800" u="sng" smtClean="0">
                <a:latin typeface="宋体" pitchFamily="2" charset="-122"/>
              </a:rPr>
              <a:t>管仲</a:t>
            </a:r>
            <a:r>
              <a:rPr lang="zh-TW" altLang="en-US" sz="2800" smtClean="0">
                <a:latin typeface="宋体" pitchFamily="2" charset="-122"/>
              </a:rPr>
              <a:t>，學焉而後臣之，故不勞而霸。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孟子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公孫</a:t>
            </a:r>
            <a:r>
              <a:rPr lang="zh-CN" altLang="en-US" sz="2800" smtClean="0">
                <a:latin typeface="宋体" pitchFamily="2" charset="-122"/>
              </a:rPr>
              <a:t>丑</a:t>
            </a:r>
            <a:r>
              <a:rPr lang="zh-TW" altLang="en-US" sz="2800" smtClean="0">
                <a:latin typeface="宋体" pitchFamily="2" charset="-122"/>
              </a:rPr>
              <a:t>下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故以義則</a:t>
            </a:r>
            <a:r>
              <a:rPr lang="zh-TW" altLang="en-US" sz="2800" u="sng" smtClean="0">
                <a:latin typeface="宋体" pitchFamily="2" charset="-122"/>
              </a:rPr>
              <a:t>仲尼</a:t>
            </a:r>
            <a:r>
              <a:rPr lang="zh-TW" altLang="en-US" sz="2800" smtClean="0">
                <a:latin typeface="宋体" pitchFamily="2" charset="-122"/>
              </a:rPr>
              <a:t>不服於</a:t>
            </a:r>
            <a:r>
              <a:rPr lang="zh-TW" altLang="en-US" sz="2800" u="sng" smtClean="0">
                <a:latin typeface="宋体" pitchFamily="2" charset="-122"/>
              </a:rPr>
              <a:t>哀公</a:t>
            </a:r>
            <a:r>
              <a:rPr lang="zh-TW" altLang="en-US" sz="2800" smtClean="0">
                <a:latin typeface="宋体" pitchFamily="2" charset="-122"/>
              </a:rPr>
              <a:t>，乘勢則</a:t>
            </a:r>
            <a:r>
              <a:rPr lang="zh-TW" altLang="en-US" sz="2800" u="sng" smtClean="0">
                <a:latin typeface="宋体" pitchFamily="2" charset="-122"/>
              </a:rPr>
              <a:t>哀公</a:t>
            </a:r>
            <a:r>
              <a:rPr lang="zh-TW" altLang="en-US" sz="2800" smtClean="0">
                <a:latin typeface="宋体" pitchFamily="2" charset="-122"/>
              </a:rPr>
              <a:t>臣</a:t>
            </a:r>
            <a:r>
              <a:rPr lang="zh-TW" altLang="en-US" sz="2800" u="sng" smtClean="0">
                <a:latin typeface="宋体" pitchFamily="2" charset="-122"/>
              </a:rPr>
              <a:t>仲尼</a:t>
            </a:r>
            <a:r>
              <a:rPr lang="zh-TW" altLang="en-US" sz="2800" smtClean="0">
                <a:latin typeface="宋体" pitchFamily="2" charset="-122"/>
              </a:rPr>
              <a:t>。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韓非子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五蠹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TW" sz="2800" u="sng" smtClean="0">
              <a:latin typeface="宋体" pitchFamily="2" charset="-122"/>
            </a:endParaRPr>
          </a:p>
          <a:p>
            <a:pPr eaLnBrk="1" hangingPunct="1"/>
            <a:r>
              <a:rPr lang="zh-TW" altLang="en-US" sz="2800" u="sng" smtClean="0">
                <a:latin typeface="宋体" pitchFamily="2" charset="-122"/>
              </a:rPr>
              <a:t>齊桓公</a:t>
            </a:r>
            <a:r>
              <a:rPr lang="zh-TW" altLang="en-US" sz="2800" smtClean="0">
                <a:latin typeface="宋体" pitchFamily="2" charset="-122"/>
              </a:rPr>
              <a:t>合諸侯而國異姓。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史記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晉世家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今夫人事太子，甚愛而無子，不以此時蚤自結於諸子中賢孝者，舉立以為適而子之，夫在則重尊，夫百歲之後，所子者為王，終不失勢，此所謂一言而萬世之利也。</a:t>
            </a:r>
            <a:r>
              <a:rPr lang="en-US" altLang="zh-TW" sz="2000" smtClean="0">
                <a:latin typeface="宋体" pitchFamily="2" charset="-122"/>
              </a:rPr>
              <a:t>(</a:t>
            </a:r>
            <a:r>
              <a:rPr lang="zh-TW" altLang="en-US" sz="2000" smtClean="0">
                <a:latin typeface="宋体" pitchFamily="2" charset="-122"/>
              </a:rPr>
              <a:t>夫人：</a:t>
            </a:r>
            <a:r>
              <a:rPr lang="zh-TW" altLang="en-US" sz="2000" u="sng" smtClean="0">
                <a:latin typeface="宋体" pitchFamily="2" charset="-122"/>
              </a:rPr>
              <a:t>秦安國君</a:t>
            </a:r>
            <a:r>
              <a:rPr lang="zh-TW" altLang="en-US" sz="2000" smtClean="0">
                <a:latin typeface="宋体" pitchFamily="2" charset="-122"/>
              </a:rPr>
              <a:t>夫人，即</a:t>
            </a:r>
            <a:r>
              <a:rPr lang="zh-TW" altLang="en-US" sz="2000" u="sng" smtClean="0">
                <a:latin typeface="宋体" pitchFamily="2" charset="-122"/>
              </a:rPr>
              <a:t>華陽夫人</a:t>
            </a:r>
            <a:r>
              <a:rPr lang="zh-TW" altLang="en-US" sz="2000" smtClean="0">
                <a:latin typeface="宋体" pitchFamily="2" charset="-122"/>
              </a:rPr>
              <a:t>。太子：</a:t>
            </a:r>
            <a:r>
              <a:rPr lang="zh-TW" altLang="en-US" sz="2000" u="sng" smtClean="0">
                <a:latin typeface="宋体" pitchFamily="2" charset="-122"/>
              </a:rPr>
              <a:t>安國君</a:t>
            </a:r>
            <a:r>
              <a:rPr lang="zh-TW" altLang="en-US" sz="2000" smtClean="0">
                <a:latin typeface="宋体" pitchFamily="2" charset="-122"/>
              </a:rPr>
              <a:t>，即</a:t>
            </a:r>
            <a:r>
              <a:rPr lang="zh-TW" altLang="en-US" sz="2000" u="sng" smtClean="0">
                <a:latin typeface="宋体" pitchFamily="2" charset="-122"/>
              </a:rPr>
              <a:t>孝文王</a:t>
            </a:r>
            <a:r>
              <a:rPr lang="zh-TW" altLang="en-US" sz="2000" smtClean="0">
                <a:latin typeface="宋体" pitchFamily="2" charset="-122"/>
              </a:rPr>
              <a:t>，始皇祖父。</a:t>
            </a:r>
            <a:r>
              <a:rPr lang="en-US" altLang="zh-TW" sz="2000" smtClean="0">
                <a:latin typeface="宋体" pitchFamily="2" charset="-122"/>
              </a:rPr>
              <a:t>)</a:t>
            </a:r>
            <a:r>
              <a:rPr lang="en-US" altLang="zh-TW" sz="2800" smtClean="0">
                <a:latin typeface="宋体" pitchFamily="2" charset="-122"/>
              </a:rPr>
              <a:t>  《</a:t>
            </a:r>
            <a:r>
              <a:rPr lang="zh-TW" altLang="en-US" sz="2800" smtClean="0">
                <a:latin typeface="宋体" pitchFamily="2" charset="-122"/>
              </a:rPr>
              <a:t>史記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呂不韋列傳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故</a:t>
            </a:r>
            <a:r>
              <a:rPr lang="zh-TW" altLang="en-US" sz="2800" u="sng" smtClean="0">
                <a:latin typeface="宋体" pitchFamily="2" charset="-122"/>
              </a:rPr>
              <a:t>扁鵲</a:t>
            </a:r>
            <a:r>
              <a:rPr lang="zh-TW" altLang="en-US" sz="2800" smtClean="0">
                <a:latin typeface="宋体" pitchFamily="2" charset="-122"/>
              </a:rPr>
              <a:t>不能肉白骨，</a:t>
            </a:r>
            <a:r>
              <a:rPr lang="zh-TW" altLang="en-US" sz="2800" u="sng" smtClean="0">
                <a:latin typeface="宋体" pitchFamily="2" charset="-122"/>
              </a:rPr>
              <a:t>微</a:t>
            </a:r>
            <a:r>
              <a:rPr lang="zh-TW" altLang="zh-CN" sz="2800" smtClean="0">
                <a:latin typeface="宋体" pitchFamily="2" charset="-122"/>
              </a:rPr>
              <a:t> </a:t>
            </a:r>
            <a:r>
              <a:rPr lang="zh-TW" altLang="en-US" sz="2800" u="sng" smtClean="0">
                <a:latin typeface="宋体" pitchFamily="2" charset="-122"/>
              </a:rPr>
              <a:t>箕</a:t>
            </a:r>
            <a:r>
              <a:rPr lang="zh-TW" altLang="en-US" sz="2800" smtClean="0">
                <a:latin typeface="宋体" pitchFamily="2" charset="-122"/>
              </a:rPr>
              <a:t>不能存亡國也。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鹽鐵論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非鞅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CN" sz="2800" smtClean="0"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640080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宋体" pitchFamily="2" charset="-122"/>
              </a:rPr>
              <a:t>又</a:t>
            </a:r>
            <a:r>
              <a:rPr lang="zh-CN" altLang="en-US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CN" altLang="en-US" smtClean="0">
                <a:latin typeface="宋体" pitchFamily="2" charset="-122"/>
              </a:rPr>
              <a:t>：</a:t>
            </a:r>
            <a:endParaRPr lang="zh-CN" altLang="en-US" smtClean="0"/>
          </a:p>
          <a:p>
            <a:pPr eaLnBrk="1" hangingPunct="1">
              <a:buFontTx/>
              <a:buNone/>
            </a:pPr>
            <a:r>
              <a:rPr lang="en-US" altLang="zh-CN" smtClean="0">
                <a:latin typeface="宋体" pitchFamily="2" charset="-122"/>
              </a:rPr>
              <a:t>·</a:t>
            </a:r>
            <a:r>
              <a:rPr lang="zh-CN" altLang="en-US" smtClean="0"/>
              <a:t>齐威王欲将孙膑。</a:t>
            </a:r>
            <a:r>
              <a:rPr lang="en-US" altLang="zh-CN" smtClean="0"/>
              <a:t>《</a:t>
            </a:r>
            <a:r>
              <a:rPr lang="zh-CN" altLang="en-US" smtClean="0"/>
              <a:t>史記</a:t>
            </a:r>
            <a:r>
              <a:rPr lang="en-US" altLang="zh-CN" smtClean="0"/>
              <a:t>·</a:t>
            </a:r>
            <a:r>
              <a:rPr lang="zh-CN" altLang="en-US" smtClean="0"/>
              <a:t>孫子吳起列傳</a:t>
            </a:r>
            <a:r>
              <a:rPr lang="en-US" altLang="zh-CN" smtClean="0"/>
              <a:t>》</a:t>
            </a:r>
          </a:p>
          <a:p>
            <a:pPr eaLnBrk="1" hangingPunct="1">
              <a:buFontTx/>
              <a:buNone/>
            </a:pPr>
            <a:r>
              <a:rPr lang="en-US" altLang="zh-CN" smtClean="0"/>
              <a:t>﹡</a:t>
            </a:r>
            <a:r>
              <a:rPr lang="zh-CN" altLang="en-US" smtClean="0"/>
              <a:t>纵江东父兄怜而王我，我何面目见之？</a:t>
            </a:r>
            <a:r>
              <a:rPr lang="en-US" altLang="zh-CN" smtClean="0"/>
              <a:t>《</a:t>
            </a:r>
            <a:r>
              <a:rPr lang="zh-CN" altLang="en-US" smtClean="0"/>
              <a:t>史記</a:t>
            </a:r>
            <a:r>
              <a:rPr lang="en-US" altLang="zh-CN" smtClean="0"/>
              <a:t>·</a:t>
            </a:r>
            <a:r>
              <a:rPr lang="zh-CN" altLang="en-US" smtClean="0"/>
              <a:t>項羽本紀</a:t>
            </a:r>
            <a:r>
              <a:rPr lang="en-US" altLang="zh-CN" smtClean="0"/>
              <a:t>》</a:t>
            </a:r>
          </a:p>
          <a:p>
            <a:pPr eaLnBrk="1" hangingPunct="1"/>
            <a:r>
              <a:rPr lang="zh-CN" altLang="en-US" smtClean="0"/>
              <a:t>宋女至而好，惠公奪而自妻之。</a:t>
            </a:r>
            <a:r>
              <a:rPr lang="en-US" altLang="zh-CN" smtClean="0"/>
              <a:t>《</a:t>
            </a:r>
            <a:r>
              <a:rPr lang="zh-CN" altLang="en-US" smtClean="0"/>
              <a:t>史記</a:t>
            </a:r>
            <a:r>
              <a:rPr lang="en-US" altLang="zh-CN" smtClean="0"/>
              <a:t>·</a:t>
            </a:r>
            <a:r>
              <a:rPr lang="zh-CN" altLang="en-US" smtClean="0"/>
              <a:t>魯世家</a:t>
            </a:r>
            <a:r>
              <a:rPr lang="en-US" altLang="zh-CN" smtClean="0"/>
              <a:t>》</a:t>
            </a:r>
          </a:p>
          <a:p>
            <a:pPr eaLnBrk="1" hangingPunct="1"/>
            <a:r>
              <a:rPr lang="zh-CN" altLang="en-US" smtClean="0"/>
              <a:t>桓公解管仲之束縛而相之。</a:t>
            </a:r>
            <a:r>
              <a:rPr lang="en-US" altLang="zh-CN" smtClean="0"/>
              <a:t>《</a:t>
            </a:r>
            <a:r>
              <a:rPr lang="zh-CN" altLang="en-US" smtClean="0"/>
              <a:t>韓非子</a:t>
            </a:r>
            <a:r>
              <a:rPr lang="en-US" altLang="zh-CN" smtClean="0"/>
              <a:t>·</a:t>
            </a:r>
            <a:r>
              <a:rPr lang="zh-CN" altLang="en-US" smtClean="0"/>
              <a:t>難一</a:t>
            </a:r>
            <a:r>
              <a:rPr lang="en-US" altLang="zh-CN" smtClean="0"/>
              <a:t>》﹡</a:t>
            </a:r>
            <a:r>
              <a:rPr lang="zh-CN" altLang="en-US" smtClean="0"/>
              <a:t>吾見申叔，所謂生死而肉白骨也。</a:t>
            </a:r>
            <a:r>
              <a:rPr lang="en-US" altLang="zh-CN" smtClean="0"/>
              <a:t>《</a:t>
            </a:r>
            <a:r>
              <a:rPr lang="zh-CN" altLang="en-US" smtClean="0"/>
              <a:t>左傳</a:t>
            </a:r>
            <a:r>
              <a:rPr lang="en-US" altLang="zh-CN" smtClean="0"/>
              <a:t>·</a:t>
            </a:r>
            <a:r>
              <a:rPr lang="zh-CN" altLang="en-US" smtClean="0"/>
              <a:t>襄公二十二年</a:t>
            </a:r>
            <a:r>
              <a:rPr lang="en-US" altLang="zh-CN" smtClean="0"/>
              <a:t>》</a:t>
            </a:r>
          </a:p>
          <a:p>
            <a:pPr eaLnBrk="1" hangingPunct="1"/>
            <a:r>
              <a:rPr lang="zh-CN" altLang="en-US" smtClean="0"/>
              <a:t>今我在也，而人皆藉吾弟；令我百歲後，皆魚肉之矣。</a:t>
            </a:r>
            <a:r>
              <a:rPr lang="en-US" altLang="zh-CN" smtClean="0"/>
              <a:t>《</a:t>
            </a:r>
            <a:r>
              <a:rPr lang="zh-CN" altLang="en-US" smtClean="0"/>
              <a:t>史記</a:t>
            </a:r>
            <a:r>
              <a:rPr lang="en-US" altLang="zh-CN" smtClean="0"/>
              <a:t>·</a:t>
            </a:r>
            <a:r>
              <a:rPr lang="zh-CN" altLang="en-US" smtClean="0"/>
              <a:t>魏其武安侯列傳</a:t>
            </a:r>
            <a:r>
              <a:rPr lang="en-US" altLang="zh-CN" smtClean="0"/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mtClean="0"/>
              <a:t>    </a:t>
            </a:r>
            <a:r>
              <a:rPr lang="zh-CN" altLang="en-US" smtClean="0"/>
              <a:t>词有定类；类有定职。</a:t>
            </a:r>
            <a:r>
              <a:rPr lang="zh-CN" altLang="en-US" smtClean="0">
                <a:solidFill>
                  <a:srgbClr val="6600FF"/>
                </a:solidFill>
              </a:rPr>
              <a:t>实词</a:t>
            </a:r>
            <a:r>
              <a:rPr lang="zh-CN" altLang="en-US" smtClean="0"/>
              <a:t>划分图示：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1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                                 名    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                                  动   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                                 形容词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800" smtClean="0"/>
              <a:t>古代汉语              </a:t>
            </a:r>
            <a:r>
              <a:rPr lang="zh-CN" altLang="en-US" sz="2400" smtClean="0"/>
              <a:t>数   词                       </a:t>
            </a:r>
            <a:r>
              <a:rPr lang="zh-CN" altLang="en-US" sz="2800" smtClean="0"/>
              <a:t>现代汉语</a:t>
            </a:r>
            <a:endParaRPr lang="zh-CN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                                 量   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                                 代   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                                 </a:t>
            </a:r>
            <a:r>
              <a:rPr lang="zh-CN" altLang="en-US" sz="2400" smtClean="0">
                <a:solidFill>
                  <a:srgbClr val="FF0000"/>
                </a:solidFill>
              </a:rPr>
              <a:t>副   词</a:t>
            </a:r>
            <a:endParaRPr lang="zh-CN" altLang="en-US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smtClean="0"/>
              <a:t>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mtClean="0"/>
          </a:p>
        </p:txBody>
      </p:sp>
      <p:pic>
        <p:nvPicPr>
          <p:cNvPr id="3075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AutoShape 6"/>
          <p:cNvSpPr>
            <a:spLocks/>
          </p:cNvSpPr>
          <p:nvPr/>
        </p:nvSpPr>
        <p:spPr bwMode="auto">
          <a:xfrm>
            <a:off x="2819400" y="2057400"/>
            <a:ext cx="304800" cy="2971800"/>
          </a:xfrm>
          <a:prstGeom prst="leftBrace">
            <a:avLst>
              <a:gd name="adj1" fmla="val 8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zh-CN" altLang="en-US" smtClean="0"/>
              <a:t>预备知识：词类划分</a:t>
            </a:r>
          </a:p>
        </p:txBody>
      </p:sp>
      <p:sp>
        <p:nvSpPr>
          <p:cNvPr id="3078" name="AutoShape 8"/>
          <p:cNvSpPr>
            <a:spLocks/>
          </p:cNvSpPr>
          <p:nvPr/>
        </p:nvSpPr>
        <p:spPr bwMode="auto">
          <a:xfrm>
            <a:off x="4419600" y="1981200"/>
            <a:ext cx="228600" cy="25146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9"/>
          <p:cNvSpPr>
            <a:spLocks noChangeArrowheads="1"/>
          </p:cNvSpPr>
          <p:nvPr/>
        </p:nvSpPr>
        <p:spPr bwMode="auto">
          <a:xfrm>
            <a:off x="2057400" y="3429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0" name="AutoShape 10"/>
          <p:cNvSpPr>
            <a:spLocks noChangeArrowheads="1"/>
          </p:cNvSpPr>
          <p:nvPr/>
        </p:nvSpPr>
        <p:spPr bwMode="auto">
          <a:xfrm>
            <a:off x="4800600" y="3276600"/>
            <a:ext cx="976313" cy="304800"/>
          </a:xfrm>
          <a:prstGeom prst="leftArrow">
            <a:avLst>
              <a:gd name="adj1" fmla="val 50000"/>
              <a:gd name="adj2" fmla="val 80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1" name="AutoShape 11"/>
          <p:cNvSpPr>
            <a:spLocks noChangeArrowheads="1"/>
          </p:cNvSpPr>
          <p:nvPr/>
        </p:nvSpPr>
        <p:spPr bwMode="auto">
          <a:xfrm>
            <a:off x="533400" y="1371600"/>
            <a:ext cx="304800" cy="5334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方位名詞</a:t>
            </a:r>
            <a:r>
              <a:rPr lang="zh-CN" altLang="en-US" sz="3600" smtClean="0"/>
              <a:t>的</a:t>
            </a:r>
            <a:r>
              <a:rPr lang="zh-TW" altLang="en-US" sz="3600" smtClean="0"/>
              <a:t>使動用法。</a:t>
            </a:r>
            <a:endParaRPr lang="zh-CN" altLang="en-US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例如：</a:t>
            </a:r>
            <a:endParaRPr lang="zh-TW" altLang="zh-CN" sz="2800" smtClean="0">
              <a:solidFill>
                <a:srgbClr val="FF3300"/>
              </a:solidFill>
              <a:latin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夏五月，</a:t>
            </a:r>
            <a:r>
              <a:rPr lang="zh-TW" altLang="en-US" sz="2800" u="sng" smtClean="0">
                <a:latin typeface="宋体" pitchFamily="2" charset="-122"/>
              </a:rPr>
              <a:t>晉韓厥</a:t>
            </a:r>
            <a:r>
              <a:rPr lang="zh-TW" altLang="en-US" sz="2800" smtClean="0">
                <a:latin typeface="宋体" pitchFamily="2" charset="-122"/>
              </a:rPr>
              <a:t>，</a:t>
            </a:r>
            <a:r>
              <a:rPr lang="zh-TW" altLang="en-US" sz="2800" u="sng" smtClean="0">
                <a:latin typeface="宋体" pitchFamily="2" charset="-122"/>
              </a:rPr>
              <a:t>荀偃</a:t>
            </a:r>
            <a:r>
              <a:rPr lang="zh-TW" altLang="en-US" sz="2800" smtClean="0">
                <a:latin typeface="宋体" pitchFamily="2" charset="-122"/>
              </a:rPr>
              <a:t>帥諸侯之師伐</a:t>
            </a:r>
            <a:r>
              <a:rPr lang="zh-TW" altLang="en-US" sz="2800" u="sng" smtClean="0">
                <a:latin typeface="宋体" pitchFamily="2" charset="-122"/>
              </a:rPr>
              <a:t>鄭</a:t>
            </a:r>
            <a:r>
              <a:rPr lang="zh-TW" altLang="en-US" sz="2800" smtClean="0">
                <a:latin typeface="宋体" pitchFamily="2" charset="-122"/>
              </a:rPr>
              <a:t>，入其</a:t>
            </a:r>
            <a:r>
              <a:rPr lang="zh-TW" altLang="en-US" sz="2800" u="sng" smtClean="0">
                <a:latin typeface="宋体" pitchFamily="2" charset="-122"/>
              </a:rPr>
              <a:t>郛</a:t>
            </a:r>
            <a:r>
              <a:rPr lang="zh-TW" altLang="en-US" sz="2800" smtClean="0">
                <a:latin typeface="宋体" pitchFamily="2" charset="-122"/>
              </a:rPr>
              <a:t>，敗其徒兵於</a:t>
            </a:r>
            <a:r>
              <a:rPr lang="zh-TW" altLang="en-US" sz="2800" u="sng" smtClean="0">
                <a:latin typeface="宋体" pitchFamily="2" charset="-122"/>
              </a:rPr>
              <a:t>洧</a:t>
            </a:r>
            <a:r>
              <a:rPr lang="zh-TW" altLang="en-US" sz="2800" smtClean="0">
                <a:latin typeface="宋体" pitchFamily="2" charset="-122"/>
              </a:rPr>
              <a:t>上。於是東諸侯之師，次於</a:t>
            </a:r>
            <a:r>
              <a:rPr lang="zh-TW" altLang="en-US" sz="2800" u="sng" smtClean="0">
                <a:latin typeface="宋体" pitchFamily="2" charset="-122"/>
              </a:rPr>
              <a:t>鄫</a:t>
            </a:r>
            <a:r>
              <a:rPr lang="zh-TW" altLang="en-US" sz="2800" smtClean="0">
                <a:latin typeface="宋体" pitchFamily="2" charset="-122"/>
              </a:rPr>
              <a:t>以待</a:t>
            </a:r>
            <a:r>
              <a:rPr lang="zh-TW" altLang="en-US" sz="2800" u="sng" smtClean="0">
                <a:latin typeface="宋体" pitchFamily="2" charset="-122"/>
              </a:rPr>
              <a:t>晉</a:t>
            </a:r>
            <a:r>
              <a:rPr lang="zh-TW" altLang="en-US" sz="2800" smtClean="0">
                <a:latin typeface="宋体" pitchFamily="2" charset="-122"/>
              </a:rPr>
              <a:t>師</a:t>
            </a:r>
            <a:r>
              <a:rPr lang="zh-CN" altLang="en-US" sz="2000" smtClean="0">
                <a:latin typeface="宋体" pitchFamily="2" charset="-122"/>
              </a:rPr>
              <a:t>。</a:t>
            </a:r>
            <a:r>
              <a:rPr lang="zh-TW" altLang="en-US" sz="2000" smtClean="0">
                <a:latin typeface="宋体" pitchFamily="2" charset="-122"/>
              </a:rPr>
              <a:t>（</a:t>
            </a:r>
            <a:r>
              <a:rPr lang="zh-TW" altLang="en-US" sz="2000" u="sng" smtClean="0">
                <a:latin typeface="宋体" pitchFamily="2" charset="-122"/>
              </a:rPr>
              <a:t>洧</a:t>
            </a:r>
            <a:r>
              <a:rPr lang="zh-TW" altLang="en-US" sz="2000" smtClean="0">
                <a:latin typeface="宋体" pitchFamily="2" charset="-122"/>
              </a:rPr>
              <a:t>：水名。</a:t>
            </a:r>
            <a:r>
              <a:rPr lang="zh-TW" altLang="en-US" sz="2000" u="sng" smtClean="0">
                <a:latin typeface="宋体" pitchFamily="2" charset="-122"/>
              </a:rPr>
              <a:t>鄫</a:t>
            </a:r>
            <a:r>
              <a:rPr lang="zh-TW" altLang="en-US" sz="2000" smtClean="0">
                <a:latin typeface="宋体" pitchFamily="2" charset="-122"/>
              </a:rPr>
              <a:t>：</a:t>
            </a:r>
            <a:r>
              <a:rPr lang="zh-TW" altLang="en-US" sz="2000" u="sng" smtClean="0">
                <a:latin typeface="宋体" pitchFamily="2" charset="-122"/>
              </a:rPr>
              <a:t>鄭</a:t>
            </a:r>
            <a:r>
              <a:rPr lang="zh-TW" altLang="en-US" sz="2000" smtClean="0">
                <a:latin typeface="宋体" pitchFamily="2" charset="-122"/>
              </a:rPr>
              <a:t>地名。）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襄</a:t>
            </a:r>
            <a:r>
              <a:rPr lang="zh-CN" altLang="en-US" sz="2800" smtClean="0">
                <a:latin typeface="宋体" pitchFamily="2" charset="-122"/>
              </a:rPr>
              <a:t>公</a:t>
            </a:r>
            <a:r>
              <a:rPr lang="zh-TW" altLang="en-US" sz="2800" smtClean="0">
                <a:latin typeface="宋体" pitchFamily="2" charset="-122"/>
              </a:rPr>
              <a:t>元年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CN" sz="2800" smtClean="0">
              <a:latin typeface="宋体" pitchFamily="2" charset="-122"/>
            </a:endParaRP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是以聖人後其身而身先，外其身而身存。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老子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七章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今有馬於此，如驥之狀者，天下之至良也，然而驅之不前，卻之不止，左之不左，右之不右。則臧獲雖賤，不托其足。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韓非子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外儲說右上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TW" sz="2800" u="sng" smtClean="0">
              <a:latin typeface="宋体" pitchFamily="2" charset="-122"/>
            </a:endParaRPr>
          </a:p>
          <a:p>
            <a:pPr eaLnBrk="1" hangingPunct="1"/>
            <a:r>
              <a:rPr lang="zh-TW" altLang="en-US" sz="2800" u="sng" smtClean="0">
                <a:latin typeface="宋体" pitchFamily="2" charset="-122"/>
              </a:rPr>
              <a:t>文公</a:t>
            </a:r>
            <a:r>
              <a:rPr lang="zh-TW" altLang="en-US" sz="2800" smtClean="0">
                <a:latin typeface="宋体" pitchFamily="2" charset="-122"/>
              </a:rPr>
              <a:t>棄荏席，後黴（</a:t>
            </a:r>
            <a:r>
              <a:rPr lang="en-US" altLang="zh-TW" sz="2800" smtClean="0">
                <a:latin typeface="宋体" pitchFamily="2" charset="-122"/>
              </a:rPr>
              <a:t>méi</a:t>
            </a:r>
            <a:r>
              <a:rPr lang="zh-TW" altLang="en-US" sz="2800" smtClean="0">
                <a:latin typeface="宋体" pitchFamily="2" charset="-122"/>
              </a:rPr>
              <a:t>）黑，咎犯辭歸</a:t>
            </a:r>
            <a:r>
              <a:rPr lang="zh-TW" altLang="en-US" sz="2000" smtClean="0">
                <a:latin typeface="宋体" pitchFamily="2" charset="-122"/>
              </a:rPr>
              <a:t>。（黴黑：形容面垢黑。）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淮南子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說山訓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CN" sz="2800" smtClean="0">
              <a:latin typeface="宋体" pitchFamily="2" charset="-122"/>
            </a:endParaRPr>
          </a:p>
        </p:txBody>
      </p:sp>
      <p:pic>
        <p:nvPicPr>
          <p:cNvPr id="21508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latin typeface="宋体" pitchFamily="2" charset="-122"/>
              </a:rPr>
              <a:t>名詞使動用法中賓語</a:t>
            </a:r>
            <a:r>
              <a:rPr lang="zh-CN" altLang="en-US" sz="4000" smtClean="0">
                <a:latin typeface="宋体" pitchFamily="2" charset="-122"/>
              </a:rPr>
              <a:t>的</a:t>
            </a:r>
            <a:r>
              <a:rPr lang="zh-TW" altLang="en-US" sz="4000" smtClean="0">
                <a:latin typeface="宋体" pitchFamily="2" charset="-122"/>
              </a:rPr>
              <a:t>省略</a:t>
            </a:r>
            <a:endParaRPr lang="zh-CN" altLang="en-US" sz="4000" smtClean="0">
              <a:latin typeface="宋体" pitchFamily="2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TW" altLang="en-US" smtClean="0">
                <a:latin typeface="宋体" pitchFamily="2" charset="-122"/>
              </a:rPr>
              <a:t>：</a:t>
            </a:r>
          </a:p>
          <a:p>
            <a:pPr eaLnBrk="1" hangingPunct="1"/>
            <a:r>
              <a:rPr lang="zh-TW" altLang="en-US" smtClean="0">
                <a:latin typeface="宋体" pitchFamily="2" charset="-122"/>
              </a:rPr>
              <a:t>脩道而不貳，則天不能禍（之）。  </a:t>
            </a:r>
            <a:r>
              <a:rPr lang="en-US" altLang="zh-TW" smtClean="0">
                <a:latin typeface="宋体" pitchFamily="2" charset="-122"/>
              </a:rPr>
              <a:t>《</a:t>
            </a:r>
            <a:r>
              <a:rPr lang="zh-TW" altLang="en-US" smtClean="0">
                <a:latin typeface="宋体" pitchFamily="2" charset="-122"/>
              </a:rPr>
              <a:t>荀子</a:t>
            </a:r>
            <a:r>
              <a:rPr lang="en-US" altLang="zh-TW" smtClean="0">
                <a:latin typeface="宋体" pitchFamily="2" charset="-122"/>
              </a:rPr>
              <a:t>·</a:t>
            </a:r>
            <a:r>
              <a:rPr lang="zh-TW" altLang="en-US" smtClean="0">
                <a:latin typeface="宋体" pitchFamily="2" charset="-122"/>
              </a:rPr>
              <a:t>天論</a:t>
            </a:r>
            <a:r>
              <a:rPr lang="en-US" altLang="zh-TW" smtClean="0">
                <a:latin typeface="宋体" pitchFamily="2" charset="-122"/>
              </a:rPr>
              <a:t>》</a:t>
            </a:r>
          </a:p>
          <a:p>
            <a:pPr eaLnBrk="1" hangingPunct="1"/>
            <a:r>
              <a:rPr lang="zh-TW" altLang="en-US" smtClean="0">
                <a:latin typeface="宋体" pitchFamily="2" charset="-122"/>
              </a:rPr>
              <a:t>天子不得而臣也，諸侯不得而友（之）也。  </a:t>
            </a:r>
            <a:r>
              <a:rPr lang="zh-TW" altLang="en-US" u="sng" smtClean="0">
                <a:latin typeface="宋体" pitchFamily="2" charset="-122"/>
              </a:rPr>
              <a:t>劉向</a:t>
            </a:r>
            <a:r>
              <a:rPr lang="en-US" altLang="zh-TW" smtClean="0">
                <a:latin typeface="宋体" pitchFamily="2" charset="-122"/>
              </a:rPr>
              <a:t>《</a:t>
            </a:r>
            <a:r>
              <a:rPr lang="zh-TW" altLang="en-US" smtClean="0">
                <a:latin typeface="宋体" pitchFamily="2" charset="-122"/>
              </a:rPr>
              <a:t>新序</a:t>
            </a:r>
            <a:r>
              <a:rPr lang="en-US" altLang="zh-TW" smtClean="0">
                <a:latin typeface="宋体" pitchFamily="2" charset="-122"/>
              </a:rPr>
              <a:t>·</a:t>
            </a:r>
            <a:r>
              <a:rPr lang="zh-TW" altLang="en-US" smtClean="0">
                <a:latin typeface="宋体" pitchFamily="2" charset="-122"/>
              </a:rPr>
              <a:t>節士</a:t>
            </a:r>
            <a:r>
              <a:rPr lang="en-US" altLang="zh-TW" smtClean="0">
                <a:latin typeface="宋体" pitchFamily="2" charset="-122"/>
              </a:rPr>
              <a:t>》</a:t>
            </a:r>
            <a:endParaRPr lang="en-US" altLang="zh-CN" smtClean="0">
              <a:latin typeface="宋体" pitchFamily="2" charset="-122"/>
            </a:endParaRPr>
          </a:p>
        </p:txBody>
      </p:sp>
      <p:pic>
        <p:nvPicPr>
          <p:cNvPr id="22532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zh-TW" altLang="en-US" sz="3200" smtClean="0"/>
              <a:t>（四）數詞的使動用法</a:t>
            </a:r>
            <a:br>
              <a:rPr lang="zh-TW" altLang="en-US" sz="3200" smtClean="0"/>
            </a:br>
            <a:endParaRPr lang="zh-CN" altLang="en-US" sz="32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TW" altLang="en-US" sz="2800" smtClean="0">
                <a:solidFill>
                  <a:srgbClr val="6600FF"/>
                </a:solidFill>
                <a:latin typeface="宋体" pitchFamily="2" charset="-122"/>
              </a:rPr>
              <a:t>數詞的使動用法</a:t>
            </a:r>
            <a:r>
              <a:rPr lang="zh-TW" altLang="en-US" sz="2800" smtClean="0">
                <a:latin typeface="宋体" pitchFamily="2" charset="-122"/>
              </a:rPr>
              <a:t>是指，數詞用作動詞充當謂語後其意義是使令性的。這種謂語與賓語的關係是：在主語的作用下，謂語使賓語所代表的人或事物具有其自身所代表的數目或特點。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例如：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宋体" pitchFamily="2" charset="-122"/>
              </a:rPr>
              <a:t>霸主將德是以，而二三之，其何以長有諸侯乎？（二三之：使德行反復無常。）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成公八年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TW" sz="2800" u="sng" smtClean="0">
              <a:latin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u="sng" smtClean="0">
                <a:latin typeface="宋体" pitchFamily="2" charset="-122"/>
              </a:rPr>
              <a:t>楚</a:t>
            </a:r>
            <a:r>
              <a:rPr lang="zh-TW" altLang="en-US" sz="2800" smtClean="0">
                <a:latin typeface="宋体" pitchFamily="2" charset="-122"/>
              </a:rPr>
              <a:t>人惡君之二三其德也，亦來告我曰：“</a:t>
            </a:r>
            <a:r>
              <a:rPr lang="zh-TW" altLang="en-US" sz="2800" u="sng" smtClean="0">
                <a:latin typeface="宋体" pitchFamily="2" charset="-122"/>
              </a:rPr>
              <a:t>秦</a:t>
            </a:r>
            <a:r>
              <a:rPr lang="zh-TW" altLang="en-US" sz="2800" smtClean="0">
                <a:latin typeface="宋体" pitchFamily="2" charset="-122"/>
              </a:rPr>
              <a:t>背</a:t>
            </a:r>
            <a:r>
              <a:rPr lang="zh-TW" altLang="en-US" sz="2800" u="sng" smtClean="0">
                <a:latin typeface="宋体" pitchFamily="2" charset="-122"/>
              </a:rPr>
              <a:t>令狐</a:t>
            </a:r>
            <a:r>
              <a:rPr lang="zh-TW" altLang="en-US" sz="2800" smtClean="0">
                <a:latin typeface="宋体" pitchFamily="2" charset="-122"/>
              </a:rPr>
              <a:t>之盟。”　</a:t>
            </a:r>
            <a:r>
              <a:rPr lang="zh-TW" altLang="en-US" sz="2000" smtClean="0">
                <a:latin typeface="宋体" pitchFamily="2" charset="-122"/>
              </a:rPr>
              <a:t>（君：</a:t>
            </a:r>
            <a:r>
              <a:rPr lang="zh-TW" altLang="en-US" sz="2000" u="sng" smtClean="0">
                <a:latin typeface="宋体" pitchFamily="2" charset="-122"/>
              </a:rPr>
              <a:t>秦桓公</a:t>
            </a:r>
            <a:r>
              <a:rPr lang="zh-TW" altLang="en-US" sz="2000" smtClean="0">
                <a:latin typeface="宋体" pitchFamily="2" charset="-122"/>
              </a:rPr>
              <a:t>。</a:t>
            </a:r>
            <a:r>
              <a:rPr lang="zh-TW" altLang="en-US" sz="2000" u="sng" smtClean="0">
                <a:latin typeface="宋体" pitchFamily="2" charset="-122"/>
              </a:rPr>
              <a:t>令狐</a:t>
            </a:r>
            <a:r>
              <a:rPr lang="zh-TW" altLang="en-US" sz="2000" smtClean="0">
                <a:latin typeface="宋体" pitchFamily="2" charset="-122"/>
              </a:rPr>
              <a:t>之盟：指</a:t>
            </a:r>
            <a:r>
              <a:rPr lang="zh-TW" altLang="en-US" sz="2000" u="sng" smtClean="0">
                <a:latin typeface="宋体" pitchFamily="2" charset="-122"/>
              </a:rPr>
              <a:t>魯成公</a:t>
            </a:r>
            <a:r>
              <a:rPr lang="zh-TW" altLang="en-US" sz="2000" smtClean="0">
                <a:latin typeface="宋体" pitchFamily="2" charset="-122"/>
              </a:rPr>
              <a:t>十一年</a:t>
            </a:r>
            <a:r>
              <a:rPr lang="zh-TW" altLang="en-US" sz="2000" u="sng" smtClean="0">
                <a:latin typeface="宋体" pitchFamily="2" charset="-122"/>
              </a:rPr>
              <a:t>秦</a:t>
            </a:r>
            <a:r>
              <a:rPr lang="zh-TW" altLang="en-US" sz="2000" smtClean="0">
                <a:latin typeface="宋体" pitchFamily="2" charset="-122"/>
              </a:rPr>
              <a:t>、</a:t>
            </a:r>
            <a:r>
              <a:rPr lang="zh-TW" altLang="en-US" sz="2000" u="sng" smtClean="0">
                <a:latin typeface="宋体" pitchFamily="2" charset="-122"/>
              </a:rPr>
              <a:t>晉</a:t>
            </a:r>
            <a:r>
              <a:rPr lang="zh-TW" altLang="en-US" sz="2000" smtClean="0">
                <a:latin typeface="宋体" pitchFamily="2" charset="-122"/>
              </a:rPr>
              <a:t>兩國在</a:t>
            </a:r>
            <a:r>
              <a:rPr lang="zh-TW" altLang="en-US" sz="2000" u="sng" smtClean="0">
                <a:latin typeface="宋体" pitchFamily="2" charset="-122"/>
              </a:rPr>
              <a:t>令狐</a:t>
            </a:r>
            <a:r>
              <a:rPr lang="zh-TW" altLang="en-US" sz="2000" smtClean="0">
                <a:latin typeface="宋体" pitchFamily="2" charset="-122"/>
              </a:rPr>
              <a:t>舉行的媾和之盟。</a:t>
            </a:r>
            <a:r>
              <a:rPr lang="zh-TW" altLang="en-US" sz="2000" u="sng" smtClean="0">
                <a:latin typeface="宋体" pitchFamily="2" charset="-122"/>
              </a:rPr>
              <a:t>令狐</a:t>
            </a:r>
            <a:r>
              <a:rPr lang="zh-TW" altLang="en-US" sz="2000" smtClean="0">
                <a:latin typeface="宋体" pitchFamily="2" charset="-122"/>
              </a:rPr>
              <a:t>，</a:t>
            </a:r>
            <a:r>
              <a:rPr lang="zh-TW" altLang="en-US" sz="2000" u="sng" smtClean="0">
                <a:latin typeface="宋体" pitchFamily="2" charset="-122"/>
              </a:rPr>
              <a:t>晉</a:t>
            </a:r>
            <a:r>
              <a:rPr lang="zh-TW" altLang="en-US" sz="2000" smtClean="0">
                <a:latin typeface="宋体" pitchFamily="2" charset="-122"/>
              </a:rPr>
              <a:t>地名。）</a:t>
            </a:r>
            <a:r>
              <a:rPr lang="zh-TW" altLang="en-US" sz="2800" smtClean="0">
                <a:latin typeface="宋体" pitchFamily="2" charset="-122"/>
              </a:rPr>
              <a:t>   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成公十三年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宋体" pitchFamily="2" charset="-122"/>
              </a:rPr>
              <a:t>女也不爽，士貳其行。士也罔極，二三其德。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詩經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衛風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氓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宋体" pitchFamily="2" charset="-122"/>
              </a:rPr>
              <a:t>如可贖兮，人百其身。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詩經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秦風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黃鳥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CN" sz="2800" smtClean="0">
              <a:latin typeface="宋体" pitchFamily="2" charset="-122"/>
            </a:endParaRPr>
          </a:p>
        </p:txBody>
      </p:sp>
      <p:pic>
        <p:nvPicPr>
          <p:cNvPr id="23556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924800" cy="29638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zh-CN" altLang="en-US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宋体"/>
                <a:ea typeface="宋体"/>
              </a:rPr>
              <a:t>本部分结束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smtClean="0">
                <a:ea typeface="方正黄草简体" pitchFamily="65" charset="-122"/>
              </a:rPr>
              <a:t>课堂练习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000000"/>
                </a:solidFill>
              </a:rPr>
              <a:t>找出下列各句中活用的词，并指出其用法及意义。</a:t>
            </a:r>
            <a:endParaRPr lang="zh-CN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1</a:t>
            </a:r>
            <a:r>
              <a:rPr lang="zh-CN" altLang="en-US" b="1" smtClean="0">
                <a:solidFill>
                  <a:srgbClr val="000000"/>
                </a:solidFill>
              </a:rPr>
              <a:t>、诸侯恐惧，会盟而谋弱秦。	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2</a:t>
            </a:r>
            <a:r>
              <a:rPr lang="zh-CN" altLang="en-US" b="1" smtClean="0">
                <a:solidFill>
                  <a:srgbClr val="000000"/>
                </a:solidFill>
              </a:rPr>
              <a:t>、宦官惧其毁己也，皆共目之。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3</a:t>
            </a:r>
            <a:r>
              <a:rPr lang="zh-CN" altLang="en-US" b="1" smtClean="0">
                <a:solidFill>
                  <a:srgbClr val="000000"/>
                </a:solidFill>
              </a:rPr>
              <a:t>、孔子登东山而小鲁，登泰山而小天下。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4</a:t>
            </a:r>
            <a:r>
              <a:rPr lang="zh-CN" altLang="en-US" b="1" smtClean="0">
                <a:solidFill>
                  <a:srgbClr val="000000"/>
                </a:solidFill>
              </a:rPr>
              <a:t>、少时，一狼径去，其一犬坐于前。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5</a:t>
            </a:r>
            <a:r>
              <a:rPr lang="zh-CN" altLang="en-US" b="1" smtClean="0">
                <a:solidFill>
                  <a:srgbClr val="000000"/>
                </a:solidFill>
              </a:rPr>
              <a:t>、（冯谖）乘其车，揭其剑，过其友曰：“孟尝君客我！”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6</a:t>
            </a:r>
            <a:r>
              <a:rPr lang="zh-CN" altLang="en-US" b="1" smtClean="0">
                <a:solidFill>
                  <a:srgbClr val="000000"/>
                </a:solidFill>
              </a:rPr>
              <a:t>、操军方连船舰，首尾相接，可烧而走也。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7</a:t>
            </a:r>
            <a:r>
              <a:rPr lang="zh-CN" altLang="en-US" b="1" smtClean="0">
                <a:solidFill>
                  <a:srgbClr val="000000"/>
                </a:solidFill>
              </a:rPr>
              <a:t>、是故远人不服，则修文德以来之。</a:t>
            </a:r>
            <a:endParaRPr lang="zh-CN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3340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9900"/>
                </a:solidFill>
              </a:rPr>
              <a:t>8</a:t>
            </a:r>
            <a:r>
              <a:rPr lang="zh-CN" altLang="en-US" b="1" smtClean="0">
                <a:solidFill>
                  <a:srgbClr val="009900"/>
                </a:solidFill>
              </a:rPr>
              <a:t>、吾妻之美我者，私我也。</a:t>
            </a:r>
          </a:p>
          <a:p>
            <a:pPr eaLnBrk="1" hangingPunct="1"/>
            <a:r>
              <a:rPr lang="en-US" altLang="zh-CN" b="1" smtClean="0">
                <a:solidFill>
                  <a:srgbClr val="009900"/>
                </a:solidFill>
              </a:rPr>
              <a:t>9</a:t>
            </a:r>
            <a:r>
              <a:rPr lang="zh-CN" altLang="en-US" b="1" smtClean="0">
                <a:solidFill>
                  <a:srgbClr val="009900"/>
                </a:solidFill>
              </a:rPr>
              <a:t>、不如吾闻而药之也。</a:t>
            </a:r>
          </a:p>
          <a:p>
            <a:pPr eaLnBrk="1" hangingPunct="1"/>
            <a:r>
              <a:rPr lang="en-US" altLang="zh-CN" b="1" smtClean="0">
                <a:solidFill>
                  <a:srgbClr val="009900"/>
                </a:solidFill>
              </a:rPr>
              <a:t>10</a:t>
            </a:r>
            <a:r>
              <a:rPr lang="zh-CN" altLang="en-US" b="1" smtClean="0">
                <a:solidFill>
                  <a:srgbClr val="009900"/>
                </a:solidFill>
              </a:rPr>
              <a:t>、及秦军降诸侯，诸侯吏卒乘胜多奴虏使之。</a:t>
            </a:r>
          </a:p>
          <a:p>
            <a:pPr eaLnBrk="1" hangingPunct="1"/>
            <a:r>
              <a:rPr lang="en-US" altLang="zh-CN" b="1" smtClean="0">
                <a:solidFill>
                  <a:srgbClr val="009900"/>
                </a:solidFill>
              </a:rPr>
              <a:t>11</a:t>
            </a:r>
            <a:r>
              <a:rPr lang="zh-CN" altLang="en-US" b="1" smtClean="0">
                <a:solidFill>
                  <a:srgbClr val="009900"/>
                </a:solidFill>
              </a:rPr>
              <a:t>、齐威王欲将孙膑。</a:t>
            </a:r>
          </a:p>
          <a:p>
            <a:pPr eaLnBrk="1" hangingPunct="1"/>
            <a:r>
              <a:rPr lang="en-US" altLang="zh-CN" b="1" smtClean="0">
                <a:solidFill>
                  <a:srgbClr val="009900"/>
                </a:solidFill>
              </a:rPr>
              <a:t>12</a:t>
            </a:r>
            <a:r>
              <a:rPr lang="zh-CN" altLang="en-US" b="1" smtClean="0">
                <a:solidFill>
                  <a:srgbClr val="009900"/>
                </a:solidFill>
              </a:rPr>
              <a:t>、从左右，皆肘之，使立于后。</a:t>
            </a:r>
          </a:p>
          <a:p>
            <a:pPr eaLnBrk="1" hangingPunct="1"/>
            <a:r>
              <a:rPr lang="en-US" altLang="zh-CN" b="1" smtClean="0">
                <a:solidFill>
                  <a:srgbClr val="009900"/>
                </a:solidFill>
              </a:rPr>
              <a:t>13</a:t>
            </a:r>
            <a:r>
              <a:rPr lang="zh-CN" altLang="en-US" b="1" smtClean="0">
                <a:solidFill>
                  <a:srgbClr val="009900"/>
                </a:solidFill>
              </a:rPr>
              <a:t>其家甚智其子，而疑邻人之父。</a:t>
            </a:r>
          </a:p>
          <a:p>
            <a:pPr eaLnBrk="1" hangingPunct="1"/>
            <a:r>
              <a:rPr lang="en-US" altLang="zh-CN" b="1" smtClean="0">
                <a:solidFill>
                  <a:srgbClr val="009900"/>
                </a:solidFill>
              </a:rPr>
              <a:t>14</a:t>
            </a:r>
            <a:r>
              <a:rPr lang="zh-CN" altLang="en-US" b="1" smtClean="0">
                <a:solidFill>
                  <a:srgbClr val="009900"/>
                </a:solidFill>
              </a:rPr>
              <a:t>、豕人立而啼。</a:t>
            </a:r>
            <a:endParaRPr lang="zh-CN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82000" cy="544036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15</a:t>
            </a:r>
            <a:r>
              <a:rPr lang="zh-CN" altLang="en-US" b="1" smtClean="0">
                <a:solidFill>
                  <a:srgbClr val="000000"/>
                </a:solidFill>
              </a:rPr>
              <a:t>、北饮大泽，未至，道渴而死。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16</a:t>
            </a:r>
            <a:r>
              <a:rPr lang="zh-CN" altLang="en-US" b="1" smtClean="0">
                <a:solidFill>
                  <a:srgbClr val="000000"/>
                </a:solidFill>
              </a:rPr>
              <a:t>、今世之嗜取者，遇货不避，以厚其室。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17</a:t>
            </a:r>
            <a:r>
              <a:rPr lang="zh-CN" altLang="en-US" b="1" smtClean="0">
                <a:solidFill>
                  <a:srgbClr val="000000"/>
                </a:solidFill>
              </a:rPr>
              <a:t>、左右欲刃相如。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18</a:t>
            </a:r>
            <a:r>
              <a:rPr lang="zh-CN" altLang="en-US" b="1" smtClean="0">
                <a:solidFill>
                  <a:srgbClr val="000000"/>
                </a:solidFill>
              </a:rPr>
              <a:t>、秦时与臣游，项伯杀人，臣活之。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19</a:t>
            </a:r>
            <a:r>
              <a:rPr lang="zh-CN" altLang="en-US" b="1" smtClean="0">
                <a:solidFill>
                  <a:srgbClr val="000000"/>
                </a:solidFill>
              </a:rPr>
              <a:t>、越国以鄙远，君知其难也。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20</a:t>
            </a:r>
            <a:r>
              <a:rPr lang="zh-CN" altLang="en-US" b="1" smtClean="0">
                <a:solidFill>
                  <a:srgbClr val="000000"/>
                </a:solidFill>
              </a:rPr>
              <a:t>、是故败吴于囿，又败之于没，又郊败之。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21</a:t>
            </a:r>
            <a:r>
              <a:rPr lang="zh-CN" altLang="en-US" b="1" smtClean="0">
                <a:solidFill>
                  <a:srgbClr val="000000"/>
                </a:solidFill>
              </a:rPr>
              <a:t>、天下云集响应，赢粮而景从。</a:t>
            </a:r>
            <a:endParaRPr lang="zh-CN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382000" cy="559276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22</a:t>
            </a:r>
            <a:r>
              <a:rPr lang="zh-CN" altLang="en-US" b="1" smtClean="0">
                <a:solidFill>
                  <a:srgbClr val="000000"/>
                </a:solidFill>
              </a:rPr>
              <a:t>、既东封郑，又欲肆其西封。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23</a:t>
            </a:r>
            <a:r>
              <a:rPr lang="zh-CN" altLang="en-US" b="1" smtClean="0">
                <a:solidFill>
                  <a:srgbClr val="000000"/>
                </a:solidFill>
              </a:rPr>
              <a:t>下义其罪，上赏其奸，上下相蒙，难与处也。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24</a:t>
            </a:r>
            <a:r>
              <a:rPr lang="zh-CN" altLang="en-US" b="1" smtClean="0">
                <a:solidFill>
                  <a:srgbClr val="000000"/>
                </a:solidFill>
              </a:rPr>
              <a:t>、非其身之所种则不食，非其夫人之所织则不衣。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25</a:t>
            </a:r>
            <a:r>
              <a:rPr lang="zh-CN" altLang="en-US" b="1" smtClean="0">
                <a:solidFill>
                  <a:srgbClr val="000000"/>
                </a:solidFill>
              </a:rPr>
              <a:t>四方之士来者，必庙礼之。</a:t>
            </a:r>
          </a:p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26</a:t>
            </a:r>
            <a:r>
              <a:rPr lang="zh-CN" altLang="en-US" b="1" smtClean="0">
                <a:solidFill>
                  <a:srgbClr val="000000"/>
                </a:solidFill>
              </a:rPr>
              <a:t>、乃与赵衰等谋，醉重耳，载以行。</a:t>
            </a:r>
            <a:endParaRPr lang="zh-CN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000000"/>
                </a:solidFill>
              </a:rPr>
              <a:t>“</a:t>
            </a:r>
            <a:r>
              <a:rPr lang="zh-CN" altLang="en-US" b="1" smtClean="0">
                <a:solidFill>
                  <a:srgbClr val="000000"/>
                </a:solidFill>
              </a:rPr>
              <a:t>马逸，不能止，师从之。”</a:t>
            </a:r>
          </a:p>
          <a:p>
            <a:pPr eaLnBrk="1" hangingPunct="1"/>
            <a:r>
              <a:rPr lang="zh-CN" altLang="en-US" b="1" smtClean="0">
                <a:solidFill>
                  <a:srgbClr val="000000"/>
                </a:solidFill>
              </a:rPr>
              <a:t>故中御而从齐侯。”</a:t>
            </a:r>
          </a:p>
          <a:p>
            <a:pPr eaLnBrk="1" hangingPunct="1"/>
            <a:r>
              <a:rPr lang="zh-CN" altLang="en-US" b="1" smtClean="0">
                <a:solidFill>
                  <a:srgbClr val="000000"/>
                </a:solidFill>
              </a:rPr>
              <a:t>从左右，皆肘之。” </a:t>
            </a:r>
          </a:p>
          <a:p>
            <a:pPr eaLnBrk="1" hangingPunct="1"/>
            <a:r>
              <a:rPr lang="zh-CN" altLang="en-US" b="1" smtClean="0">
                <a:solidFill>
                  <a:srgbClr val="000000"/>
                </a:solidFill>
              </a:rPr>
              <a:t>人不难以死免其君。” </a:t>
            </a:r>
          </a:p>
          <a:p>
            <a:pPr eaLnBrk="1" hangingPunct="1"/>
            <a:r>
              <a:rPr lang="zh-CN" altLang="en-US" b="1" smtClean="0">
                <a:solidFill>
                  <a:srgbClr val="000000"/>
                </a:solidFill>
              </a:rPr>
              <a:t>止，动词的使动用法，使</a:t>
            </a:r>
            <a:r>
              <a:rPr lang="en-US" altLang="zh-CN" b="1" smtClean="0">
                <a:solidFill>
                  <a:srgbClr val="000000"/>
                </a:solidFill>
              </a:rPr>
              <a:t>……</a:t>
            </a:r>
            <a:r>
              <a:rPr lang="zh-CN" altLang="en-US" b="1" smtClean="0">
                <a:solidFill>
                  <a:srgbClr val="000000"/>
                </a:solidFill>
              </a:rPr>
              <a:t>停止。 </a:t>
            </a:r>
          </a:p>
          <a:p>
            <a:pPr eaLnBrk="1" hangingPunct="1"/>
            <a:r>
              <a:rPr lang="zh-CN" altLang="en-US" b="1" smtClean="0">
                <a:solidFill>
                  <a:srgbClr val="000000"/>
                </a:solidFill>
              </a:rPr>
              <a:t>中，方位名词作状语，意为在当中。</a:t>
            </a:r>
          </a:p>
          <a:p>
            <a:pPr eaLnBrk="1" hangingPunct="1"/>
            <a:r>
              <a:rPr lang="zh-CN" altLang="en-US" b="1" smtClean="0">
                <a:solidFill>
                  <a:srgbClr val="000000"/>
                </a:solidFill>
              </a:rPr>
              <a:t>肘，名词用作动词，指用肘推撞。 </a:t>
            </a:r>
          </a:p>
          <a:p>
            <a:pPr eaLnBrk="1" hangingPunct="1"/>
            <a:r>
              <a:rPr lang="zh-CN" altLang="en-US" b="1" smtClean="0">
                <a:solidFill>
                  <a:srgbClr val="000000"/>
                </a:solidFill>
              </a:rPr>
              <a:t>难”，即“不把</a:t>
            </a:r>
            <a:r>
              <a:rPr lang="en-US" altLang="zh-CN" b="1" smtClean="0">
                <a:solidFill>
                  <a:srgbClr val="000000"/>
                </a:solidFill>
              </a:rPr>
              <a:t>……</a:t>
            </a:r>
            <a:r>
              <a:rPr lang="zh-CN" altLang="en-US" b="1" smtClean="0">
                <a:solidFill>
                  <a:srgbClr val="000000"/>
                </a:solidFill>
              </a:rPr>
              <a:t>看作难事”。</a:t>
            </a:r>
          </a:p>
          <a:p>
            <a:pPr eaLnBrk="1" hangingPunct="1"/>
            <a:r>
              <a:rPr lang="zh-CN" altLang="en-US" b="1" smtClean="0">
                <a:solidFill>
                  <a:srgbClr val="000000"/>
                </a:solidFill>
              </a:rPr>
              <a:t>免，使动用法，“使</a:t>
            </a:r>
            <a:r>
              <a:rPr lang="en-US" altLang="zh-CN" b="1" smtClean="0">
                <a:solidFill>
                  <a:srgbClr val="000000"/>
                </a:solidFill>
              </a:rPr>
              <a:t>……</a:t>
            </a:r>
            <a:r>
              <a:rPr lang="zh-CN" altLang="en-US" b="1" smtClean="0">
                <a:solidFill>
                  <a:srgbClr val="000000"/>
                </a:solidFill>
              </a:rPr>
              <a:t>脱免于难”。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b="1" smtClean="0">
                <a:solidFill>
                  <a:srgbClr val="6600FF"/>
                </a:solidFill>
              </a:rPr>
              <a:t>詞類活用</a:t>
            </a:r>
            <a:r>
              <a:rPr lang="zh-CN" altLang="en-US" smtClean="0"/>
              <a:t>－－</a:t>
            </a:r>
            <a:r>
              <a:rPr lang="zh-TW" altLang="en-US" smtClean="0"/>
              <a:t>指某些詞臨時改變自己的基本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語法功能去充當其他詞類的現象。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endParaRPr lang="zh-TW" altLang="zh-CN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在古代漢語裏，這種情況很普遍，</a:t>
            </a:r>
            <a:r>
              <a:rPr lang="zh-TW" altLang="en-US" smtClean="0">
                <a:solidFill>
                  <a:srgbClr val="FF3300"/>
                </a:solidFill>
              </a:rPr>
              <a:t>例如</a:t>
            </a:r>
            <a:r>
              <a:rPr lang="zh-CN" altLang="en-US" smtClean="0">
                <a:solidFill>
                  <a:srgbClr val="FF3300"/>
                </a:solidFill>
              </a:rPr>
              <a:t>：</a:t>
            </a:r>
            <a:r>
              <a:rPr lang="en-US" altLang="zh-TW" smtClean="0"/>
              <a:t>《</a:t>
            </a:r>
            <a:r>
              <a:rPr lang="zh-TW" altLang="en-US" smtClean="0"/>
              <a:t>左傳</a:t>
            </a:r>
            <a:r>
              <a:rPr lang="en-US" altLang="zh-TW" smtClean="0">
                <a:latin typeface="宋体" pitchFamily="2" charset="-122"/>
              </a:rPr>
              <a:t>·</a:t>
            </a:r>
            <a:r>
              <a:rPr lang="zh-TW" altLang="en-US" smtClean="0"/>
              <a:t>成公二年</a:t>
            </a:r>
            <a:r>
              <a:rPr lang="en-US" altLang="zh-TW" smtClean="0"/>
              <a:t>》</a:t>
            </a:r>
            <a:r>
              <a:rPr lang="zh-TW" altLang="en-US" smtClean="0"/>
              <a:t>：</a:t>
            </a:r>
            <a:r>
              <a:rPr lang="zh-TW" altLang="en-US" smtClean="0">
                <a:latin typeface="宋体" pitchFamily="2" charset="-122"/>
              </a:rPr>
              <a:t>“</a:t>
            </a:r>
            <a:r>
              <a:rPr lang="zh-TW" altLang="en-US" smtClean="0"/>
              <a:t>從左右，皆肘之。</a:t>
            </a:r>
            <a:r>
              <a:rPr lang="zh-TW" altLang="en-US" smtClean="0">
                <a:latin typeface="宋体" pitchFamily="2" charset="-122"/>
              </a:rPr>
              <a:t>”</a:t>
            </a:r>
            <a:r>
              <a:rPr lang="zh-TW" altLang="en-US" smtClean="0"/>
              <a:t>其中</a:t>
            </a:r>
            <a:r>
              <a:rPr lang="zh-TW" altLang="en-US" smtClean="0">
                <a:latin typeface="宋体" pitchFamily="2" charset="-122"/>
              </a:rPr>
              <a:t>“</a:t>
            </a:r>
            <a:r>
              <a:rPr lang="zh-TW" altLang="en-US" smtClean="0"/>
              <a:t>肘</a:t>
            </a:r>
            <a:r>
              <a:rPr lang="zh-TW" altLang="en-US" smtClean="0">
                <a:latin typeface="宋体" pitchFamily="2" charset="-122"/>
              </a:rPr>
              <a:t>”</a:t>
            </a:r>
            <a:r>
              <a:rPr lang="zh-TW" altLang="en-US" smtClean="0"/>
              <a:t>本是名詞，在句中臨時充當動詞用。</a:t>
            </a:r>
            <a:endParaRPr lang="zh-TW" altLang="zh-CN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mtClean="0"/>
              <a:t>     本书</a:t>
            </a:r>
            <a:r>
              <a:rPr lang="en-US" altLang="zh-CN" smtClean="0"/>
              <a:t>P278</a:t>
            </a:r>
            <a:r>
              <a:rPr lang="en-US" altLang="zh-CN" smtClean="0">
                <a:latin typeface="宋体" pitchFamily="2" charset="-122"/>
              </a:rPr>
              <a:t>“</a:t>
            </a:r>
            <a:r>
              <a:rPr lang="zh-CN" altLang="en-US" smtClean="0"/>
              <a:t>水</a:t>
            </a:r>
            <a:r>
              <a:rPr lang="zh-CN" altLang="en-US" smtClean="0">
                <a:latin typeface="宋体" pitchFamily="2" charset="-122"/>
              </a:rPr>
              <a:t>”“</a:t>
            </a:r>
            <a:r>
              <a:rPr lang="zh-CN" altLang="en-US" smtClean="0"/>
              <a:t>坚</a:t>
            </a:r>
            <a:r>
              <a:rPr lang="zh-CN" altLang="en-US" smtClean="0">
                <a:latin typeface="宋体" pitchFamily="2" charset="-122"/>
              </a:rPr>
              <a:t>”“</a:t>
            </a:r>
            <a:r>
              <a:rPr lang="zh-CN" altLang="en-US" smtClean="0"/>
              <a:t>锐</a:t>
            </a:r>
            <a:r>
              <a:rPr lang="zh-CN" altLang="en-US" smtClean="0">
                <a:latin typeface="宋体" pitchFamily="2" charset="-122"/>
              </a:rPr>
              <a:t>”</a:t>
            </a:r>
            <a:r>
              <a:rPr lang="zh-CN" altLang="en-US" smtClean="0"/>
              <a:t>等词。</a:t>
            </a:r>
            <a:endParaRPr lang="zh-CN" altLang="zh-CN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en-US" smtClean="0">
                <a:solidFill>
                  <a:srgbClr val="6600FF"/>
                </a:solidFill>
              </a:rPr>
              <a:t>詞類活用</a:t>
            </a:r>
            <a:r>
              <a:rPr lang="zh-TW" altLang="en-US" smtClean="0"/>
              <a:t>是古漢語中的重要語法現象之一，其內容主要包括</a:t>
            </a:r>
            <a:r>
              <a:rPr lang="zh-TW" altLang="en-US" smtClean="0">
                <a:solidFill>
                  <a:srgbClr val="6600FF"/>
                </a:solidFill>
              </a:rPr>
              <a:t>名詞</a:t>
            </a:r>
            <a:r>
              <a:rPr lang="zh-TW" altLang="en-US" smtClean="0"/>
              <a:t>、</a:t>
            </a:r>
            <a:r>
              <a:rPr lang="zh-TW" altLang="en-US" smtClean="0">
                <a:solidFill>
                  <a:srgbClr val="6600FF"/>
                </a:solidFill>
              </a:rPr>
              <a:t>形容詞</a:t>
            </a:r>
            <a:r>
              <a:rPr lang="zh-TW" altLang="en-US" smtClean="0"/>
              <a:t>、</a:t>
            </a:r>
            <a:r>
              <a:rPr lang="zh-TW" altLang="en-US" smtClean="0">
                <a:solidFill>
                  <a:srgbClr val="6600FF"/>
                </a:solidFill>
              </a:rPr>
              <a:t>數詞</a:t>
            </a:r>
            <a:r>
              <a:rPr lang="zh-TW" altLang="en-US" smtClean="0"/>
              <a:t>用作一般動詞，</a:t>
            </a:r>
            <a:r>
              <a:rPr lang="zh-TW" altLang="en-US" smtClean="0">
                <a:solidFill>
                  <a:srgbClr val="6600FF"/>
                </a:solidFill>
              </a:rPr>
              <a:t>名詞作狀語</a:t>
            </a:r>
            <a:r>
              <a:rPr lang="zh-TW" altLang="en-US" smtClean="0"/>
              <a:t>，</a:t>
            </a:r>
            <a:r>
              <a:rPr lang="zh-TW" altLang="en-US" smtClean="0">
                <a:solidFill>
                  <a:srgbClr val="6600FF"/>
                </a:solidFill>
              </a:rPr>
              <a:t>使動用法</a:t>
            </a:r>
            <a:r>
              <a:rPr lang="zh-TW" altLang="en-US" smtClean="0"/>
              <a:t>和</a:t>
            </a:r>
            <a:r>
              <a:rPr lang="zh-TW" altLang="en-US" smtClean="0">
                <a:solidFill>
                  <a:srgbClr val="6600FF"/>
                </a:solidFill>
              </a:rPr>
              <a:t>意動用法</a:t>
            </a:r>
            <a:r>
              <a:rPr lang="zh-TW" altLang="en-US" smtClean="0"/>
              <a:t>等。</a:t>
            </a: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endParaRPr lang="zh-CN" altLang="en-US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11163"/>
          </a:xfrm>
        </p:spPr>
        <p:txBody>
          <a:bodyPr/>
          <a:lstStyle/>
          <a:p>
            <a:pPr eaLnBrk="1" hangingPunct="1"/>
            <a:r>
              <a:rPr lang="zh-TW" altLang="en-US" sz="4000" b="1" smtClean="0"/>
              <a:t>詞類活用</a:t>
            </a:r>
            <a:r>
              <a:rPr lang="zh-CN" altLang="en-US" sz="4000" b="1" smtClean="0"/>
              <a:t>的概念</a:t>
            </a:r>
          </a:p>
        </p:txBody>
      </p:sp>
      <p:pic>
        <p:nvPicPr>
          <p:cNvPr id="4100" name="Picture 6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381000" y="3886200"/>
            <a:ext cx="6096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eaLnBrk="1" hangingPunct="1"/>
            <a:r>
              <a:rPr lang="zh-CN" altLang="en-US" sz="3600" smtClean="0">
                <a:solidFill>
                  <a:srgbClr val="6600FF"/>
                </a:solidFill>
              </a:rPr>
              <a:t>一、</a:t>
            </a:r>
            <a:r>
              <a:rPr lang="zh-TW" altLang="en-US" sz="3600" smtClean="0">
                <a:solidFill>
                  <a:srgbClr val="6600FF"/>
                </a:solidFill>
              </a:rPr>
              <a:t>使動用法</a:t>
            </a:r>
            <a:endParaRPr lang="zh-CN" altLang="en-US" sz="3600" smtClean="0">
              <a:solidFill>
                <a:srgbClr val="6600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800" smtClean="0">
                <a:solidFill>
                  <a:srgbClr val="6600FF"/>
                </a:solidFill>
              </a:rPr>
              <a:t>使動用法</a:t>
            </a:r>
            <a:r>
              <a:rPr lang="zh-TW" altLang="en-US" sz="2800" smtClean="0"/>
              <a:t>是指某些詞作謂語時其意義是使令性的。這類謂語與賓語的關係是：在主語的作用下，謂語使賓語施行謂語所代表的動作、具有謂語所代表的性狀、成為（或具有）謂語所代表的人或事物等。</a:t>
            </a:r>
            <a:r>
              <a:rPr lang="zh-TW" altLang="en-US" sz="2800" smtClean="0">
                <a:solidFill>
                  <a:srgbClr val="FF3300"/>
                </a:solidFill>
              </a:rPr>
              <a:t>例如</a:t>
            </a:r>
            <a:r>
              <a:rPr lang="en-US" altLang="zh-TW" sz="2800" smtClean="0"/>
              <a:t>《</a:t>
            </a:r>
            <a:r>
              <a:rPr lang="zh-TW" altLang="en-US" sz="2800" smtClean="0"/>
              <a:t>史記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/>
              <a:t>項羽本紀</a:t>
            </a:r>
            <a:r>
              <a:rPr lang="en-US" altLang="zh-TW" sz="2800" smtClean="0"/>
              <a:t>》</a:t>
            </a:r>
            <a:r>
              <a:rPr lang="zh-TW" altLang="en-US" sz="2800" smtClean="0"/>
              <a:t>：</a:t>
            </a:r>
            <a:r>
              <a:rPr lang="zh-TW" altLang="en-US" sz="2800" smtClean="0">
                <a:latin typeface="宋体" pitchFamily="2" charset="-122"/>
              </a:rPr>
              <a:t>“</a:t>
            </a:r>
            <a:r>
              <a:rPr lang="zh-TW" altLang="en-US" sz="2800" u="sng" smtClean="0"/>
              <a:t>項伯</a:t>
            </a:r>
            <a:r>
              <a:rPr lang="zh-TW" altLang="en-US" sz="2800" smtClean="0"/>
              <a:t>殺人，臣</a:t>
            </a:r>
            <a:r>
              <a:rPr lang="zh-TW" altLang="en-US" sz="2800" smtClean="0">
                <a:solidFill>
                  <a:srgbClr val="FF3300"/>
                </a:solidFill>
              </a:rPr>
              <a:t>活</a:t>
            </a:r>
            <a:r>
              <a:rPr lang="zh-TW" altLang="en-US" sz="2800" smtClean="0"/>
              <a:t>之。</a:t>
            </a:r>
            <a:r>
              <a:rPr lang="zh-TW" altLang="en-US" sz="2800" smtClean="0">
                <a:latin typeface="宋体" pitchFamily="2" charset="-122"/>
              </a:rPr>
              <a:t>”“</a:t>
            </a:r>
            <a:r>
              <a:rPr lang="zh-TW" altLang="en-US" sz="2800" smtClean="0"/>
              <a:t>活</a:t>
            </a:r>
            <a:r>
              <a:rPr lang="zh-TW" altLang="en-US" sz="2800" smtClean="0">
                <a:latin typeface="宋体" pitchFamily="2" charset="-122"/>
              </a:rPr>
              <a:t>”</a:t>
            </a:r>
            <a:r>
              <a:rPr lang="zh-TW" altLang="en-US" sz="2800" smtClean="0"/>
              <a:t>為不及物動詞的使動用法，</a:t>
            </a:r>
            <a:r>
              <a:rPr lang="zh-TW" altLang="en-US" sz="2800" smtClean="0">
                <a:latin typeface="宋体" pitchFamily="2" charset="-122"/>
              </a:rPr>
              <a:t>“</a:t>
            </a:r>
            <a:r>
              <a:rPr lang="zh-TW" altLang="en-US" sz="2800" smtClean="0"/>
              <a:t>活之</a:t>
            </a:r>
            <a:r>
              <a:rPr lang="zh-TW" altLang="en-US" sz="2800" smtClean="0">
                <a:latin typeface="宋体" pitchFamily="2" charset="-122"/>
              </a:rPr>
              <a:t>”</a:t>
            </a:r>
            <a:r>
              <a:rPr lang="zh-TW" altLang="en-US" sz="2800" smtClean="0"/>
              <a:t>意為</a:t>
            </a:r>
            <a:r>
              <a:rPr lang="zh-TW" altLang="en-US" sz="2800" smtClean="0">
                <a:latin typeface="宋体" pitchFamily="2" charset="-122"/>
              </a:rPr>
              <a:t>“</a:t>
            </a:r>
            <a:r>
              <a:rPr lang="zh-TW" altLang="en-US" sz="2800" smtClean="0"/>
              <a:t>使他活下來</a:t>
            </a:r>
            <a:r>
              <a:rPr lang="zh-TW" altLang="en-US" sz="2800" smtClean="0">
                <a:latin typeface="宋体" pitchFamily="2" charset="-122"/>
              </a:rPr>
              <a:t>”</a:t>
            </a:r>
            <a:r>
              <a:rPr lang="zh-TW" altLang="en-US" sz="2800" smtClean="0"/>
              <a:t>。</a:t>
            </a:r>
            <a:r>
              <a:rPr lang="zh-CN" altLang="en-US" sz="2000" smtClean="0"/>
              <a:t>（表示“使賓語怎麽樣”的意思。使動用法是一種需要特殊理解的動賓關係。 ）</a:t>
            </a:r>
            <a:endParaRPr lang="zh-TW" altLang="zh-CN" sz="2000" smtClean="0"/>
          </a:p>
          <a:p>
            <a:pPr eaLnBrk="1" hangingPunct="1">
              <a:buFontTx/>
              <a:buNone/>
            </a:pPr>
            <a:r>
              <a:rPr lang="zh-TW" altLang="en-US" sz="2800" smtClean="0">
                <a:solidFill>
                  <a:srgbClr val="6600FF"/>
                </a:solidFill>
              </a:rPr>
              <a:t>使動用法</a:t>
            </a:r>
            <a:r>
              <a:rPr lang="zh-TW" altLang="en-US" sz="2800" smtClean="0"/>
              <a:t>是古漢語的重要語法現象之一，它實際上是用動賓式的結構去表達兼語句式的內容。使動用法的內容主要包括</a:t>
            </a:r>
            <a:r>
              <a:rPr lang="zh-TW" altLang="en-US" sz="2800" smtClean="0">
                <a:solidFill>
                  <a:srgbClr val="6600FF"/>
                </a:solidFill>
              </a:rPr>
              <a:t>動詞的使動用法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6600FF"/>
                </a:solidFill>
              </a:rPr>
              <a:t>形容詞的使動用法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6600FF"/>
                </a:solidFill>
              </a:rPr>
              <a:t>名詞的使動用法</a:t>
            </a:r>
            <a:r>
              <a:rPr lang="zh-TW" altLang="en-US" sz="2800" smtClean="0"/>
              <a:t>以及</a:t>
            </a:r>
            <a:r>
              <a:rPr lang="zh-TW" altLang="en-US" sz="2800" smtClean="0">
                <a:solidFill>
                  <a:srgbClr val="6600FF"/>
                </a:solidFill>
              </a:rPr>
              <a:t>數詞的使動用法</a:t>
            </a:r>
            <a:r>
              <a:rPr lang="zh-TW" altLang="en-US" sz="2800" smtClean="0"/>
              <a:t>等。</a:t>
            </a:r>
            <a:endParaRPr lang="zh-CN" altLang="en-US" sz="2800" smtClean="0"/>
          </a:p>
        </p:txBody>
      </p:sp>
      <p:pic>
        <p:nvPicPr>
          <p:cNvPr id="5124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tx1"/>
                </a:solidFill>
              </a:rPr>
              <a:t>（一）</a:t>
            </a:r>
            <a:r>
              <a:rPr lang="zh-TW" altLang="en-US" smtClean="0">
                <a:solidFill>
                  <a:schemeClr val="tx1"/>
                </a:solidFill>
              </a:rPr>
              <a:t>動詞的使動用法</a:t>
            </a:r>
            <a:endParaRPr lang="zh-CN" altLang="en-US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>
                <a:solidFill>
                  <a:srgbClr val="6600FF"/>
                </a:solidFill>
              </a:rPr>
              <a:t>動詞的使動用法</a:t>
            </a:r>
            <a:r>
              <a:rPr lang="zh-TW" altLang="en-US" smtClean="0"/>
              <a:t>是指，動詞充當謂語時其意義是使令性的。</a:t>
            </a:r>
            <a:endParaRPr lang="zh-TW" altLang="zh-CN" smtClean="0"/>
          </a:p>
          <a:p>
            <a:pPr eaLnBrk="1" hangingPunct="1">
              <a:buFontTx/>
              <a:buNone/>
            </a:pPr>
            <a:r>
              <a:rPr lang="zh-TW" altLang="zh-CN" smtClean="0"/>
              <a:t> </a:t>
            </a:r>
            <a:r>
              <a:rPr lang="zh-TW" altLang="en-US" smtClean="0"/>
              <a:t> </a:t>
            </a:r>
            <a:r>
              <a:rPr lang="zh-TW" altLang="zh-CN" smtClean="0"/>
              <a:t> </a:t>
            </a:r>
            <a:r>
              <a:rPr lang="zh-TW" altLang="en-US" smtClean="0"/>
              <a:t>這類謂語和賓語的關係是：在主語的作用下，謂語使賓語產生謂語自身所代表的行為動作。</a:t>
            </a:r>
            <a:endParaRPr lang="zh-TW" altLang="zh-CN" smtClean="0"/>
          </a:p>
          <a:p>
            <a:pPr eaLnBrk="1" hangingPunct="1">
              <a:buFontTx/>
              <a:buNone/>
            </a:pPr>
            <a:r>
              <a:rPr lang="zh-TW" altLang="en-US" smtClean="0"/>
              <a:t>動詞的使動用法</a:t>
            </a:r>
            <a:r>
              <a:rPr lang="zh-CN" altLang="en-US" smtClean="0"/>
              <a:t>主要分为两类：</a:t>
            </a:r>
            <a:endParaRPr lang="zh-TW" altLang="zh-CN" smtClean="0"/>
          </a:p>
          <a:p>
            <a:pPr eaLnBrk="1" hangingPunct="1">
              <a:buFontTx/>
              <a:buNone/>
            </a:pPr>
            <a:r>
              <a:rPr lang="zh-TW" altLang="en-US" smtClean="0">
                <a:latin typeface="宋体" pitchFamily="2" charset="-122"/>
              </a:rPr>
              <a:t>甲、</a:t>
            </a:r>
            <a:r>
              <a:rPr lang="zh-TW" altLang="en-US" smtClean="0">
                <a:solidFill>
                  <a:srgbClr val="6600FF"/>
                </a:solidFill>
                <a:latin typeface="宋体" pitchFamily="2" charset="-122"/>
              </a:rPr>
              <a:t>不及物動詞</a:t>
            </a:r>
            <a:r>
              <a:rPr lang="zh-TW" altLang="en-US" smtClean="0">
                <a:latin typeface="宋体" pitchFamily="2" charset="-122"/>
              </a:rPr>
              <a:t>的使用方法</a:t>
            </a:r>
            <a:r>
              <a:rPr lang="zh-CN" altLang="en-US" smtClean="0">
                <a:latin typeface="宋体" pitchFamily="2" charset="-122"/>
              </a:rPr>
              <a:t> </a:t>
            </a:r>
          </a:p>
          <a:p>
            <a:pPr eaLnBrk="1" hangingPunct="1">
              <a:buFontTx/>
              <a:buNone/>
            </a:pPr>
            <a:r>
              <a:rPr lang="zh-TW" altLang="en-US" smtClean="0">
                <a:latin typeface="宋体" pitchFamily="2" charset="-122"/>
              </a:rPr>
              <a:t>乙、</a:t>
            </a:r>
            <a:r>
              <a:rPr lang="zh-TW" altLang="en-US" smtClean="0">
                <a:solidFill>
                  <a:srgbClr val="6600FF"/>
                </a:solidFill>
                <a:latin typeface="宋体" pitchFamily="2" charset="-122"/>
              </a:rPr>
              <a:t>及物動詞</a:t>
            </a:r>
            <a:r>
              <a:rPr lang="zh-TW" altLang="en-US" smtClean="0">
                <a:latin typeface="宋体" pitchFamily="2" charset="-122"/>
              </a:rPr>
              <a:t>的使用方法 </a:t>
            </a:r>
            <a:endParaRPr lang="zh-CN" altLang="en-US" smtClean="0">
              <a:latin typeface="宋体" pitchFamily="2" charset="-122"/>
            </a:endParaRPr>
          </a:p>
        </p:txBody>
      </p:sp>
      <p:pic>
        <p:nvPicPr>
          <p:cNvPr id="6148" name="Picture 5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宋体" pitchFamily="2" charset="-122"/>
              </a:rPr>
              <a:t>甲、不及物動詞的使用方法</a:t>
            </a:r>
            <a:endParaRPr lang="zh-CN" altLang="en-US" sz="3600" smtClean="0">
              <a:latin typeface="宋体" pitchFamily="2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CN" sz="2400" smtClean="0">
                <a:latin typeface="宋体" pitchFamily="2" charset="-122"/>
              </a:rPr>
              <a:t> </a:t>
            </a:r>
            <a:r>
              <a:rPr lang="zh-TW" altLang="en-US" sz="2400" smtClean="0">
                <a:latin typeface="宋体" pitchFamily="2" charset="-122"/>
              </a:rPr>
              <a:t> </a:t>
            </a:r>
            <a:r>
              <a:rPr lang="zh-TW" altLang="zh-CN" sz="2400" smtClean="0">
                <a:latin typeface="宋体" pitchFamily="2" charset="-122"/>
              </a:rPr>
              <a:t> </a:t>
            </a:r>
            <a:r>
              <a:rPr lang="zh-TW" altLang="en-US" sz="2400" smtClean="0">
                <a:latin typeface="宋体" pitchFamily="2" charset="-122"/>
              </a:rPr>
              <a:t> 不及物動詞</a:t>
            </a:r>
            <a:r>
              <a:rPr lang="zh-CN" altLang="en-US" sz="2400" smtClean="0">
                <a:latin typeface="宋体" pitchFamily="2" charset="-122"/>
              </a:rPr>
              <a:t>后面不能带宾语，古汉语中</a:t>
            </a:r>
            <a:r>
              <a:rPr lang="zh-TW" altLang="en-US" sz="2400" smtClean="0">
                <a:latin typeface="宋体" pitchFamily="2" charset="-122"/>
              </a:rPr>
              <a:t>不及物動詞</a:t>
            </a:r>
            <a:r>
              <a:rPr lang="zh-CN" altLang="en-US" sz="2400" smtClean="0">
                <a:latin typeface="宋体" pitchFamily="2" charset="-122"/>
              </a:rPr>
              <a:t>后面带宾语的多用作使动。</a:t>
            </a:r>
            <a:r>
              <a:rPr lang="zh-CN" altLang="en-US" sz="2400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CN" altLang="en-US" sz="2400" smtClean="0">
                <a:latin typeface="宋体" pitchFamily="2" charset="-122"/>
                <a:sym typeface="Wingdings" pitchFamily="2" charset="2"/>
              </a:rPr>
              <a:t>（</a:t>
            </a:r>
            <a:r>
              <a:rPr lang="zh-CN" altLang="en-US" sz="2400" smtClean="0">
                <a:latin typeface="宋体" pitchFamily="2" charset="-122"/>
              </a:rPr>
              <a:t>加</a:t>
            </a:r>
            <a:r>
              <a:rPr lang="en-US" altLang="zh-CN" sz="2400" smtClean="0"/>
              <a:t>﹡</a:t>
            </a:r>
            <a:r>
              <a:rPr lang="zh-CN" altLang="en-US" sz="2400" smtClean="0"/>
              <a:t>的是书上的例句</a:t>
            </a:r>
            <a:r>
              <a:rPr lang="zh-CN" altLang="en-US" sz="2400" smtClean="0">
                <a:latin typeface="宋体" pitchFamily="2" charset="-122"/>
                <a:sym typeface="Wingdings" pitchFamily="2" charset="2"/>
              </a:rPr>
              <a:t>）</a:t>
            </a:r>
            <a:endParaRPr lang="zh-CN" altLang="en-US" sz="2400" smtClean="0">
              <a:latin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u="sng" smtClean="0">
                <a:latin typeface="宋体" pitchFamily="2" charset="-122"/>
              </a:rPr>
              <a:t>莊公</a:t>
            </a:r>
            <a:r>
              <a:rPr lang="zh-TW" altLang="en-US" sz="2400" smtClean="0">
                <a:latin typeface="宋体" pitchFamily="2" charset="-122"/>
              </a:rPr>
              <a:t>寤生，</a:t>
            </a:r>
            <a:r>
              <a:rPr lang="zh-TW" altLang="en-US" sz="2400" smtClean="0">
                <a:solidFill>
                  <a:srgbClr val="FF3300"/>
                </a:solidFill>
                <a:latin typeface="宋体" pitchFamily="2" charset="-122"/>
              </a:rPr>
              <a:t>驚</a:t>
            </a:r>
            <a:r>
              <a:rPr lang="zh-CN" altLang="en-US" sz="2400" u="sng" smtClean="0">
                <a:latin typeface="宋体" pitchFamily="2" charset="-122"/>
              </a:rPr>
              <a:t>姜</a:t>
            </a:r>
            <a:r>
              <a:rPr lang="zh-TW" altLang="en-US" sz="2400" u="sng" smtClean="0">
                <a:latin typeface="宋体" pitchFamily="2" charset="-122"/>
              </a:rPr>
              <a:t>氏</a:t>
            </a:r>
            <a:r>
              <a:rPr lang="zh-TW" altLang="en-US" sz="2400" smtClean="0">
                <a:latin typeface="宋体" pitchFamily="2" charset="-122"/>
              </a:rPr>
              <a:t>。  </a:t>
            </a:r>
            <a:r>
              <a:rPr lang="en-US" altLang="zh-TW" sz="2400" smtClean="0">
                <a:latin typeface="宋体" pitchFamily="2" charset="-122"/>
              </a:rPr>
              <a:t>《</a:t>
            </a:r>
            <a:r>
              <a:rPr lang="zh-TW" altLang="en-US" sz="2400" smtClean="0">
                <a:latin typeface="宋体" pitchFamily="2" charset="-122"/>
              </a:rPr>
              <a:t>左傳</a:t>
            </a:r>
            <a:r>
              <a:rPr lang="en-US" altLang="zh-TW" sz="2400" smtClean="0">
                <a:latin typeface="宋体" pitchFamily="2" charset="-122"/>
              </a:rPr>
              <a:t>·</a:t>
            </a:r>
            <a:r>
              <a:rPr lang="zh-TW" altLang="en-US" sz="2400" smtClean="0">
                <a:latin typeface="宋体" pitchFamily="2" charset="-122"/>
              </a:rPr>
              <a:t>隱</a:t>
            </a:r>
            <a:r>
              <a:rPr lang="zh-CN" altLang="en-US" sz="2400" smtClean="0">
                <a:latin typeface="宋体" pitchFamily="2" charset="-122"/>
              </a:rPr>
              <a:t>公</a:t>
            </a:r>
            <a:r>
              <a:rPr lang="zh-TW" altLang="en-US" sz="2400" smtClean="0">
                <a:latin typeface="宋体" pitchFamily="2" charset="-122"/>
              </a:rPr>
              <a:t>元年</a:t>
            </a:r>
            <a:r>
              <a:rPr lang="en-US" altLang="zh-TW" sz="2400" smtClean="0">
                <a:latin typeface="宋体" pitchFamily="2" charset="-122"/>
              </a:rPr>
              <a:t>》</a:t>
            </a:r>
            <a:endParaRPr lang="en-US" altLang="zh-TW" sz="2400" u="sng" smtClean="0">
              <a:latin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u="sng" smtClean="0">
                <a:latin typeface="宋体" pitchFamily="2" charset="-122"/>
              </a:rPr>
              <a:t>晉魏錡</a:t>
            </a:r>
            <a:r>
              <a:rPr lang="zh-TW" altLang="en-US" sz="2400" smtClean="0">
                <a:latin typeface="宋体" pitchFamily="2" charset="-122"/>
              </a:rPr>
              <a:t>求公族未得而怒，欲</a:t>
            </a:r>
            <a:r>
              <a:rPr lang="zh-TW" altLang="en-US" sz="2400" smtClean="0">
                <a:solidFill>
                  <a:srgbClr val="FF3300"/>
                </a:solidFill>
                <a:latin typeface="宋体" pitchFamily="2" charset="-122"/>
              </a:rPr>
              <a:t>敗</a:t>
            </a:r>
            <a:r>
              <a:rPr lang="zh-TW" altLang="en-US" sz="2400" u="sng" smtClean="0">
                <a:latin typeface="宋体" pitchFamily="2" charset="-122"/>
              </a:rPr>
              <a:t>晉</a:t>
            </a:r>
            <a:r>
              <a:rPr lang="zh-TW" altLang="en-US" sz="2400" smtClean="0">
                <a:latin typeface="宋体" pitchFamily="2" charset="-122"/>
              </a:rPr>
              <a:t>師</a:t>
            </a:r>
            <a:r>
              <a:rPr lang="zh-TW" altLang="en-US" sz="1600" smtClean="0">
                <a:latin typeface="宋体" pitchFamily="2" charset="-122"/>
              </a:rPr>
              <a:t>。（公族：官名，即公族大夫。敗</a:t>
            </a:r>
            <a:r>
              <a:rPr lang="zh-TW" altLang="en-US" sz="1600" u="sng" smtClean="0">
                <a:latin typeface="宋体" pitchFamily="2" charset="-122"/>
              </a:rPr>
              <a:t>晉</a:t>
            </a:r>
            <a:r>
              <a:rPr lang="zh-TW" altLang="en-US" sz="1600" smtClean="0">
                <a:latin typeface="宋体" pitchFamily="2" charset="-122"/>
              </a:rPr>
              <a:t>師：使</a:t>
            </a:r>
            <a:r>
              <a:rPr lang="zh-TW" altLang="en-US" sz="1600" u="sng" smtClean="0">
                <a:latin typeface="宋体" pitchFamily="2" charset="-122"/>
              </a:rPr>
              <a:t>晉</a:t>
            </a:r>
            <a:r>
              <a:rPr lang="zh-TW" altLang="en-US" sz="1600" smtClean="0">
                <a:latin typeface="宋体" pitchFamily="2" charset="-122"/>
              </a:rPr>
              <a:t>師打敗仗。）</a:t>
            </a:r>
            <a:r>
              <a:rPr lang="en-US" altLang="zh-TW" sz="2400" smtClean="0">
                <a:latin typeface="宋体" pitchFamily="2" charset="-122"/>
              </a:rPr>
              <a:t>《</a:t>
            </a:r>
            <a:r>
              <a:rPr lang="zh-TW" altLang="en-US" sz="2400" smtClean="0">
                <a:latin typeface="宋体" pitchFamily="2" charset="-122"/>
              </a:rPr>
              <a:t>左傳</a:t>
            </a:r>
            <a:r>
              <a:rPr lang="en-US" altLang="zh-TW" sz="2400" smtClean="0">
                <a:latin typeface="宋体" pitchFamily="2" charset="-122"/>
              </a:rPr>
              <a:t>·</a:t>
            </a:r>
            <a:r>
              <a:rPr lang="zh-TW" altLang="en-US" sz="2400" smtClean="0">
                <a:latin typeface="宋体" pitchFamily="2" charset="-122"/>
              </a:rPr>
              <a:t>宣十二年</a:t>
            </a:r>
            <a:r>
              <a:rPr lang="en-US" altLang="zh-TW" sz="2400" smtClean="0">
                <a:latin typeface="宋体" pitchFamily="2" charset="-122"/>
              </a:rPr>
              <a:t>》</a:t>
            </a:r>
            <a:endParaRPr lang="en-US" altLang="zh-TW" sz="2400" u="sng" smtClean="0">
              <a:latin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u="sng" smtClean="0">
                <a:latin typeface="宋体" pitchFamily="2" charset="-122"/>
              </a:rPr>
              <a:t>齊侯</a:t>
            </a:r>
            <a:r>
              <a:rPr lang="zh-TW" altLang="en-US" sz="2400" smtClean="0">
                <a:latin typeface="宋体" pitchFamily="2" charset="-122"/>
              </a:rPr>
              <a:t>與</a:t>
            </a:r>
            <a:r>
              <a:rPr lang="zh-TW" altLang="en-US" sz="2400" u="sng" smtClean="0">
                <a:latin typeface="宋体" pitchFamily="2" charset="-122"/>
              </a:rPr>
              <a:t>蔡姬</a:t>
            </a:r>
            <a:r>
              <a:rPr lang="zh-TW" altLang="en-US" sz="2400" smtClean="0">
                <a:latin typeface="宋体" pitchFamily="2" charset="-122"/>
              </a:rPr>
              <a:t>乘舟於囿，蕩公，公懼變色，禁之不可。公怒，</a:t>
            </a:r>
            <a:r>
              <a:rPr lang="zh-TW" altLang="en-US" sz="2400" smtClean="0">
                <a:solidFill>
                  <a:srgbClr val="FF3300"/>
                </a:solidFill>
                <a:latin typeface="宋体" pitchFamily="2" charset="-122"/>
              </a:rPr>
              <a:t>歸</a:t>
            </a:r>
            <a:r>
              <a:rPr lang="zh-TW" altLang="en-US" sz="2400" smtClean="0">
                <a:latin typeface="宋体" pitchFamily="2" charset="-122"/>
              </a:rPr>
              <a:t>之。未之絕也</a:t>
            </a:r>
            <a:r>
              <a:rPr lang="zh-TW" altLang="en-US" sz="1800" smtClean="0">
                <a:latin typeface="宋体" pitchFamily="2" charset="-122"/>
              </a:rPr>
              <a:t>。（</a:t>
            </a:r>
            <a:r>
              <a:rPr lang="zh-TW" altLang="en-US" sz="1800" u="sng" smtClean="0">
                <a:latin typeface="宋体" pitchFamily="2" charset="-122"/>
              </a:rPr>
              <a:t>齊</a:t>
            </a:r>
            <a:r>
              <a:rPr lang="zh-TW" altLang="en-US" sz="1800" smtClean="0">
                <a:latin typeface="宋体" pitchFamily="2" charset="-122"/>
              </a:rPr>
              <a:t>侯：</a:t>
            </a:r>
            <a:r>
              <a:rPr lang="zh-TW" altLang="en-US" sz="1800" u="sng" smtClean="0">
                <a:latin typeface="宋体" pitchFamily="2" charset="-122"/>
              </a:rPr>
              <a:t>齊桓公</a:t>
            </a:r>
            <a:r>
              <a:rPr lang="zh-TW" altLang="en-US" sz="1800" smtClean="0">
                <a:latin typeface="宋体" pitchFamily="2" charset="-122"/>
              </a:rPr>
              <a:t>。</a:t>
            </a:r>
            <a:r>
              <a:rPr lang="zh-TW" altLang="en-US" sz="1800" u="sng" smtClean="0">
                <a:latin typeface="宋体" pitchFamily="2" charset="-122"/>
              </a:rPr>
              <a:t>蔡姬</a:t>
            </a:r>
            <a:r>
              <a:rPr lang="zh-TW" altLang="en-US" sz="1800" smtClean="0">
                <a:latin typeface="宋体" pitchFamily="2" charset="-122"/>
              </a:rPr>
              <a:t>：桓公夫人。）</a:t>
            </a:r>
            <a:r>
              <a:rPr lang="zh-TW" altLang="en-US" sz="2400" smtClean="0">
                <a:latin typeface="宋体" pitchFamily="2" charset="-122"/>
              </a:rPr>
              <a:t>  </a:t>
            </a:r>
            <a:r>
              <a:rPr lang="en-US" altLang="zh-TW" sz="2400" smtClean="0">
                <a:latin typeface="宋体" pitchFamily="2" charset="-122"/>
              </a:rPr>
              <a:t>《</a:t>
            </a:r>
            <a:r>
              <a:rPr lang="zh-TW" altLang="en-US" sz="2400" smtClean="0">
                <a:latin typeface="宋体" pitchFamily="2" charset="-122"/>
              </a:rPr>
              <a:t>左傳</a:t>
            </a:r>
            <a:r>
              <a:rPr lang="en-US" altLang="zh-TW" sz="2400" smtClean="0">
                <a:latin typeface="宋体" pitchFamily="2" charset="-122"/>
              </a:rPr>
              <a:t>·</a:t>
            </a:r>
            <a:r>
              <a:rPr lang="zh-TW" altLang="en-US" sz="2400" smtClean="0">
                <a:latin typeface="宋体" pitchFamily="2" charset="-122"/>
              </a:rPr>
              <a:t>僖公三年</a:t>
            </a:r>
            <a:r>
              <a:rPr lang="en-US" altLang="zh-TW" sz="2400" smtClean="0">
                <a:latin typeface="宋体" pitchFamily="2" charset="-122"/>
              </a:rPr>
              <a:t>》</a:t>
            </a:r>
            <a:endParaRPr lang="en-US" altLang="zh-TW" sz="2400" u="sng" smtClean="0">
              <a:latin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u="sng" smtClean="0">
                <a:latin typeface="宋体" pitchFamily="2" charset="-122"/>
              </a:rPr>
              <a:t>宋</a:t>
            </a:r>
            <a:r>
              <a:rPr lang="zh-TW" altLang="en-US" sz="2400" smtClean="0">
                <a:latin typeface="宋体" pitchFamily="2" charset="-122"/>
              </a:rPr>
              <a:t>人懼，使</a:t>
            </a:r>
            <a:r>
              <a:rPr lang="zh-TW" altLang="en-US" sz="2400" u="sng" smtClean="0">
                <a:latin typeface="宋体" pitchFamily="2" charset="-122"/>
              </a:rPr>
              <a:t>華元</a:t>
            </a:r>
            <a:r>
              <a:rPr lang="zh-TW" altLang="en-US" sz="2400" smtClean="0">
                <a:latin typeface="宋体" pitchFamily="2" charset="-122"/>
              </a:rPr>
              <a:t>夜入</a:t>
            </a:r>
            <a:r>
              <a:rPr lang="zh-TW" altLang="en-US" sz="2400" u="sng" smtClean="0">
                <a:latin typeface="宋体" pitchFamily="2" charset="-122"/>
              </a:rPr>
              <a:t>楚</a:t>
            </a:r>
            <a:r>
              <a:rPr lang="zh-TW" altLang="en-US" sz="2400" smtClean="0">
                <a:latin typeface="宋体" pitchFamily="2" charset="-122"/>
              </a:rPr>
              <a:t>師，登</a:t>
            </a:r>
            <a:r>
              <a:rPr lang="zh-TW" altLang="en-US" sz="2400" u="sng" smtClean="0">
                <a:latin typeface="宋体" pitchFamily="2" charset="-122"/>
              </a:rPr>
              <a:t>子反</a:t>
            </a:r>
            <a:r>
              <a:rPr lang="zh-TW" altLang="en-US" sz="2400" smtClean="0">
                <a:latin typeface="宋体" pitchFamily="2" charset="-122"/>
              </a:rPr>
              <a:t>之床，</a:t>
            </a:r>
            <a:r>
              <a:rPr lang="zh-TW" altLang="en-US" sz="2400" smtClean="0">
                <a:solidFill>
                  <a:srgbClr val="FF3300"/>
                </a:solidFill>
                <a:latin typeface="宋体" pitchFamily="2" charset="-122"/>
              </a:rPr>
              <a:t>起</a:t>
            </a:r>
            <a:r>
              <a:rPr lang="zh-TW" altLang="en-US" sz="2400" smtClean="0">
                <a:latin typeface="宋体" pitchFamily="2" charset="-122"/>
              </a:rPr>
              <a:t>之。 </a:t>
            </a:r>
            <a:r>
              <a:rPr lang="zh-TW" altLang="en-US" sz="1800" smtClean="0">
                <a:latin typeface="宋体" pitchFamily="2" charset="-122"/>
              </a:rPr>
              <a:t>（華元：宋大夫名。子反：楚大夫名。）</a:t>
            </a:r>
            <a:r>
              <a:rPr lang="zh-TW" altLang="en-US" sz="2400" smtClean="0">
                <a:latin typeface="宋体" pitchFamily="2" charset="-122"/>
              </a:rPr>
              <a:t>  </a:t>
            </a:r>
            <a:r>
              <a:rPr lang="en-US" altLang="zh-TW" sz="2400" smtClean="0">
                <a:latin typeface="宋体" pitchFamily="2" charset="-122"/>
              </a:rPr>
              <a:t>《</a:t>
            </a:r>
            <a:r>
              <a:rPr lang="zh-TW" altLang="en-US" sz="2400" smtClean="0">
                <a:latin typeface="宋体" pitchFamily="2" charset="-122"/>
              </a:rPr>
              <a:t>左傳</a:t>
            </a:r>
            <a:r>
              <a:rPr lang="en-US" altLang="zh-TW" sz="2400" smtClean="0">
                <a:latin typeface="宋体" pitchFamily="2" charset="-122"/>
              </a:rPr>
              <a:t>·</a:t>
            </a:r>
            <a:r>
              <a:rPr lang="zh-TW" altLang="en-US" sz="2400" smtClean="0">
                <a:latin typeface="宋体" pitchFamily="2" charset="-122"/>
              </a:rPr>
              <a:t>宣公十五年</a:t>
            </a:r>
            <a:r>
              <a:rPr lang="en-US" altLang="zh-TW" sz="2400" smtClean="0">
                <a:latin typeface="宋体" pitchFamily="2" charset="-122"/>
              </a:rPr>
              <a:t>》</a:t>
            </a:r>
            <a:endParaRPr lang="en-US" altLang="zh-CN" sz="2400" smtClean="0">
              <a:latin typeface="宋体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smtClean="0"/>
              <a:t>﹡</a:t>
            </a:r>
            <a:r>
              <a:rPr lang="zh-CN" altLang="en-US" sz="2400" smtClean="0"/>
              <a:t>秦时与臣游，项伯杀人，臣</a:t>
            </a:r>
            <a:r>
              <a:rPr lang="zh-CN" altLang="en-US" sz="2400" smtClean="0">
                <a:solidFill>
                  <a:srgbClr val="FF3300"/>
                </a:solidFill>
              </a:rPr>
              <a:t>活</a:t>
            </a:r>
            <a:r>
              <a:rPr lang="zh-CN" altLang="en-US" sz="2400" smtClean="0"/>
              <a:t>之。（</a:t>
            </a:r>
            <a:r>
              <a:rPr lang="en-US" altLang="zh-CN" sz="2400" smtClean="0"/>
              <a:t>《</a:t>
            </a:r>
            <a:r>
              <a:rPr lang="zh-CN" altLang="en-US" sz="2400" smtClean="0"/>
              <a:t>史記</a:t>
            </a:r>
            <a:r>
              <a:rPr lang="en-US" altLang="zh-CN" sz="2400" smtClean="0"/>
              <a:t>·</a:t>
            </a:r>
            <a:r>
              <a:rPr lang="zh-CN" altLang="en-US" sz="2400" smtClean="0"/>
              <a:t>項羽本紀</a:t>
            </a:r>
            <a:r>
              <a:rPr lang="en-US" altLang="zh-CN" sz="2400" smtClean="0"/>
              <a:t>》</a:t>
            </a:r>
            <a:r>
              <a:rPr lang="zh-CN" altLang="en-US" sz="2400" smtClean="0"/>
              <a:t>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smtClean="0"/>
              <a:t>﹡</a:t>
            </a:r>
            <a:r>
              <a:rPr lang="zh-CN" altLang="en-US" sz="2400" smtClean="0"/>
              <a:t>廣故數言欲亡，</a:t>
            </a:r>
            <a:r>
              <a:rPr lang="zh-CN" altLang="en-US" sz="2400" smtClean="0">
                <a:solidFill>
                  <a:srgbClr val="FF3300"/>
                </a:solidFill>
              </a:rPr>
              <a:t>忿恚</a:t>
            </a:r>
            <a:r>
              <a:rPr lang="zh-CN" altLang="en-US" sz="2400" smtClean="0"/>
              <a:t>尉。（</a:t>
            </a:r>
            <a:r>
              <a:rPr lang="en-US" altLang="zh-CN" sz="2400" smtClean="0"/>
              <a:t>《</a:t>
            </a:r>
            <a:r>
              <a:rPr lang="zh-CN" altLang="en-US" sz="2400" smtClean="0"/>
              <a:t>史記</a:t>
            </a:r>
            <a:r>
              <a:rPr lang="en-US" altLang="zh-CN" sz="2400" smtClean="0"/>
              <a:t>·</a:t>
            </a:r>
            <a:r>
              <a:rPr lang="zh-CN" altLang="en-US" sz="2400" smtClean="0"/>
              <a:t>陳涉世家</a:t>
            </a:r>
            <a:r>
              <a:rPr lang="en-US" altLang="zh-CN" sz="2400" smtClean="0"/>
              <a:t>》</a:t>
            </a:r>
            <a:r>
              <a:rPr lang="zh-CN" altLang="en-US" sz="2400" smtClean="0"/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/>
              <a:t>乃與趙衰等謀，</a:t>
            </a:r>
            <a:r>
              <a:rPr lang="zh-CN" altLang="en-US" sz="2400" smtClean="0">
                <a:solidFill>
                  <a:srgbClr val="FF3300"/>
                </a:solidFill>
              </a:rPr>
              <a:t>醉</a:t>
            </a:r>
            <a:r>
              <a:rPr lang="zh-CN" altLang="en-US" sz="2400" smtClean="0"/>
              <a:t>重耳，載以行。（</a:t>
            </a:r>
            <a:r>
              <a:rPr lang="en-US" altLang="zh-CN" sz="2400" smtClean="0"/>
              <a:t>《</a:t>
            </a:r>
            <a:r>
              <a:rPr lang="zh-CN" altLang="en-US" sz="2400" smtClean="0"/>
              <a:t>史記</a:t>
            </a:r>
            <a:r>
              <a:rPr lang="en-US" altLang="zh-CN" sz="2400" smtClean="0"/>
              <a:t>·</a:t>
            </a:r>
            <a:r>
              <a:rPr lang="zh-CN" altLang="en-US" sz="2400" smtClean="0"/>
              <a:t>晉世家</a:t>
            </a:r>
            <a:r>
              <a:rPr lang="en-US" altLang="zh-CN" sz="2400" smtClean="0"/>
              <a:t>》</a:t>
            </a:r>
            <a:r>
              <a:rPr lang="zh-CN" altLang="en-US" sz="2400" smtClean="0"/>
              <a:t>）</a:t>
            </a:r>
          </a:p>
        </p:txBody>
      </p:sp>
      <p:pic>
        <p:nvPicPr>
          <p:cNvPr id="7172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smtClean="0"/>
              <a:t>又</a:t>
            </a:r>
            <a:r>
              <a:rPr lang="zh-CN" altLang="en-US" sz="2800" smtClean="0">
                <a:solidFill>
                  <a:srgbClr val="FF3300"/>
                </a:solidFill>
              </a:rPr>
              <a:t>例如</a:t>
            </a:r>
            <a:r>
              <a:rPr lang="zh-CN" altLang="en-US" sz="2800" smtClean="0"/>
              <a:t>：</a:t>
            </a:r>
            <a:r>
              <a:rPr lang="en-US" altLang="zh-CN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二子在幄，坐</a:t>
            </a:r>
            <a:r>
              <a:rPr lang="zh-TW" altLang="en-US" sz="2800" u="sng" smtClean="0">
                <a:latin typeface="宋体" pitchFamily="2" charset="-122"/>
              </a:rPr>
              <a:t>射犬</a:t>
            </a:r>
            <a:r>
              <a:rPr lang="zh-TW" altLang="en-US" sz="2800" smtClean="0">
                <a:latin typeface="宋体" pitchFamily="2" charset="-122"/>
              </a:rPr>
              <a:t>於外，既食而後食之。（二子：</a:t>
            </a:r>
            <a:r>
              <a:rPr lang="zh-TW" altLang="en-US" sz="2800" u="sng" smtClean="0">
                <a:latin typeface="宋体" pitchFamily="2" charset="-122"/>
              </a:rPr>
              <a:t>晉</a:t>
            </a:r>
            <a:r>
              <a:rPr lang="zh-TW" altLang="en-US" sz="2800" smtClean="0">
                <a:latin typeface="宋体" pitchFamily="2" charset="-122"/>
              </a:rPr>
              <a:t>大夫</a:t>
            </a:r>
            <a:r>
              <a:rPr lang="zh-TW" altLang="en-US" sz="2800" u="sng" smtClean="0">
                <a:latin typeface="宋体" pitchFamily="2" charset="-122"/>
              </a:rPr>
              <a:t>張骼</a:t>
            </a:r>
            <a:r>
              <a:rPr lang="zh-TW" altLang="en-US" sz="2800" smtClean="0">
                <a:latin typeface="宋体" pitchFamily="2" charset="-122"/>
              </a:rPr>
              <a:t>、</a:t>
            </a:r>
            <a:r>
              <a:rPr lang="zh-TW" altLang="en-US" sz="2800" u="sng" smtClean="0">
                <a:latin typeface="宋体" pitchFamily="2" charset="-122"/>
              </a:rPr>
              <a:t>輔躒</a:t>
            </a:r>
            <a:r>
              <a:rPr lang="zh-TW" altLang="en-US" sz="2800" smtClean="0">
                <a:latin typeface="宋体" pitchFamily="2" charset="-122"/>
              </a:rPr>
              <a:t>。</a:t>
            </a:r>
            <a:r>
              <a:rPr lang="zh-TW" altLang="en-US" sz="2800" u="sng" smtClean="0">
                <a:latin typeface="宋体" pitchFamily="2" charset="-122"/>
              </a:rPr>
              <a:t>射犬</a:t>
            </a:r>
            <a:r>
              <a:rPr lang="zh-TW" altLang="en-US" sz="2800" smtClean="0">
                <a:latin typeface="宋体" pitchFamily="2" charset="-122"/>
              </a:rPr>
              <a:t>：</a:t>
            </a:r>
            <a:r>
              <a:rPr lang="zh-TW" altLang="en-US" sz="2800" u="sng" smtClean="0">
                <a:latin typeface="宋体" pitchFamily="2" charset="-122"/>
              </a:rPr>
              <a:t>鄭</a:t>
            </a:r>
            <a:r>
              <a:rPr lang="zh-TW" altLang="en-US" sz="2800" smtClean="0">
                <a:latin typeface="宋体" pitchFamily="2" charset="-122"/>
              </a:rPr>
              <a:t>大夫。）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襄公二十四年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宋体" pitchFamily="2" charset="-122"/>
              </a:rPr>
              <a:t>求也退，故進之；由也兼人，故退之。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論語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季氏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宋体" pitchFamily="2" charset="-122"/>
              </a:rPr>
              <a:t>予，天下之先覺者也，予將以斯道覺斯民也。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孟子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萬章下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宋体" pitchFamily="2" charset="-122"/>
              </a:rPr>
              <a:t>公子率五國之兵破</a:t>
            </a:r>
            <a:r>
              <a:rPr lang="zh-TW" altLang="en-US" sz="2800" u="sng" smtClean="0">
                <a:latin typeface="宋体" pitchFamily="2" charset="-122"/>
              </a:rPr>
              <a:t>秦</a:t>
            </a:r>
            <a:r>
              <a:rPr lang="zh-TW" altLang="en-US" sz="2800" smtClean="0">
                <a:latin typeface="宋体" pitchFamily="2" charset="-122"/>
              </a:rPr>
              <a:t>軍於河外，走</a:t>
            </a:r>
            <a:r>
              <a:rPr lang="zh-TW" altLang="en-US" sz="2800" u="sng" smtClean="0">
                <a:latin typeface="宋体" pitchFamily="2" charset="-122"/>
              </a:rPr>
              <a:t>蒙驁</a:t>
            </a:r>
            <a:r>
              <a:rPr lang="zh-TW" altLang="en-US" sz="2400" smtClean="0">
                <a:latin typeface="宋体" pitchFamily="2" charset="-122"/>
              </a:rPr>
              <a:t>。（</a:t>
            </a:r>
            <a:r>
              <a:rPr lang="zh-TW" altLang="en-US" sz="2400" u="sng" smtClean="0">
                <a:latin typeface="宋体" pitchFamily="2" charset="-122"/>
              </a:rPr>
              <a:t>魏</a:t>
            </a:r>
            <a:r>
              <a:rPr lang="zh-TW" altLang="en-US" sz="2400" smtClean="0">
                <a:latin typeface="宋体" pitchFamily="2" charset="-122"/>
              </a:rPr>
              <a:t>公子：戰國</a:t>
            </a:r>
            <a:r>
              <a:rPr lang="zh-TW" altLang="en-US" sz="2400" u="sng" smtClean="0">
                <a:latin typeface="宋体" pitchFamily="2" charset="-122"/>
              </a:rPr>
              <a:t>魏</a:t>
            </a:r>
            <a:r>
              <a:rPr lang="zh-TW" altLang="en-US" sz="2400" smtClean="0">
                <a:latin typeface="宋体" pitchFamily="2" charset="-122"/>
              </a:rPr>
              <a:t>公子</a:t>
            </a:r>
            <a:r>
              <a:rPr lang="zh-TW" altLang="en-US" sz="2400" u="sng" smtClean="0">
                <a:latin typeface="宋体" pitchFamily="2" charset="-122"/>
              </a:rPr>
              <a:t>信陵君無忌</a:t>
            </a:r>
            <a:r>
              <a:rPr lang="zh-TW" altLang="en-US" sz="2400" smtClean="0">
                <a:latin typeface="宋体" pitchFamily="2" charset="-122"/>
              </a:rPr>
              <a:t>。）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史記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魏公子列傳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宋体" pitchFamily="2" charset="-122"/>
              </a:rPr>
              <a:t>故天下盡以</a:t>
            </a:r>
            <a:r>
              <a:rPr lang="zh-TW" altLang="en-US" sz="2800" u="sng" smtClean="0">
                <a:latin typeface="宋体" pitchFamily="2" charset="-122"/>
              </a:rPr>
              <a:t>扁鵲</a:t>
            </a:r>
            <a:r>
              <a:rPr lang="zh-TW" altLang="en-US" sz="2800" smtClean="0">
                <a:latin typeface="宋体" pitchFamily="2" charset="-122"/>
              </a:rPr>
              <a:t>為能生死人。</a:t>
            </a:r>
            <a:r>
              <a:rPr lang="zh-TW" altLang="en-US" sz="2800" u="sng" smtClean="0">
                <a:latin typeface="宋体" pitchFamily="2" charset="-122"/>
              </a:rPr>
              <a:t>扁鵲</a:t>
            </a:r>
            <a:r>
              <a:rPr lang="zh-TW" altLang="en-US" sz="2800" smtClean="0">
                <a:latin typeface="宋体" pitchFamily="2" charset="-122"/>
              </a:rPr>
              <a:t>曰：“越人非能生死人也，此自當生者，越人能使之起耳”。（起：蘇醒。）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史記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扁鵲倉公列傳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>
                <a:latin typeface="宋体" pitchFamily="2" charset="-122"/>
              </a:rPr>
              <a:t>大夫</a:t>
            </a:r>
            <a:r>
              <a:rPr lang="zh-TW" altLang="en-US" sz="2800" u="sng" smtClean="0">
                <a:latin typeface="宋体" pitchFamily="2" charset="-122"/>
              </a:rPr>
              <a:t>種</a:t>
            </a:r>
            <a:r>
              <a:rPr lang="zh-TW" altLang="en-US" sz="2800" smtClean="0">
                <a:latin typeface="宋体" pitchFamily="2" charset="-122"/>
              </a:rPr>
              <a:t>、</a:t>
            </a:r>
            <a:r>
              <a:rPr lang="zh-TW" altLang="en-US" sz="2800" u="sng" smtClean="0">
                <a:latin typeface="宋体" pitchFamily="2" charset="-122"/>
              </a:rPr>
              <a:t>范蠡</a:t>
            </a:r>
            <a:r>
              <a:rPr lang="zh-TW" altLang="en-US" sz="2800" smtClean="0">
                <a:latin typeface="宋体" pitchFamily="2" charset="-122"/>
              </a:rPr>
              <a:t>存亡</a:t>
            </a:r>
            <a:r>
              <a:rPr lang="zh-TW" altLang="en-US" sz="2800" u="sng" smtClean="0">
                <a:latin typeface="宋体" pitchFamily="2" charset="-122"/>
              </a:rPr>
              <a:t>越</a:t>
            </a:r>
            <a:r>
              <a:rPr lang="zh-TW" altLang="en-US" sz="2800" smtClean="0">
                <a:latin typeface="宋体" pitchFamily="2" charset="-122"/>
              </a:rPr>
              <a:t>，霸</a:t>
            </a:r>
            <a:r>
              <a:rPr lang="zh-TW" altLang="en-US" sz="2800" u="sng" smtClean="0">
                <a:latin typeface="宋体" pitchFamily="2" charset="-122"/>
              </a:rPr>
              <a:t>句踐</a:t>
            </a:r>
            <a:r>
              <a:rPr lang="zh-TW" altLang="en-US" sz="2800" smtClean="0">
                <a:latin typeface="宋体" pitchFamily="2" charset="-122"/>
              </a:rPr>
              <a:t>，立功成名而身死亡。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史記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淮陰侯列傳</a:t>
            </a:r>
            <a:r>
              <a:rPr lang="en-US" altLang="zh-TW" sz="2800" smtClean="0">
                <a:latin typeface="宋体" pitchFamily="2" charset="-122"/>
              </a:rPr>
              <a:t>》 </a:t>
            </a:r>
            <a:endParaRPr lang="en-US" altLang="zh-TW" sz="2800" u="sng" smtClean="0">
              <a:latin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 u="sng" smtClean="0">
                <a:latin typeface="宋体" pitchFamily="2" charset="-122"/>
              </a:rPr>
              <a:t>買臣</a:t>
            </a:r>
            <a:r>
              <a:rPr lang="zh-TW" altLang="en-US" sz="2800" smtClean="0">
                <a:latin typeface="宋体" pitchFamily="2" charset="-122"/>
              </a:rPr>
              <a:t>見</a:t>
            </a:r>
            <a:r>
              <a:rPr lang="zh-TW" altLang="en-US" sz="2800" u="sng" smtClean="0">
                <a:latin typeface="宋体" pitchFamily="2" charset="-122"/>
              </a:rPr>
              <a:t>湯</a:t>
            </a:r>
            <a:r>
              <a:rPr lang="zh-TW" altLang="en-US" sz="2800" smtClean="0">
                <a:latin typeface="宋体" pitchFamily="2" charset="-122"/>
              </a:rPr>
              <a:t>，坐床上弗為禮。</a:t>
            </a:r>
            <a:r>
              <a:rPr lang="zh-TW" altLang="en-US" sz="2800" u="sng" smtClean="0">
                <a:latin typeface="宋体" pitchFamily="2" charset="-122"/>
              </a:rPr>
              <a:t>買臣</a:t>
            </a:r>
            <a:r>
              <a:rPr lang="zh-TW" altLang="en-US" sz="2800" smtClean="0">
                <a:latin typeface="宋体" pitchFamily="2" charset="-122"/>
              </a:rPr>
              <a:t>深怨，常欲死之</a:t>
            </a:r>
            <a:r>
              <a:rPr lang="zh-TW" altLang="en-US" sz="2400" smtClean="0">
                <a:latin typeface="宋体" pitchFamily="2" charset="-122"/>
              </a:rPr>
              <a:t>。（湯：</a:t>
            </a:r>
            <a:r>
              <a:rPr lang="zh-TW" altLang="en-US" sz="2400" u="sng" smtClean="0">
                <a:latin typeface="宋体" pitchFamily="2" charset="-122"/>
              </a:rPr>
              <a:t>張湯</a:t>
            </a:r>
            <a:r>
              <a:rPr lang="zh-TW" altLang="en-US" sz="2400" smtClean="0">
                <a:latin typeface="宋体" pitchFamily="2" charset="-122"/>
              </a:rPr>
              <a:t>。坐：指</a:t>
            </a:r>
            <a:r>
              <a:rPr lang="zh-TW" altLang="en-US" sz="2400" u="sng" smtClean="0">
                <a:latin typeface="宋体" pitchFamily="2" charset="-122"/>
              </a:rPr>
              <a:t>湯</a:t>
            </a:r>
            <a:r>
              <a:rPr lang="zh-TW" altLang="en-US" sz="2400" smtClean="0">
                <a:latin typeface="宋体" pitchFamily="2" charset="-122"/>
              </a:rPr>
              <a:t>坐。死之：使之死。）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漢書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朱買臣傳</a:t>
            </a:r>
            <a:r>
              <a:rPr lang="en-US" altLang="zh-CN" sz="2800" smtClean="0">
                <a:latin typeface="宋体" pitchFamily="2" charset="-122"/>
              </a:rPr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zh-CN" altLang="en-US" sz="4000" b="1" smtClean="0"/>
              <a:t>注意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CN" sz="2800" smtClean="0">
                <a:ea typeface="PMingLiU" pitchFamily="18" charset="-120"/>
              </a:rPr>
              <a:t> </a:t>
            </a:r>
            <a:r>
              <a:rPr lang="zh-TW" altLang="en-US" sz="2800" smtClean="0">
                <a:ea typeface="PMingLiU" pitchFamily="18" charset="-120"/>
              </a:rPr>
              <a:t> </a:t>
            </a:r>
            <a:r>
              <a:rPr lang="zh-TW" altLang="zh-CN" sz="2800" smtClean="0">
                <a:ea typeface="PMingLiU" pitchFamily="18" charset="-120"/>
              </a:rPr>
              <a:t> </a:t>
            </a:r>
            <a:r>
              <a:rPr lang="zh-TW" altLang="en-US" sz="2800" smtClean="0">
                <a:ea typeface="PMingLiU" pitchFamily="18" charset="-120"/>
              </a:rPr>
              <a:t> </a:t>
            </a:r>
            <a:r>
              <a:rPr lang="zh-TW" altLang="zh-CN" sz="2800" smtClean="0">
                <a:ea typeface="PMingLiU" pitchFamily="18" charset="-120"/>
              </a:rPr>
              <a:t> </a:t>
            </a:r>
            <a:r>
              <a:rPr lang="zh-TW" altLang="en-US" sz="2800" smtClean="0">
                <a:ea typeface="PMingLiU" pitchFamily="18" charset="-120"/>
              </a:rPr>
              <a:t> </a:t>
            </a:r>
            <a:r>
              <a:rPr lang="zh-TW" altLang="zh-CN" sz="2800" smtClean="0">
                <a:ea typeface="PMingLiU" pitchFamily="18" charset="-120"/>
              </a:rPr>
              <a:t> </a:t>
            </a:r>
            <a:r>
              <a:rPr lang="zh-TW" altLang="en-US" sz="2800" smtClean="0">
                <a:latin typeface="宋体" pitchFamily="2" charset="-122"/>
              </a:rPr>
              <a:t>不及物動詞的使動用法多數都帶賓語，也有承前或蒙後省略而不帶賓語者。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TW" altLang="en-US" sz="2800" smtClean="0">
                <a:latin typeface="宋体" pitchFamily="2" charset="-122"/>
              </a:rPr>
              <a:t>：</a:t>
            </a:r>
            <a:endParaRPr lang="zh-TW" altLang="zh-CN" sz="2800" smtClean="0">
              <a:latin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/>
              <a:t>﹡</a:t>
            </a:r>
            <a:r>
              <a:rPr lang="zh-TW" altLang="en-US" sz="2800" smtClean="0">
                <a:latin typeface="宋体" pitchFamily="2" charset="-122"/>
              </a:rPr>
              <a:t>養備而動時，則天不能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病</a:t>
            </a:r>
            <a:r>
              <a:rPr lang="zh-TW" altLang="en-US" sz="2800" smtClean="0">
                <a:latin typeface="宋体" pitchFamily="2" charset="-122"/>
              </a:rPr>
              <a:t>（之）。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荀子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天論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今由與求也，相夫子，遠人不服而不能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來</a:t>
            </a:r>
            <a:r>
              <a:rPr lang="zh-TW" altLang="en-US" sz="2800" smtClean="0">
                <a:latin typeface="宋体" pitchFamily="2" charset="-122"/>
              </a:rPr>
              <a:t>（之）。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論語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季氏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若合諸侯之卿，以為不信，必不捷矣。食言者不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病</a:t>
            </a:r>
            <a:r>
              <a:rPr lang="zh-TW" altLang="en-US" sz="2800" smtClean="0">
                <a:latin typeface="宋体" pitchFamily="2" charset="-122"/>
              </a:rPr>
              <a:t>（人），非子之患也</a:t>
            </a:r>
            <a:r>
              <a:rPr lang="zh-TW" altLang="en-US" sz="2000" smtClean="0">
                <a:latin typeface="宋体" pitchFamily="2" charset="-122"/>
              </a:rPr>
              <a:t>（子：指</a:t>
            </a:r>
            <a:r>
              <a:rPr lang="zh-TW" altLang="en-US" sz="2000" u="sng" smtClean="0">
                <a:latin typeface="宋体" pitchFamily="2" charset="-122"/>
              </a:rPr>
              <a:t>晉</a:t>
            </a:r>
            <a:r>
              <a:rPr lang="zh-TW" altLang="en-US" sz="2000" smtClean="0">
                <a:latin typeface="宋体" pitchFamily="2" charset="-122"/>
              </a:rPr>
              <a:t>大夫</a:t>
            </a:r>
            <a:r>
              <a:rPr lang="zh-TW" altLang="en-US" sz="2000" u="sng" smtClean="0">
                <a:latin typeface="宋体" pitchFamily="2" charset="-122"/>
              </a:rPr>
              <a:t>趙孟</a:t>
            </a:r>
            <a:r>
              <a:rPr lang="zh-TW" altLang="en-US" sz="2000" smtClean="0">
                <a:latin typeface="宋体" pitchFamily="2" charset="-122"/>
              </a:rPr>
              <a:t>。食言句：說話不算數不會使他人遭到禍害。）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襄公二十七年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r>
              <a:rPr lang="en-US" altLang="zh-CN" sz="2800" smtClean="0">
                <a:latin typeface="宋体" pitchFamily="2" charset="-12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CN" sz="2800" smtClean="0">
                <a:latin typeface="宋体" pitchFamily="2" charset="-122"/>
              </a:rPr>
              <a:t>﹡</a:t>
            </a:r>
            <a:r>
              <a:rPr lang="zh-CN" altLang="en-US" sz="2800" smtClean="0">
                <a:latin typeface="宋体" pitchFamily="2" charset="-122"/>
              </a:rPr>
              <a:t>操军方连船舰，首尾相接，可烧而</a:t>
            </a:r>
            <a:r>
              <a:rPr lang="zh-CN" altLang="en-US" sz="2800" smtClean="0">
                <a:solidFill>
                  <a:srgbClr val="FF3300"/>
                </a:solidFill>
                <a:latin typeface="宋体" pitchFamily="2" charset="-122"/>
              </a:rPr>
              <a:t>走</a:t>
            </a:r>
            <a:r>
              <a:rPr lang="zh-CN" altLang="en-US" sz="2800" smtClean="0">
                <a:latin typeface="宋体" pitchFamily="2" charset="-122"/>
              </a:rPr>
              <a:t>也。（</a:t>
            </a:r>
            <a:r>
              <a:rPr lang="en-US" altLang="zh-CN" sz="2800" smtClean="0">
                <a:latin typeface="宋体" pitchFamily="2" charset="-122"/>
              </a:rPr>
              <a:t>《</a:t>
            </a:r>
            <a:r>
              <a:rPr lang="zh-CN" altLang="en-US" sz="2800" smtClean="0">
                <a:latin typeface="宋体" pitchFamily="2" charset="-122"/>
              </a:rPr>
              <a:t>資治通鑒</a:t>
            </a:r>
            <a:r>
              <a:rPr lang="en-US" altLang="zh-CN" sz="2800" smtClean="0">
                <a:latin typeface="宋体" pitchFamily="2" charset="-122"/>
              </a:rPr>
              <a:t>·</a:t>
            </a:r>
            <a:r>
              <a:rPr lang="zh-CN" altLang="en-US" sz="2800" smtClean="0">
                <a:latin typeface="宋体" pitchFamily="2" charset="-122"/>
              </a:rPr>
              <a:t>赤壁之戰</a:t>
            </a:r>
            <a:r>
              <a:rPr lang="en-US" altLang="zh-CN" sz="2800" smtClean="0">
                <a:latin typeface="宋体" pitchFamily="2" charset="-122"/>
              </a:rPr>
              <a:t>》</a:t>
            </a:r>
            <a:r>
              <a:rPr lang="zh-CN" altLang="en-US" sz="2800" smtClean="0">
                <a:latin typeface="宋体" pitchFamily="2" charset="-122"/>
              </a:rPr>
              <a:t>）</a:t>
            </a:r>
          </a:p>
        </p:txBody>
      </p:sp>
      <p:sp>
        <p:nvSpPr>
          <p:cNvPr id="92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9400" y="304800"/>
            <a:ext cx="685800" cy="5334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21" name="Picture 6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381000" y="1066800"/>
            <a:ext cx="5334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乙、及物動詞的使用方法</a:t>
            </a:r>
            <a:endParaRPr lang="zh-CN" altLang="en-US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zh-CN" sz="2800" smtClean="0">
                <a:latin typeface="宋体" pitchFamily="2" charset="-122"/>
              </a:rPr>
              <a:t> </a:t>
            </a:r>
            <a:r>
              <a:rPr lang="zh-TW" altLang="en-US" sz="2800" smtClean="0">
                <a:latin typeface="宋体" pitchFamily="2" charset="-122"/>
              </a:rPr>
              <a:t> </a:t>
            </a:r>
            <a:r>
              <a:rPr lang="zh-TW" altLang="zh-CN" sz="2800" smtClean="0">
                <a:latin typeface="宋体" pitchFamily="2" charset="-122"/>
              </a:rPr>
              <a:t> </a:t>
            </a:r>
            <a:r>
              <a:rPr lang="zh-TW" altLang="en-US" sz="2800" smtClean="0">
                <a:latin typeface="宋体" pitchFamily="2" charset="-122"/>
              </a:rPr>
              <a:t> </a:t>
            </a:r>
            <a:r>
              <a:rPr lang="zh-TW" altLang="zh-CN" sz="2800" smtClean="0">
                <a:latin typeface="宋体" pitchFamily="2" charset="-122"/>
              </a:rPr>
              <a:t> </a:t>
            </a:r>
            <a:r>
              <a:rPr lang="zh-TW" altLang="en-US" sz="2800" smtClean="0">
                <a:latin typeface="宋体" pitchFamily="2" charset="-122"/>
              </a:rPr>
              <a:t>用作使動的及物動詞相對較少</a:t>
            </a:r>
            <a:r>
              <a:rPr lang="zh-CN" altLang="en-US" sz="2800" smtClean="0">
                <a:latin typeface="宋体" pitchFamily="2" charset="-122"/>
              </a:rPr>
              <a:t>。（</a:t>
            </a:r>
            <a:r>
              <a:rPr lang="zh-CN" altLang="en-US" sz="2800" smtClean="0">
                <a:solidFill>
                  <a:srgbClr val="33CC33"/>
                </a:solidFill>
                <a:latin typeface="宋体" pitchFamily="2" charset="-122"/>
              </a:rPr>
              <a:t>根据语境判断</a:t>
            </a:r>
            <a:r>
              <a:rPr lang="zh-CN" altLang="en-US" sz="2800" smtClean="0">
                <a:latin typeface="宋体" pitchFamily="2" charset="-122"/>
              </a:rPr>
              <a:t>）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例如</a:t>
            </a:r>
            <a:r>
              <a:rPr lang="zh-CN" altLang="en-US" sz="2800" smtClean="0">
                <a:solidFill>
                  <a:srgbClr val="FF3300"/>
                </a:solidFill>
                <a:latin typeface="宋体" pitchFamily="2" charset="-122"/>
              </a:rPr>
              <a:t>：</a:t>
            </a:r>
            <a:endParaRPr lang="zh-TW" altLang="en-US" sz="2800" u="sng" smtClean="0">
              <a:solidFill>
                <a:srgbClr val="FF3300"/>
              </a:solidFill>
              <a:latin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/>
              <a:t>﹡</a:t>
            </a:r>
            <a:r>
              <a:rPr lang="zh-TW" altLang="en-US" sz="2800" u="sng" smtClean="0">
                <a:latin typeface="宋体" pitchFamily="2" charset="-122"/>
              </a:rPr>
              <a:t>晉侯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飲</a:t>
            </a:r>
            <a:r>
              <a:rPr lang="zh-TW" altLang="en-US" sz="2800" u="sng" smtClean="0">
                <a:latin typeface="宋体" pitchFamily="2" charset="-122"/>
              </a:rPr>
              <a:t>趙盾</a:t>
            </a:r>
            <a:r>
              <a:rPr lang="zh-TW" altLang="en-US" sz="2800" smtClean="0">
                <a:latin typeface="宋体" pitchFamily="2" charset="-122"/>
              </a:rPr>
              <a:t>酒。（</a:t>
            </a:r>
            <a:r>
              <a:rPr lang="zh-TW" altLang="en-US" sz="2800" u="sng" smtClean="0">
                <a:latin typeface="宋体" pitchFamily="2" charset="-122"/>
              </a:rPr>
              <a:t>晉侯</a:t>
            </a:r>
            <a:r>
              <a:rPr lang="zh-TW" altLang="en-US" sz="2800" smtClean="0">
                <a:latin typeface="宋体" pitchFamily="2" charset="-122"/>
              </a:rPr>
              <a:t>：</a:t>
            </a:r>
            <a:r>
              <a:rPr lang="zh-TW" altLang="en-US" sz="2800" u="sng" smtClean="0">
                <a:latin typeface="宋体" pitchFamily="2" charset="-122"/>
              </a:rPr>
              <a:t>晉靈公</a:t>
            </a:r>
            <a:r>
              <a:rPr lang="zh-TW" altLang="en-US" sz="2800" smtClean="0">
                <a:latin typeface="宋体" pitchFamily="2" charset="-122"/>
              </a:rPr>
              <a:t>。</a:t>
            </a:r>
            <a:r>
              <a:rPr lang="zh-TW" altLang="en-US" sz="2800" u="sng" smtClean="0">
                <a:latin typeface="宋体" pitchFamily="2" charset="-122"/>
              </a:rPr>
              <a:t>趙盾</a:t>
            </a:r>
            <a:r>
              <a:rPr lang="zh-TW" altLang="en-US" sz="2800" smtClean="0">
                <a:latin typeface="宋体" pitchFamily="2" charset="-122"/>
              </a:rPr>
              <a:t>：</a:t>
            </a:r>
            <a:r>
              <a:rPr lang="zh-TW" altLang="en-US" sz="2800" u="sng" smtClean="0">
                <a:latin typeface="宋体" pitchFamily="2" charset="-122"/>
              </a:rPr>
              <a:t>晉</a:t>
            </a:r>
            <a:r>
              <a:rPr lang="zh-TW" altLang="en-US" sz="2800" smtClean="0">
                <a:latin typeface="宋体" pitchFamily="2" charset="-122"/>
              </a:rPr>
              <a:t>大夫。）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宣二年</a:t>
            </a:r>
            <a:r>
              <a:rPr lang="en-US" altLang="zh-TW" sz="2800" smtClean="0">
                <a:latin typeface="宋体" pitchFamily="2" charset="-122"/>
              </a:rPr>
              <a:t>》</a:t>
            </a:r>
            <a:endParaRPr lang="en-US" altLang="zh-TW" sz="2800" u="sng" smtClean="0">
              <a:latin typeface="宋体" pitchFamily="2" charset="-122"/>
            </a:endParaRPr>
          </a:p>
          <a:p>
            <a:pPr eaLnBrk="1" hangingPunct="1"/>
            <a:r>
              <a:rPr lang="zh-TW" altLang="en-US" sz="2800" u="sng" smtClean="0">
                <a:latin typeface="宋体" pitchFamily="2" charset="-122"/>
              </a:rPr>
              <a:t>員</a:t>
            </a:r>
            <a:r>
              <a:rPr lang="zh-TW" altLang="en-US" sz="2800" smtClean="0">
                <a:latin typeface="宋体" pitchFamily="2" charset="-122"/>
              </a:rPr>
              <a:t>曰：“彼將有他志。余姑為之求士，而鄙以待之。”乃見</a:t>
            </a:r>
            <a:r>
              <a:rPr lang="zh-TW" altLang="en-US" sz="2800" u="sng" smtClean="0">
                <a:latin typeface="宋体" pitchFamily="2" charset="-122"/>
              </a:rPr>
              <a:t>鱄設諸</a:t>
            </a:r>
            <a:r>
              <a:rPr lang="zh-TW" altLang="en-US" sz="2800" smtClean="0">
                <a:latin typeface="宋体" pitchFamily="2" charset="-122"/>
              </a:rPr>
              <a:t>焉，而耕於鄙</a:t>
            </a:r>
            <a:r>
              <a:rPr lang="zh-TW" altLang="en-US" sz="2400" smtClean="0">
                <a:latin typeface="宋体" pitchFamily="2" charset="-122"/>
              </a:rPr>
              <a:t>。（</a:t>
            </a:r>
            <a:r>
              <a:rPr lang="zh-TW" altLang="en-US" sz="2400" u="sng" smtClean="0">
                <a:latin typeface="宋体" pitchFamily="2" charset="-122"/>
              </a:rPr>
              <a:t>員</a:t>
            </a:r>
            <a:r>
              <a:rPr lang="zh-TW" altLang="en-US" sz="2400" smtClean="0">
                <a:latin typeface="宋体" pitchFamily="2" charset="-122"/>
              </a:rPr>
              <a:t>：</a:t>
            </a:r>
            <a:r>
              <a:rPr lang="zh-TW" altLang="en-US" sz="2400" u="sng" smtClean="0">
                <a:latin typeface="宋体" pitchFamily="2" charset="-122"/>
              </a:rPr>
              <a:t>伍子胥</a:t>
            </a:r>
            <a:r>
              <a:rPr lang="zh-TW" altLang="en-US" sz="2400" smtClean="0">
                <a:latin typeface="宋体" pitchFamily="2" charset="-122"/>
              </a:rPr>
              <a:t>。他志：指吳</a:t>
            </a:r>
            <a:r>
              <a:rPr lang="zh-TW" altLang="en-US" sz="2400" u="sng" smtClean="0">
                <a:latin typeface="宋体" pitchFamily="2" charset="-122"/>
              </a:rPr>
              <a:t>公子光</a:t>
            </a:r>
            <a:r>
              <a:rPr lang="zh-TW" altLang="en-US" sz="2400" smtClean="0">
                <a:latin typeface="宋体" pitchFamily="2" charset="-122"/>
              </a:rPr>
              <a:t>某刺</a:t>
            </a:r>
            <a:r>
              <a:rPr lang="zh-TW" altLang="en-US" sz="2400" u="sng" smtClean="0">
                <a:latin typeface="宋体" pitchFamily="2" charset="-122"/>
              </a:rPr>
              <a:t>吳王僚</a:t>
            </a:r>
            <a:r>
              <a:rPr lang="zh-TW" altLang="en-US" sz="2400" smtClean="0">
                <a:latin typeface="宋体" pitchFamily="2" charset="-122"/>
              </a:rPr>
              <a:t>奪位）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左傳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昭公三十年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>
              <a:buFontTx/>
              <a:buNone/>
            </a:pPr>
            <a:r>
              <a:rPr lang="en-US" altLang="zh-CN" sz="2800" smtClean="0"/>
              <a:t>﹡</a:t>
            </a:r>
            <a:r>
              <a:rPr lang="zh-TW" altLang="en-US" sz="2800" smtClean="0">
                <a:latin typeface="宋体" pitchFamily="2" charset="-122"/>
              </a:rPr>
              <a:t>止于路宿，殺雞為黍而</a:t>
            </a:r>
            <a:r>
              <a:rPr lang="zh-TW" altLang="en-US" sz="2800" smtClean="0">
                <a:solidFill>
                  <a:srgbClr val="FF3300"/>
                </a:solidFill>
                <a:latin typeface="宋体" pitchFamily="2" charset="-122"/>
              </a:rPr>
              <a:t>食</a:t>
            </a:r>
            <a:r>
              <a:rPr lang="zh-TW" altLang="en-US" sz="2800" smtClean="0">
                <a:latin typeface="宋体" pitchFamily="2" charset="-122"/>
              </a:rPr>
              <a:t>之，見其二子焉</a:t>
            </a:r>
            <a:r>
              <a:rPr lang="zh-TW" altLang="en-US" sz="2400" smtClean="0">
                <a:latin typeface="宋体" pitchFamily="2" charset="-122"/>
              </a:rPr>
              <a:t>。（見：音現。使拜見）</a:t>
            </a:r>
            <a:r>
              <a:rPr lang="zh-TW" altLang="en-US" sz="2800" smtClean="0">
                <a:latin typeface="宋体" pitchFamily="2" charset="-122"/>
              </a:rPr>
              <a:t>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論語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微子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  <a:p>
            <a:pPr eaLnBrk="1" hangingPunct="1"/>
            <a:r>
              <a:rPr lang="zh-TW" altLang="en-US" sz="2800" smtClean="0">
                <a:latin typeface="宋体" pitchFamily="2" charset="-122"/>
              </a:rPr>
              <a:t>左右以君賤之也，食以草具。  </a:t>
            </a:r>
            <a:r>
              <a:rPr lang="en-US" altLang="zh-TW" sz="2800" smtClean="0">
                <a:latin typeface="宋体" pitchFamily="2" charset="-122"/>
              </a:rPr>
              <a:t>《</a:t>
            </a:r>
            <a:r>
              <a:rPr lang="zh-TW" altLang="en-US" sz="2800" smtClean="0">
                <a:latin typeface="宋体" pitchFamily="2" charset="-122"/>
              </a:rPr>
              <a:t>戰國策</a:t>
            </a:r>
            <a:r>
              <a:rPr lang="en-US" altLang="zh-TW" sz="2800" smtClean="0">
                <a:latin typeface="宋体" pitchFamily="2" charset="-122"/>
              </a:rPr>
              <a:t>·</a:t>
            </a:r>
            <a:r>
              <a:rPr lang="zh-TW" altLang="en-US" sz="2800" smtClean="0">
                <a:latin typeface="宋体" pitchFamily="2" charset="-122"/>
              </a:rPr>
              <a:t>齊策四</a:t>
            </a:r>
            <a:r>
              <a:rPr lang="en-US" altLang="zh-TW" sz="2800" smtClean="0">
                <a:latin typeface="宋体" pitchFamily="2" charset="-122"/>
              </a:rPr>
              <a:t>》</a:t>
            </a:r>
          </a:p>
        </p:txBody>
      </p:sp>
      <p:pic>
        <p:nvPicPr>
          <p:cNvPr id="10244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57200" y="10668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317</TotalTime>
  <Words>3771</Words>
  <Application>Microsoft Office PowerPoint</Application>
  <PresentationFormat>全屏显示(4:3)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Arial</vt:lpstr>
      <vt:lpstr>宋体</vt:lpstr>
      <vt:lpstr>Calibri</vt:lpstr>
      <vt:lpstr>Wingdings</vt:lpstr>
      <vt:lpstr>PMingLiU</vt:lpstr>
      <vt:lpstr>方正黄草简体</vt:lpstr>
      <vt:lpstr>默认设计模板</vt:lpstr>
      <vt:lpstr>PowerPoint 演示文稿</vt:lpstr>
      <vt:lpstr>预备知识：词类划分</vt:lpstr>
      <vt:lpstr>詞類活用的概念</vt:lpstr>
      <vt:lpstr>一、使動用法</vt:lpstr>
      <vt:lpstr>（一）動詞的使動用法</vt:lpstr>
      <vt:lpstr>甲、不及物動詞的使用方法</vt:lpstr>
      <vt:lpstr>PowerPoint 演示文稿</vt:lpstr>
      <vt:lpstr>注意</vt:lpstr>
      <vt:lpstr>乙、及物動詞的使用方法</vt:lpstr>
      <vt:lpstr>PowerPoint 演示文稿</vt:lpstr>
      <vt:lpstr>注意</vt:lpstr>
      <vt:lpstr>PowerPoint 演示文稿</vt:lpstr>
      <vt:lpstr>（二）形容詞的使動用法 </vt:lpstr>
      <vt:lpstr>PowerPoint 演示文稿</vt:lpstr>
      <vt:lpstr>PowerPoint 演示文稿</vt:lpstr>
      <vt:lpstr>注意</vt:lpstr>
      <vt:lpstr>（三）名詞的使動用法 </vt:lpstr>
      <vt:lpstr>PowerPoint 演示文稿</vt:lpstr>
      <vt:lpstr>PowerPoint 演示文稿</vt:lpstr>
      <vt:lpstr>方位名詞的使動用法。</vt:lpstr>
      <vt:lpstr>名詞使動用法中賓語的省略</vt:lpstr>
      <vt:lpstr>（四）數詞的使動用法 </vt:lpstr>
      <vt:lpstr>PowerPoint 演示文稿</vt:lpstr>
      <vt:lpstr>课堂练习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王偉</dc:creator>
  <cp:lastModifiedBy>WLXYs-</cp:lastModifiedBy>
  <cp:revision>17</cp:revision>
  <cp:lastPrinted>1601-01-01T00:00:00Z</cp:lastPrinted>
  <dcterms:created xsi:type="dcterms:W3CDTF">1601-01-01T00:00:00Z</dcterms:created>
  <dcterms:modified xsi:type="dcterms:W3CDTF">2013-08-26T06:57:29Z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