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</p:sldMasterIdLst>
  <p:sldIdLst>
    <p:sldId id="256" r:id="rId3"/>
    <p:sldId id="314" r:id="rId4"/>
    <p:sldId id="652" r:id="rId5"/>
    <p:sldId id="626" r:id="rId6"/>
    <p:sldId id="315" r:id="rId7"/>
    <p:sldId id="627" r:id="rId8"/>
    <p:sldId id="628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FB9997"/>
    <a:srgbClr val="000000"/>
    <a:srgbClr val="66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51236-9039-44D5-9B83-A049BD615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008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35DC-76EC-4509-B02D-D674CFDC539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958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AC56E-204E-4F52-8030-7E4E4F5E62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44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31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331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3EAD9-EA30-46C2-9B62-F910D14814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3999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4458F-2B8F-4A61-B432-31A6D112A1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433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8623-DFFF-485E-915F-0C8D11AD98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4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997C-70A2-4D0F-82F0-A24267C817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0153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EC5B-7AF7-417C-BE6D-062DEAE7CA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708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2EB2-4B1F-49E9-80FE-9EB5D5690E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5881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9639-F4F2-4565-A192-C7D0CF3CD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870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76AB-5977-41D0-9AA6-2D8CF39ECB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125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943CA-954E-4164-AC1A-9BC0010CD7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39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8142-E604-49B0-A3C5-D711550953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241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49DC-A2E3-4198-8AE7-95A75E61F6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3646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7C36-1894-40B8-BC81-5987CDE393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3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34DFC-93CD-45E3-A1C3-1EDFF2AC4E6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581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E44C-0038-40CC-96FB-DA159E8A2B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2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CDA9-C6CA-4448-A031-DA7ED3E718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882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B4A64-AC17-433A-94DA-BB1D00EA00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20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7782-7B1B-4FB1-A263-A75E80A1C9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3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607E-27A9-4172-89C7-7069E156C7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77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5459-0639-481C-9B5B-F39E63480F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16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27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7C16A2E-E58E-48EC-85B9-E0712C00B1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21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1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321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4321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1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pitchFamily="34" charset="0"/>
              </a:endParaRPr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21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21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321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21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321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F2D86F2-CE57-4537-AA04-4673824E67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>
            <p:ph type="title"/>
          </p:nvPr>
        </p:nvSpPr>
        <p:spPr>
          <a:xfrm>
            <a:off x="539750" y="890588"/>
            <a:ext cx="8215313" cy="1166812"/>
          </a:xfrm>
          <a:noFill/>
        </p:spPr>
        <p:txBody>
          <a:bodyPr lIns="36000" tIns="36000" rIns="36000" bIns="36000"/>
          <a:lstStyle/>
          <a:p>
            <a:pPr eaLnBrk="1" hangingPunct="1">
              <a:lnSpc>
                <a:spcPts val="8613"/>
              </a:lnSpc>
            </a:pPr>
            <a:r>
              <a:rPr lang="en-US" altLang="zh-CN" sz="8200" smtClean="0">
                <a:solidFill>
                  <a:srgbClr val="FFFF00"/>
                </a:solidFill>
                <a:ea typeface="华文隶书" pitchFamily="2" charset="-122"/>
              </a:rPr>
              <a:t/>
            </a:r>
            <a:br>
              <a:rPr lang="en-US" altLang="zh-CN" sz="8200" smtClean="0">
                <a:solidFill>
                  <a:srgbClr val="FFFF00"/>
                </a:solidFill>
                <a:ea typeface="华文隶书" pitchFamily="2" charset="-122"/>
              </a:rPr>
            </a:br>
            <a:r>
              <a:rPr lang="en-US" altLang="zh-CN" sz="3100" smtClean="0">
                <a:latin typeface="Arial Black" pitchFamily="34" charset="0"/>
                <a:ea typeface="华文隶书" pitchFamily="2" charset="-122"/>
              </a:rPr>
              <a:t>Ancient Chinese</a:t>
            </a: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2362200" y="42672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marL="341313" indent="-341313">
              <a:lnSpc>
                <a:spcPts val="3463"/>
              </a:lnSpc>
              <a:spcBef>
                <a:spcPts val="200"/>
              </a:spcBef>
              <a:defRPr/>
            </a:pPr>
            <a:r>
              <a:rPr lang="zh-CN" altLang="en-US" sz="2800" b="1" kern="0" dirty="0">
                <a:solidFill>
                  <a:srgbClr val="6600FF"/>
                </a:solidFill>
                <a:latin typeface="+mn-lt"/>
                <a:ea typeface="+mn-ea"/>
              </a:rPr>
              <a:t>陕西师大古代汉语教研室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088313" cy="5856288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朱：深红色。殷：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yān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，赤黑色。朱骏声：“殷，烟之借也。”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险：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说文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：“阻难也”。地势不平，难以通过。名词，后引申为危险。此处用本义，即车无法通行之处。 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识：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说文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：“知也”。即熟知。  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殿：“镇”之借。古时音同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zh→d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，假借。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集：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小尔雅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：“集，成也。”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广雅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：“集，就也”。朱骏声：“集，就之借也。”集事即成就功业。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458200" cy="5749925"/>
          </a:xfrm>
        </p:spPr>
        <p:txBody>
          <a:bodyPr/>
          <a:lstStyle/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擐：</a:t>
            </a:r>
            <a:r>
              <a:rPr lang="en-US" altLang="zh-CN" smtClean="0">
                <a:solidFill>
                  <a:srgbClr val="FFFF00"/>
                </a:solidFill>
              </a:rPr>
              <a:t>hu</a:t>
            </a:r>
            <a:r>
              <a:rPr lang="en-US" altLang="zh-CN" smtClean="0">
                <a:solidFill>
                  <a:srgbClr val="FFFF00"/>
                </a:solidFill>
                <a:latin typeface="Arial"/>
              </a:rPr>
              <a:t>à</a:t>
            </a:r>
            <a:r>
              <a:rPr lang="en-US" altLang="zh-CN" smtClean="0">
                <a:solidFill>
                  <a:srgbClr val="FFFF00"/>
                </a:solidFill>
              </a:rPr>
              <a:t>n《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贯也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。二字同源同义，穿也，身穿。</a:t>
            </a:r>
            <a:endParaRPr lang="zh-CN" altLang="en-US" sz="10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勉：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强也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勉强，自迫也。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王筠注：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谓力所不及而强行事也。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左：本义为左手</a:t>
            </a:r>
            <a:r>
              <a:rPr lang="en-US" altLang="zh-CN" smtClean="0">
                <a:solidFill>
                  <a:srgbClr val="FFFF00"/>
                </a:solidFill>
              </a:rPr>
              <a:t>,</a:t>
            </a:r>
            <a:r>
              <a:rPr lang="zh-CN" altLang="en-US" smtClean="0">
                <a:solidFill>
                  <a:srgbClr val="FFFF00"/>
                </a:solidFill>
              </a:rPr>
              <a:t>引申为左边</a:t>
            </a:r>
            <a:r>
              <a:rPr lang="en-US" altLang="zh-CN" smtClean="0">
                <a:solidFill>
                  <a:srgbClr val="FFFF00"/>
                </a:solidFill>
              </a:rPr>
              <a:t>,</a:t>
            </a:r>
            <a:r>
              <a:rPr lang="zh-CN" altLang="en-US" smtClean="0">
                <a:solidFill>
                  <a:srgbClr val="FFFF00"/>
                </a:solidFill>
              </a:rPr>
              <a:t>后起字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佐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en-US" altLang="zh-CN" smtClean="0">
                <a:solidFill>
                  <a:srgbClr val="FFFF00"/>
                </a:solidFill>
              </a:rPr>
              <a:t>,</a:t>
            </a:r>
            <a:r>
              <a:rPr lang="zh-CN" altLang="en-US" smtClean="0">
                <a:solidFill>
                  <a:srgbClr val="FFFF00"/>
                </a:solidFill>
              </a:rPr>
              <a:t>义为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帮助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、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辅助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</a:t>
            </a:r>
          </a:p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并：朱骏声：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相合为并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，归结，归并。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093075" cy="5638800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援：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引也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拉也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即拿东西来用。  词：援引，攀援等。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逸：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  ，失也。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段注：兔善逃，故从兔  。本义：逃走。引申为跑得很快。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绩：功业，成果。本为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绩麻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之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绩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意为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理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、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纠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。引申为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战绩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左传</a:t>
            </a:r>
            <a:r>
              <a:rPr lang="en-US" altLang="zh-CN" smtClean="0">
                <a:solidFill>
                  <a:srgbClr val="FFFF00"/>
                </a:solidFill>
                <a:latin typeface="Arial"/>
              </a:rPr>
              <a:t>·</a:t>
            </a:r>
            <a:r>
              <a:rPr lang="zh-CN" altLang="en-US" smtClean="0">
                <a:solidFill>
                  <a:srgbClr val="FFFF00"/>
                </a:solidFill>
              </a:rPr>
              <a:t>成公十一年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en-US" altLang="zh-CN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大崩曰败绩。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endParaRPr lang="zh-CN" altLang="en-US" smtClean="0">
              <a:solidFill>
                <a:srgbClr val="FFFF00"/>
              </a:solidFill>
            </a:endParaRP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周：动词，环绕。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666750"/>
          </a:xfrm>
        </p:spPr>
        <p:txBody>
          <a:bodyPr lIns="36000" tIns="36000" rIns="36000" bIns="36000"/>
          <a:lstStyle/>
          <a:p>
            <a:pPr eaLnBrk="1" hangingPunct="1">
              <a:lnSpc>
                <a:spcPts val="4675"/>
              </a:lnSpc>
              <a:defRPr/>
            </a:pPr>
            <a:r>
              <a:rPr lang="zh-CN" altLang="en-US" sz="4800" smtClean="0">
                <a:solidFill>
                  <a:schemeClr val="hlink"/>
                </a:solidFill>
              </a:rPr>
              <a:t>第二段：</a:t>
            </a:r>
            <a:r>
              <a:rPr kumimoji="1" lang="zh-CN" altLang="en-US" b="0" smtClean="0">
                <a:solidFill>
                  <a:schemeClr val="hlink"/>
                </a:solidFill>
              </a:rPr>
              <a:t>晋司马韩厥中御追亡。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47075" cy="4570413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君子：</a:t>
            </a:r>
            <a:r>
              <a:rPr lang="en-US" altLang="zh-CN" smtClean="0">
                <a:solidFill>
                  <a:srgbClr val="FFFF00"/>
                </a:solidFill>
              </a:rPr>
              <a:t>a.</a:t>
            </a:r>
            <a:r>
              <a:rPr lang="zh-CN" altLang="en-US" smtClean="0">
                <a:solidFill>
                  <a:srgbClr val="FFFF00"/>
                </a:solidFill>
              </a:rPr>
              <a:t>统治者 </a:t>
            </a:r>
            <a:r>
              <a:rPr lang="en-US" altLang="zh-CN" smtClean="0">
                <a:solidFill>
                  <a:srgbClr val="FFFF00"/>
                </a:solidFill>
              </a:rPr>
              <a:t>b.</a:t>
            </a:r>
            <a:r>
              <a:rPr lang="zh-CN" altLang="en-US" smtClean="0">
                <a:solidFill>
                  <a:srgbClr val="FFFF00"/>
                </a:solidFill>
              </a:rPr>
              <a:t>有才德的人 </a:t>
            </a:r>
            <a:r>
              <a:rPr lang="en-US" altLang="zh-CN" smtClean="0">
                <a:solidFill>
                  <a:srgbClr val="FFFF00"/>
                </a:solidFill>
              </a:rPr>
              <a:t>c.</a:t>
            </a:r>
            <a:r>
              <a:rPr lang="zh-CN" altLang="en-US" smtClean="0">
                <a:solidFill>
                  <a:srgbClr val="FFFF00"/>
                </a:solidFill>
              </a:rPr>
              <a:t>妻子称呼丈夫 </a:t>
            </a:r>
            <a:r>
              <a:rPr lang="en-US" altLang="zh-CN" smtClean="0">
                <a:solidFill>
                  <a:srgbClr val="FFFF00"/>
                </a:solidFill>
              </a:rPr>
              <a:t>d.</a:t>
            </a:r>
            <a:r>
              <a:rPr lang="zh-CN" altLang="en-US" smtClean="0">
                <a:solidFill>
                  <a:srgbClr val="FFFF00"/>
                </a:solidFill>
              </a:rPr>
              <a:t>贵族男子的通称。此处为最后一种义。</a:t>
            </a:r>
          </a:p>
          <a:p>
            <a:pPr marL="341313" indent="-341313" eaLnBrk="1" hangingPunct="1">
              <a:lnSpc>
                <a:spcPts val="3313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越：① 超越  ② 朱骏声：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越，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‘</a:t>
            </a:r>
            <a:r>
              <a:rPr lang="zh-CN" altLang="en-US" smtClean="0">
                <a:solidFill>
                  <a:srgbClr val="FFFF00"/>
                </a:solidFill>
              </a:rPr>
              <a:t>蹶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’</a:t>
            </a:r>
            <a:r>
              <a:rPr lang="zh-CN" altLang="en-US" smtClean="0">
                <a:solidFill>
                  <a:srgbClr val="FFFF00"/>
                </a:solidFill>
              </a:rPr>
              <a:t>之借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。即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倒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，如一蹶不振。摔倒或受到挫折。 </a:t>
            </a:r>
          </a:p>
          <a:p>
            <a:pPr marL="341313" indent="-341313" eaLnBrk="1" hangingPunct="1">
              <a:lnSpc>
                <a:spcPts val="3313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毙：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顿仆也。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段注：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朝前倒，头朝下。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  寓：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寄也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   </a:t>
            </a:r>
          </a:p>
          <a:p>
            <a:pPr marL="341313" indent="-341313" eaLnBrk="1" hangingPunct="1">
              <a:lnSpc>
                <a:spcPts val="3313"/>
              </a:lnSpc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俛：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頫，低头也。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endParaRPr lang="zh-CN" altLang="en-US" smtClean="0">
              <a:solidFill>
                <a:srgbClr val="FFFF00"/>
              </a:solidFill>
            </a:endParaRPr>
          </a:p>
        </p:txBody>
      </p:sp>
      <p:pic>
        <p:nvPicPr>
          <p:cNvPr id="16388" name="Picture 5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smtClean="0">
                <a:solidFill>
                  <a:schemeClr val="hlink"/>
                </a:solidFill>
                <a:latin typeface="Arial Unicode MS" pitchFamily="34" charset="-122"/>
              </a:rPr>
              <a:t>第三段：</a:t>
            </a:r>
            <a:r>
              <a:rPr lang="zh-CN" altLang="en-US" sz="3600" smtClean="0">
                <a:solidFill>
                  <a:schemeClr val="hlink"/>
                </a:solidFill>
                <a:latin typeface="Arial Unicode MS" pitchFamily="34" charset="-122"/>
              </a:rPr>
              <a:t>写齐侯的车子被韩厥追上。丑父假充齐侯，齐侯免于被俘虏。 郤克终于赦免丑父。</a:t>
            </a:r>
            <a:r>
              <a:rPr lang="zh-CN" altLang="en-US" sz="4000" smtClean="0"/>
              <a:t> </a:t>
            </a:r>
            <a:br>
              <a:rPr lang="zh-CN" altLang="en-US" sz="4000" smtClean="0"/>
            </a:br>
            <a:endParaRPr lang="zh-CN" altLang="en-US" sz="4000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29945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絓：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茧子缫丝时挂丝。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endParaRPr lang="zh-CN" altLang="en-US" sz="360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2813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轏：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栈，棚也。从木，戔声。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”“</a:t>
            </a:r>
            <a:r>
              <a:rPr lang="zh-CN" altLang="en-US" smtClean="0">
                <a:solidFill>
                  <a:srgbClr val="FFFF00"/>
                </a:solidFill>
              </a:rPr>
              <a:t>竹木之车曰轏。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endParaRPr lang="zh-CN" altLang="en-US" sz="360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2813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肱：上臂，引申为胳膊。</a:t>
            </a:r>
          </a:p>
          <a:p>
            <a:pPr eaLnBrk="1" hangingPunct="1">
              <a:lnSpc>
                <a:spcPts val="2813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絷：段注：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马系也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即绊马索，误。当为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马缰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</a:t>
            </a:r>
            <a:endParaRPr lang="zh-CN" altLang="en-US" sz="36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zh-CN" smtClean="0">
              <a:solidFill>
                <a:schemeClr val="hlink"/>
              </a:solidFill>
              <a:latin typeface="Arial Unicode MS" pitchFamily="34" charset="-122"/>
            </a:endParaRPr>
          </a:p>
        </p:txBody>
      </p:sp>
      <p:pic>
        <p:nvPicPr>
          <p:cNvPr id="17412" name="Picture 4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458200" cy="6019800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2813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奉、捧为古今字，双手持。</a:t>
            </a:r>
          </a:p>
          <a:p>
            <a:pPr marL="341313" indent="-341313" eaLnBrk="1" hangingPunct="1">
              <a:lnSpc>
                <a:spcPts val="2813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璧：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说文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：“瑞玉环也。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尔雅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：肉倍好谓之璧；好倍肉谓之瑗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(yuán)”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古人珍视玉，以为重礼</a:t>
            </a:r>
            <a:r>
              <a:rPr lang="zh-CN" altLang="en-US" sz="2000" smtClean="0">
                <a:solidFill>
                  <a:srgbClr val="FFFF00"/>
                </a:solidFill>
                <a:latin typeface="宋体" pitchFamily="2" charset="-122"/>
              </a:rPr>
              <a:t>。（肉，指璧的周围；好指中间的孔。如图示）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舆：从车，  声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(zhòng)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，  音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yù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。有两个义项：①车厢      ②  众多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陷：深入。    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不幸：不如意（愿）。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130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886200"/>
            <a:ext cx="27892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329613" cy="5856288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属：通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适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（从朱熹注），恰巧。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摄：代理。如：摄政王。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忝：</a:t>
            </a:r>
            <a:r>
              <a:rPr lang="en-US" altLang="zh-CN" smtClean="0">
                <a:solidFill>
                  <a:srgbClr val="FFFF00"/>
                </a:solidFill>
              </a:rPr>
              <a:t>tiǎn</a:t>
            </a:r>
            <a:r>
              <a:rPr lang="zh-CN" altLang="en-US" smtClean="0">
                <a:solidFill>
                  <a:srgbClr val="FFFF00"/>
                </a:solidFill>
              </a:rPr>
              <a:t>，从心、天声、辱也。得罪。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戮：</a:t>
            </a:r>
            <a:r>
              <a:rPr lang="en-US" altLang="zh-CN" smtClean="0">
                <a:solidFill>
                  <a:srgbClr val="FFFF00"/>
                </a:solidFill>
              </a:rPr>
              <a:t>l</a:t>
            </a:r>
            <a:r>
              <a:rPr lang="en-US" altLang="zh-CN" smtClean="0">
                <a:solidFill>
                  <a:srgbClr val="FFFF00"/>
                </a:solidFill>
                <a:latin typeface="Arial"/>
              </a:rPr>
              <a:t>ù</a:t>
            </a:r>
            <a:r>
              <a:rPr lang="zh-CN" altLang="en-US" smtClean="0">
                <a:solidFill>
                  <a:srgbClr val="FFFF00"/>
                </a:solidFill>
              </a:rPr>
              <a:t>虐杀。王筠：先辱而后杀也。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劝：</a:t>
            </a:r>
            <a:r>
              <a:rPr lang="en-US" altLang="zh-CN" smtClean="0">
                <a:solidFill>
                  <a:srgbClr val="FFFF00"/>
                </a:solidFill>
              </a:rPr>
              <a:t>《</a:t>
            </a:r>
            <a:r>
              <a:rPr lang="zh-CN" altLang="en-US" smtClean="0">
                <a:solidFill>
                  <a:srgbClr val="FFFF00"/>
                </a:solidFill>
              </a:rPr>
              <a:t>说文</a:t>
            </a:r>
            <a:r>
              <a:rPr lang="en-US" altLang="zh-CN" smtClean="0">
                <a:solidFill>
                  <a:srgbClr val="FFFF00"/>
                </a:solidFill>
              </a:rPr>
              <a:t>》</a:t>
            </a:r>
            <a:r>
              <a:rPr lang="zh-CN" altLang="en-US" smtClean="0">
                <a:solidFill>
                  <a:srgbClr val="FFFF00"/>
                </a:solidFill>
              </a:rPr>
              <a:t>：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勉也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。积极鼓励。</a:t>
            </a:r>
          </a:p>
          <a:p>
            <a:pPr marL="341313" indent="-341313" eaLnBrk="1" hangingPunct="1">
              <a:lnSpc>
                <a:spcPts val="3463"/>
              </a:lnSpc>
              <a:spcBef>
                <a:spcPts val="200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将为戮乎：被动句，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为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是介词，引出施动者。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66800"/>
            <a:ext cx="4757738" cy="2236788"/>
          </a:xfrm>
        </p:spPr>
        <p:txBody>
          <a:bodyPr lIns="36000" tIns="36000" rIns="36000" bIns="36000"/>
          <a:lstStyle/>
          <a:p>
            <a:pPr eaLnBrk="1" hangingPunct="1">
              <a:lnSpc>
                <a:spcPts val="4675"/>
              </a:lnSpc>
              <a:defRPr/>
            </a:pPr>
            <a:r>
              <a:rPr lang="zh-CN" altLang="en-US" sz="4800" b="0" smtClean="0"/>
              <a:t>齐晋鞌之战</a:t>
            </a:r>
            <a:br>
              <a:rPr lang="zh-CN" altLang="en-US" sz="4800" b="0" smtClean="0"/>
            </a:br>
            <a:r>
              <a:rPr lang="zh-CN" altLang="en-US" sz="4800" b="0" smtClean="0"/>
              <a:t> </a:t>
            </a:r>
            <a:br>
              <a:rPr lang="zh-CN" altLang="en-US" sz="4800" b="0" smtClean="0"/>
            </a:br>
            <a:r>
              <a:rPr lang="en-US" altLang="zh-CN" sz="2800" b="0" smtClean="0"/>
              <a:t>《</a:t>
            </a:r>
            <a:r>
              <a:rPr lang="zh-CN" altLang="en-US" sz="2800" b="0" smtClean="0"/>
              <a:t>左传</a:t>
            </a:r>
            <a:r>
              <a:rPr lang="en-US" altLang="zh-CN" sz="2800" b="0" smtClean="0">
                <a:latin typeface="Arial"/>
              </a:rPr>
              <a:t>·</a:t>
            </a:r>
            <a:r>
              <a:rPr lang="zh-CN" altLang="en-US" sz="2800" b="0" smtClean="0"/>
              <a:t>成公二年</a:t>
            </a:r>
            <a:r>
              <a:rPr lang="en-US" altLang="zh-CN" sz="2800" b="0" smtClean="0"/>
              <a:t>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800" smtClean="0"/>
              <a:t>　　　鞌之战是春秋时期发生在齐、晋两国之间的一场重要战争。继齐桓公之后，晋国成了北方诸侯国的盟主。鲁宣公十二年，在著名的邲之战中晋国被楚国打败，导致郑、宋等国叛晋附楚，严重动摇了晋国的霸主地位。与此同时，齐国与楚国建立同盟，并于鲁成公二年春攻打晋的盟国鲁、卫，企图乘机恢复昔日的霸主地位。为了重振霸业，晋国应鲁、卫之请出兵伐齐，鞌之战就是在这种背景下发生的。由于晋军将帅具有高度的使命感责任感和团结战斗不怕牺牲的精神，故最终打败齐军，迫使齐国立下了城下之盟，尊晋国为盟主。文章再现了古代战争的激烈场面和军人以国家利益为重的思想境界，英雄人物不加点染而勇敢机智的形象跃然纸上，外交辞令谦卑有余娓娓动听而锋芒逼人，充分显示了</a:t>
            </a:r>
            <a:r>
              <a:rPr lang="en-US" altLang="zh-CN" sz="2800" smtClean="0"/>
              <a:t>《</a:t>
            </a:r>
            <a:r>
              <a:rPr lang="zh-CN" altLang="en-US" sz="2800" smtClean="0"/>
              <a:t>左传</a:t>
            </a:r>
            <a:r>
              <a:rPr lang="en-US" altLang="zh-CN" sz="2800" smtClean="0"/>
              <a:t>》</a:t>
            </a:r>
            <a:r>
              <a:rPr lang="zh-CN" altLang="en-US" sz="2800" smtClean="0"/>
              <a:t>于平实中见神奇的叙事风格和隐约深藏的语言艺术。</a:t>
            </a:r>
          </a:p>
        </p:txBody>
      </p:sp>
      <p:sp>
        <p:nvSpPr>
          <p:cNvPr id="458756" name="AutoShape 4"/>
          <p:cNvSpPr>
            <a:spLocks noChangeArrowheads="1"/>
          </p:cNvSpPr>
          <p:nvPr/>
        </p:nvSpPr>
        <p:spPr bwMode="auto">
          <a:xfrm>
            <a:off x="228600" y="152400"/>
            <a:ext cx="533400" cy="762000"/>
          </a:xfrm>
          <a:prstGeom prst="plaque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题</a:t>
            </a:r>
          </a:p>
          <a:p>
            <a:pPr algn="ctr">
              <a:defRPr/>
            </a:pPr>
            <a:r>
              <a:rPr lang="zh-CN" alt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220200" cy="69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 lIns="36000" tIns="36000" rIns="36000" bIns="36000"/>
          <a:lstStyle/>
          <a:p>
            <a:pPr eaLnBrk="1" hangingPunct="1">
              <a:lnSpc>
                <a:spcPts val="3913"/>
              </a:lnSpc>
              <a:defRPr/>
            </a:pPr>
            <a:r>
              <a:rPr lang="zh-CN" altLang="en-US" b="0" smtClean="0"/>
              <a:t>第一段：</a:t>
            </a:r>
            <a:r>
              <a:rPr kumimoji="1" lang="zh-CN" altLang="en-US" sz="3200" b="0" smtClean="0"/>
              <a:t>写齐侯骄横轻敌，遇到晋军顽强抵抗</a:t>
            </a:r>
            <a:r>
              <a:rPr kumimoji="1" lang="en-US" altLang="zh-CN" sz="3200" b="0" smtClean="0">
                <a:latin typeface="宋体" pitchFamily="2" charset="-122"/>
              </a:rPr>
              <a:t>,</a:t>
            </a:r>
            <a:r>
              <a:rPr kumimoji="1" lang="zh-CN" altLang="en-US" sz="3200" b="0" smtClean="0">
                <a:latin typeface="宋体" pitchFamily="2" charset="-122"/>
              </a:rPr>
              <a:t>结果惨</a:t>
            </a:r>
            <a:r>
              <a:rPr kumimoji="1" lang="zh-CN" altLang="en-US" sz="3200" b="0" smtClean="0"/>
              <a:t>遭失败。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82000" cy="4572000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000"/>
              </a:lnSpc>
              <a:spcBef>
                <a:spcPts val="875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鞌、鞍为异体字。齐国地名，在今济南附近。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875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父：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fǔ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同“甫”，古代贵男子的尊称。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875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御齐侯：与下文“御郤克”均是为动用法。可译为：为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…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驾车。  御、禦古代是两个字。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875"/>
              </a:spcBef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翦灭：翦，鸟羽很齐，通“剪”。前，古“剪”字。剪、翦同源。</a:t>
            </a:r>
          </a:p>
        </p:txBody>
      </p:sp>
      <p:pic>
        <p:nvPicPr>
          <p:cNvPr id="8196" name="Picture 5" descr="--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鞌之战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150"/>
            <a:ext cx="86868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矛头各部位名称示意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667000"/>
            <a:ext cx="3549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戈头各部位名称示意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0975"/>
            <a:ext cx="45815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弓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505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铜戈复原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752600"/>
            <a:ext cx="2222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632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朝食：从日出到隅中之间吃饭叫朝食。即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吃早饭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。成语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“</a:t>
            </a:r>
            <a:r>
              <a:rPr lang="zh-CN" altLang="en-US" smtClean="0">
                <a:solidFill>
                  <a:srgbClr val="FFFF00"/>
                </a:solidFill>
              </a:rPr>
              <a:t>灭此朝食</a:t>
            </a:r>
            <a:r>
              <a:rPr lang="zh-CN" altLang="en-US" smtClean="0">
                <a:solidFill>
                  <a:srgbClr val="FFFF00"/>
                </a:solidFill>
                <a:latin typeface="Arial"/>
              </a:rPr>
              <a:t>”</a:t>
            </a:r>
            <a:r>
              <a:rPr lang="zh-CN" altLang="en-US" smtClean="0">
                <a:solidFill>
                  <a:srgbClr val="FFFF00"/>
                </a:solidFill>
              </a:rPr>
              <a:t>出此。这句话表现了齐公骄傲自大与目空一切。另，晡（</a:t>
            </a:r>
            <a:r>
              <a:rPr lang="en-US" altLang="zh-CN" smtClean="0">
                <a:solidFill>
                  <a:srgbClr val="FFFF00"/>
                </a:solidFill>
              </a:rPr>
              <a:t>bū</a:t>
            </a:r>
            <a:r>
              <a:rPr lang="zh-CN" altLang="en-US" smtClean="0">
                <a:solidFill>
                  <a:srgbClr val="FFFF00"/>
                </a:solidFill>
              </a:rPr>
              <a:t>）食：指下午三点到五点（申时）吃的第二顿饭。成语：宵衣旰（</a:t>
            </a:r>
            <a:r>
              <a:rPr lang="en-US" altLang="zh-CN" smtClean="0">
                <a:solidFill>
                  <a:srgbClr val="FFFF00"/>
                </a:solidFill>
              </a:rPr>
              <a:t>g</a:t>
            </a:r>
            <a:r>
              <a:rPr lang="en-US" altLang="zh-CN" smtClean="0">
                <a:solidFill>
                  <a:srgbClr val="FFFF00"/>
                </a:solidFill>
                <a:latin typeface="Arial"/>
              </a:rPr>
              <a:t>à</a:t>
            </a:r>
            <a:r>
              <a:rPr lang="en-US" altLang="zh-CN" smtClean="0">
                <a:solidFill>
                  <a:srgbClr val="FFFF00"/>
                </a:solidFill>
              </a:rPr>
              <a:t>n</a:t>
            </a:r>
            <a:r>
              <a:rPr lang="zh-CN" altLang="en-US" smtClean="0">
                <a:solidFill>
                  <a:srgbClr val="FFFF00"/>
                </a:solidFill>
              </a:rPr>
              <a:t>）食，形容起早贪黑。旰食，指夜餐。</a:t>
            </a:r>
          </a:p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不介马：介、甲同源， 本为甲士，也指铠甲。此为名词为动用法，给马穿上铠甲。</a:t>
            </a:r>
            <a:endParaRPr lang="zh-CN" altLang="en-US" sz="3600" smtClean="0">
              <a:solidFill>
                <a:srgbClr val="FFFF00"/>
              </a:solidFill>
            </a:endParaRPr>
          </a:p>
          <a:p>
            <a:pPr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</a:rPr>
              <a:t>驰之，使动用法。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610600" cy="6248400"/>
          </a:xfrm>
        </p:spPr>
        <p:txBody>
          <a:bodyPr lIns="36000" tIns="36000" rIns="36000" bIns="36000"/>
          <a:lstStyle/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屦：草鞋。有麻屦、草屦之分。刘备贩屦。汉代以后称履。履的质料较好。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合：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说文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：“亼口也。”“亼”古“集”字 。合口即闭口。引申为“接触”此指交战、交兵。词语：回合。始合，即刚一接战。    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r>
              <a:rPr lang="en-US" altLang="zh-CN" smtClean="0"/>
              <a:t>※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贯：穿也。古作“毌”，又作“串”。一串钱叫一吊，又叫一贯。古读“串”如“贯”。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《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说文</a:t>
            </a:r>
            <a:r>
              <a:rPr lang="en-US" altLang="zh-CN" smtClean="0">
                <a:solidFill>
                  <a:srgbClr val="FFFF00"/>
                </a:solidFill>
                <a:latin typeface="宋体" pitchFamily="2" charset="-122"/>
              </a:rPr>
              <a:t>》</a:t>
            </a:r>
            <a:r>
              <a:rPr lang="zh-CN" altLang="en-US" smtClean="0">
                <a:solidFill>
                  <a:srgbClr val="FFFF00"/>
                </a:solidFill>
                <a:latin typeface="宋体" pitchFamily="2" charset="-122"/>
              </a:rPr>
              <a:t>：“毌，穿物持之也。从一横贯，象宝货之形。”此为“穿过”或“穿透”。</a:t>
            </a:r>
          </a:p>
          <a:p>
            <a:pPr marL="341313" indent="-341313" eaLnBrk="1" hangingPunct="1">
              <a:lnSpc>
                <a:spcPts val="3000"/>
              </a:lnSpc>
              <a:spcBef>
                <a:spcPts val="675"/>
              </a:spcBef>
              <a:buSzPct val="33000"/>
              <a:buFontTx/>
              <a:buNone/>
              <a:defRPr/>
            </a:pPr>
            <a:endParaRPr lang="en-US" altLang="zh-CN" smtClean="0">
              <a:solidFill>
                <a:srgbClr val="FFFF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1097</Words>
  <Application>Microsoft Office PowerPoint</Application>
  <PresentationFormat>全屏显示(4:3)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Calibri</vt:lpstr>
      <vt:lpstr>Times New Roman</vt:lpstr>
      <vt:lpstr>Wingdings</vt:lpstr>
      <vt:lpstr>华文隶书</vt:lpstr>
      <vt:lpstr>Arial Black</vt:lpstr>
      <vt:lpstr>Arial Unicode MS</vt:lpstr>
      <vt:lpstr>默认设计模板</vt:lpstr>
      <vt:lpstr>Maple</vt:lpstr>
      <vt:lpstr> Ancient Chinese</vt:lpstr>
      <vt:lpstr>齐晋鞌之战   《左传·成公二年》</vt:lpstr>
      <vt:lpstr>PowerPoint 演示文稿</vt:lpstr>
      <vt:lpstr>PowerPoint 演示文稿</vt:lpstr>
      <vt:lpstr>第一段：写齐侯骄横轻敌，遇到晋军顽强抵抗,结果惨遭失败。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第二段：晋司马韩厥中御追亡。</vt:lpstr>
      <vt:lpstr>第三段：写齐侯的车子被韩厥追上。丑父假充齐侯，齐侯免于被俘虏。 郤克终于赦免丑父。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xiezhifang</dc:creator>
  <cp:lastModifiedBy>WLXYs-</cp:lastModifiedBy>
  <cp:revision>24</cp:revision>
  <cp:lastPrinted>1601-01-01T00:00:00Z</cp:lastPrinted>
  <dcterms:created xsi:type="dcterms:W3CDTF">1601-01-01T00:00:00Z</dcterms:created>
  <dcterms:modified xsi:type="dcterms:W3CDTF">2013-08-26T06:58:46Z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