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8" r:id="rId2"/>
  </p:sldMasterIdLst>
  <p:sldIdLst>
    <p:sldId id="256" r:id="rId3"/>
    <p:sldId id="289" r:id="rId4"/>
    <p:sldId id="290" r:id="rId5"/>
    <p:sldId id="641" r:id="rId6"/>
    <p:sldId id="291" r:id="rId7"/>
    <p:sldId id="625" r:id="rId8"/>
    <p:sldId id="292" r:id="rId9"/>
    <p:sldId id="293" r:id="rId10"/>
    <p:sldId id="294" r:id="rId11"/>
    <p:sldId id="295" r:id="rId12"/>
    <p:sldId id="296" r:id="rId13"/>
    <p:sldId id="297" r:id="rId1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CC00"/>
    <a:srgbClr val="FB9997"/>
    <a:srgbClr val="000000"/>
    <a:srgbClr val="66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9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13A48-D7AB-49F1-BB77-19AE0A1CB2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3069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B88B3-C211-4442-894E-3CFC2FAC949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5566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AC92D-B97A-413E-BE6B-6337B855817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62589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itchFamily="34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itchFamily="34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itchFamily="34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itchFamily="34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itchFamily="34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3317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43317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620C2-E6CF-4339-8330-B1C9051F602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78730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8F005-DF3B-43D2-9AC5-2823E6A17F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52350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14F83-27C1-431E-9094-0CBFAEE945C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866762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EBD64-D45F-4BD5-BEEB-2E0841DE72A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51522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0CFA7-A2CF-4062-AE58-1398DF3331E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08407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990FF-8985-48BC-B0EC-BA8835EE27F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16137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58BB5-3A15-4827-A16F-78067795250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714632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DC717-FD5E-47D1-B959-66DA01C24E0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710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366BF-3AB4-4BF7-9448-E3AE15600A9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229545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CEAB9-1841-4D25-B46E-1BDD0319566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449934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E1560-5C85-4FA0-8B4E-A3A936BE9E0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48127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5CAFC-A6E4-4D93-9ABC-6FE2ED8E3D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83998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412B6-CA06-4ADF-A24F-18013BB0609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08278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AE0BE-D2B2-4317-ADFD-E51680CDF8D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79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8B682-3FD3-4B00-B063-3A0941F076F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87128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FCD04-F50C-4676-ADA0-64DEC5FD8E6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3993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38B64-2CB5-4A83-AEAD-D0400FE7856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9204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02013-AC61-40A6-B1D7-84AD976D2D7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50628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346A7-CFEA-40FF-95C0-414E522F458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5816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7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7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7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F34CBBD0-2EC3-4E84-98A4-08714A456A3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43213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itchFamily="34" charset="0"/>
              </a:endParaRPr>
            </a:p>
          </p:txBody>
        </p:sp>
        <p:sp>
          <p:nvSpPr>
            <p:cNvPr id="2057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8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9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0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1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6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214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itchFamily="34" charset="0"/>
              </a:endParaRPr>
            </a:p>
          </p:txBody>
        </p:sp>
        <p:sp>
          <p:nvSpPr>
            <p:cNvPr id="43214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itchFamily="34" charset="0"/>
              </a:endParaRPr>
            </a:p>
          </p:txBody>
        </p:sp>
        <p:sp>
          <p:nvSpPr>
            <p:cNvPr id="43214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itchFamily="34" charset="0"/>
              </a:endParaRPr>
            </a:p>
          </p:txBody>
        </p:sp>
        <p:sp>
          <p:nvSpPr>
            <p:cNvPr id="2070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1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214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itchFamily="34" charset="0"/>
              </a:endParaRPr>
            </a:p>
          </p:txBody>
        </p:sp>
        <p:sp>
          <p:nvSpPr>
            <p:cNvPr id="2073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3214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3215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3215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3215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3215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D6F71EA3-A6DA-4994-8B0E-AFCCF106A9A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6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>
            <p:ph type="title"/>
          </p:nvPr>
        </p:nvSpPr>
        <p:spPr>
          <a:xfrm>
            <a:off x="539750" y="890588"/>
            <a:ext cx="8215313" cy="1166812"/>
          </a:xfrm>
          <a:noFill/>
        </p:spPr>
        <p:txBody>
          <a:bodyPr lIns="36000" tIns="36000" rIns="36000" bIns="36000"/>
          <a:lstStyle/>
          <a:p>
            <a:pPr eaLnBrk="1" hangingPunct="1">
              <a:lnSpc>
                <a:spcPts val="8613"/>
              </a:lnSpc>
            </a:pPr>
            <a:r>
              <a:rPr lang="en-US" altLang="zh-CN" sz="8200" smtClean="0">
                <a:solidFill>
                  <a:srgbClr val="FFFF00"/>
                </a:solidFill>
                <a:ea typeface="华文隶书" pitchFamily="2" charset="-122"/>
              </a:rPr>
              <a:t/>
            </a:r>
            <a:br>
              <a:rPr lang="en-US" altLang="zh-CN" sz="8200" smtClean="0">
                <a:solidFill>
                  <a:srgbClr val="FFFF00"/>
                </a:solidFill>
                <a:ea typeface="华文隶书" pitchFamily="2" charset="-122"/>
              </a:rPr>
            </a:br>
            <a:r>
              <a:rPr lang="en-US" altLang="zh-CN" sz="3100" smtClean="0">
                <a:latin typeface="Arial Black" pitchFamily="34" charset="0"/>
                <a:ea typeface="华文隶书" pitchFamily="2" charset="-122"/>
              </a:rPr>
              <a:t>Ancient Chinese</a:t>
            </a:r>
          </a:p>
        </p:txBody>
      </p:sp>
      <p:sp>
        <p:nvSpPr>
          <p:cNvPr id="7" name="Rectangle 10"/>
          <p:cNvSpPr txBox="1">
            <a:spLocks noChangeArrowheads="1"/>
          </p:cNvSpPr>
          <p:nvPr/>
        </p:nvSpPr>
        <p:spPr bwMode="auto">
          <a:xfrm>
            <a:off x="2514600" y="5943600"/>
            <a:ext cx="464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/>
          <a:lstStyle/>
          <a:p>
            <a:pPr marL="341313" indent="-341313">
              <a:lnSpc>
                <a:spcPts val="3463"/>
              </a:lnSpc>
              <a:spcBef>
                <a:spcPts val="200"/>
              </a:spcBef>
              <a:defRPr/>
            </a:pPr>
            <a:r>
              <a:rPr lang="zh-CN" altLang="en-US" sz="2800" b="1" kern="0" dirty="0">
                <a:solidFill>
                  <a:srgbClr val="6600FF"/>
                </a:solidFill>
                <a:latin typeface="+mn-lt"/>
                <a:ea typeface="+mn-ea"/>
              </a:rPr>
              <a:t>陕西师大古代汉语教研室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90513"/>
            <a:ext cx="6597650" cy="1000125"/>
          </a:xfrm>
        </p:spPr>
        <p:txBody>
          <a:bodyPr lIns="36000" tIns="36000" rIns="36000" bIns="36000"/>
          <a:lstStyle/>
          <a:p>
            <a:pPr eaLnBrk="1" hangingPunct="1">
              <a:lnSpc>
                <a:spcPts val="4675"/>
              </a:lnSpc>
              <a:defRPr/>
            </a:pPr>
            <a:r>
              <a:rPr lang="en-US" altLang="zh-CN" smtClean="0"/>
              <a:t> </a:t>
            </a:r>
            <a:endParaRPr lang="en-US" altLang="zh-CN" sz="100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763000" cy="6629400"/>
          </a:xfrm>
        </p:spPr>
        <p:txBody>
          <a:bodyPr lIns="36000" tIns="36000" rIns="36000" bIns="36000"/>
          <a:lstStyle/>
          <a:p>
            <a:pPr marL="341313" indent="-341313" eaLnBrk="1" hangingPunct="1">
              <a:lnSpc>
                <a:spcPts val="3000"/>
              </a:lnSpc>
              <a:spcBef>
                <a:spcPts val="675"/>
              </a:spcBef>
              <a:buFont typeface="Wingdings" pitchFamily="2" charset="2"/>
              <a:buNone/>
              <a:defRPr/>
            </a:pPr>
            <a:r>
              <a:rPr lang="zh-CN" altLang="en-US" smtClean="0">
                <a:solidFill>
                  <a:srgbClr val="FFFF00"/>
                </a:solidFill>
              </a:rPr>
              <a:t>第二部分：写齐师伐楚，齐侯面对宁死不屈的楚国，只好与之结盟。耀武扬威以失败告终。（屈完态度强硬，柔中带刚，以气夺人）</a:t>
            </a:r>
          </a:p>
          <a:p>
            <a:pPr marL="341313" indent="-341313" eaLnBrk="1" hangingPunct="1">
              <a:lnSpc>
                <a:spcPts val="3000"/>
              </a:lnSpc>
              <a:spcBef>
                <a:spcPts val="675"/>
              </a:spcBef>
              <a:buFont typeface="Wingdings" pitchFamily="2" charset="2"/>
              <a:buNone/>
              <a:defRPr/>
            </a:pPr>
            <a:r>
              <a:rPr lang="zh-CN" altLang="en-US" smtClean="0">
                <a:solidFill>
                  <a:srgbClr val="FFFF00"/>
                </a:solidFill>
              </a:rPr>
              <a:t> </a:t>
            </a:r>
          </a:p>
          <a:p>
            <a:pPr marL="341313" indent="-341313" eaLnBrk="1" hangingPunct="1">
              <a:lnSpc>
                <a:spcPts val="3000"/>
              </a:lnSpc>
              <a:spcBef>
                <a:spcPts val="675"/>
              </a:spcBef>
              <a:buFont typeface="Wingdings" pitchFamily="2" charset="2"/>
              <a:buNone/>
              <a:defRPr/>
            </a:pPr>
            <a:r>
              <a:rPr lang="en-US" altLang="zh-CN" smtClean="0"/>
              <a:t>※</a:t>
            </a:r>
            <a:r>
              <a:rPr lang="zh-CN" altLang="en-US" smtClean="0">
                <a:solidFill>
                  <a:srgbClr val="FFFF00"/>
                </a:solidFill>
              </a:rPr>
              <a:t>如：到达。  </a:t>
            </a:r>
          </a:p>
          <a:p>
            <a:pPr marL="341313" indent="-341313" eaLnBrk="1" hangingPunct="1">
              <a:lnSpc>
                <a:spcPts val="3000"/>
              </a:lnSpc>
              <a:spcBef>
                <a:spcPts val="675"/>
              </a:spcBef>
              <a:buFont typeface="Wingdings" pitchFamily="2" charset="2"/>
              <a:buNone/>
              <a:defRPr/>
            </a:pPr>
            <a:r>
              <a:rPr lang="en-US" altLang="zh-CN" smtClean="0"/>
              <a:t>※</a:t>
            </a:r>
            <a:r>
              <a:rPr lang="zh-CN" altLang="en-US" smtClean="0">
                <a:solidFill>
                  <a:srgbClr val="FFFF00"/>
                </a:solidFill>
              </a:rPr>
              <a:t>陈：即摆开阵势。  </a:t>
            </a:r>
          </a:p>
          <a:p>
            <a:pPr marL="341313" indent="-341313" eaLnBrk="1" hangingPunct="1">
              <a:lnSpc>
                <a:spcPts val="3000"/>
              </a:lnSpc>
              <a:spcBef>
                <a:spcPts val="675"/>
              </a:spcBef>
              <a:buFont typeface="Wingdings" pitchFamily="2" charset="2"/>
              <a:buNone/>
              <a:defRPr/>
            </a:pPr>
            <a:r>
              <a:rPr lang="en-US" altLang="zh-CN" smtClean="0"/>
              <a:t>※</a:t>
            </a:r>
            <a:r>
              <a:rPr lang="zh-CN" altLang="en-US" smtClean="0">
                <a:solidFill>
                  <a:srgbClr val="FFFF00"/>
                </a:solidFill>
              </a:rPr>
              <a:t>岂不穀是为？不榖，义为</a:t>
            </a:r>
            <a:r>
              <a:rPr lang="zh-CN" altLang="en-US" smtClean="0">
                <a:solidFill>
                  <a:srgbClr val="FFFF00"/>
                </a:solidFill>
                <a:latin typeface="Arial"/>
              </a:rPr>
              <a:t>“</a:t>
            </a:r>
            <a:r>
              <a:rPr lang="zh-CN" altLang="en-US" smtClean="0">
                <a:solidFill>
                  <a:srgbClr val="FFFF00"/>
                </a:solidFill>
              </a:rPr>
              <a:t>不善</a:t>
            </a:r>
            <a:r>
              <a:rPr lang="zh-CN" altLang="en-US" smtClean="0">
                <a:solidFill>
                  <a:srgbClr val="FFFF00"/>
                </a:solidFill>
                <a:latin typeface="Arial"/>
              </a:rPr>
              <a:t>”</a:t>
            </a:r>
            <a:r>
              <a:rPr lang="zh-CN" altLang="en-US" smtClean="0">
                <a:solidFill>
                  <a:srgbClr val="FFFF00"/>
                </a:solidFill>
              </a:rPr>
              <a:t>。古人谦虚，用以自称。疑问句的宾语前置，是，助词。</a:t>
            </a:r>
          </a:p>
          <a:p>
            <a:pPr marL="341313" indent="-341313" eaLnBrk="1" hangingPunct="1">
              <a:lnSpc>
                <a:spcPts val="3000"/>
              </a:lnSpc>
              <a:spcBef>
                <a:spcPts val="675"/>
              </a:spcBef>
              <a:buFont typeface="Wingdings" pitchFamily="2" charset="2"/>
              <a:buNone/>
              <a:defRPr/>
            </a:pPr>
            <a:r>
              <a:rPr lang="en-US" altLang="zh-CN" smtClean="0"/>
              <a:t>※</a:t>
            </a:r>
            <a:r>
              <a:rPr lang="zh-CN" altLang="en-US" smtClean="0">
                <a:solidFill>
                  <a:srgbClr val="FFFF00"/>
                </a:solidFill>
              </a:rPr>
              <a:t>先君之好是继。宾语前置句，</a:t>
            </a:r>
            <a:r>
              <a:rPr lang="zh-CN" altLang="en-US" smtClean="0">
                <a:solidFill>
                  <a:srgbClr val="FFFF00"/>
                </a:solidFill>
                <a:latin typeface="Arial"/>
              </a:rPr>
              <a:t>“</a:t>
            </a:r>
            <a:r>
              <a:rPr lang="zh-CN" altLang="en-US" smtClean="0">
                <a:solidFill>
                  <a:srgbClr val="FFFF00"/>
                </a:solidFill>
              </a:rPr>
              <a:t>是</a:t>
            </a:r>
            <a:r>
              <a:rPr lang="zh-CN" altLang="en-US" smtClean="0">
                <a:solidFill>
                  <a:srgbClr val="FFFF00"/>
                </a:solidFill>
                <a:latin typeface="Arial"/>
              </a:rPr>
              <a:t>”</a:t>
            </a:r>
            <a:r>
              <a:rPr lang="zh-CN" altLang="en-US" smtClean="0">
                <a:solidFill>
                  <a:srgbClr val="FFFF00"/>
                </a:solidFill>
              </a:rPr>
              <a:t>为助词，有强调宾语的作用，并非复指代词。宾语是</a:t>
            </a:r>
            <a:r>
              <a:rPr lang="zh-CN" altLang="en-US" smtClean="0">
                <a:solidFill>
                  <a:srgbClr val="FFFF00"/>
                </a:solidFill>
                <a:latin typeface="Arial"/>
              </a:rPr>
              <a:t>“</a:t>
            </a:r>
            <a:r>
              <a:rPr lang="zh-CN" altLang="en-US" smtClean="0">
                <a:solidFill>
                  <a:srgbClr val="FFFF00"/>
                </a:solidFill>
              </a:rPr>
              <a:t>先君之好</a:t>
            </a:r>
            <a:r>
              <a:rPr lang="zh-CN" altLang="en-US" smtClean="0">
                <a:solidFill>
                  <a:srgbClr val="FFFF00"/>
                </a:solidFill>
                <a:latin typeface="Arial"/>
              </a:rPr>
              <a:t>”</a:t>
            </a:r>
            <a:r>
              <a:rPr lang="zh-CN" altLang="en-US" smtClean="0">
                <a:solidFill>
                  <a:srgbClr val="FFFF00"/>
                </a:solidFill>
              </a:rPr>
              <a:t>。   </a:t>
            </a:r>
          </a:p>
        </p:txBody>
      </p:sp>
      <p:pic>
        <p:nvPicPr>
          <p:cNvPr id="13316" name="Picture 4" descr="--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6400"/>
            <a:ext cx="8610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09563"/>
            <a:ext cx="8662988" cy="5176837"/>
          </a:xfrm>
        </p:spPr>
        <p:txBody>
          <a:bodyPr lIns="36000" tIns="36000" rIns="36000" bIns="36000"/>
          <a:lstStyle/>
          <a:p>
            <a:pPr marL="341313" indent="-341313" eaLnBrk="1" hangingPunct="1">
              <a:lnSpc>
                <a:spcPts val="3000"/>
              </a:lnSpc>
              <a:spcBef>
                <a:spcPts val="788"/>
              </a:spcBef>
              <a:buFont typeface="Wingdings" pitchFamily="2" charset="2"/>
              <a:buNone/>
              <a:defRPr/>
            </a:pPr>
            <a:r>
              <a:rPr lang="en-US" altLang="zh-CN" smtClean="0"/>
              <a:t>※</a:t>
            </a:r>
            <a:r>
              <a:rPr lang="zh-CN" altLang="en-US" smtClean="0">
                <a:solidFill>
                  <a:srgbClr val="FFFF00"/>
                </a:solidFill>
              </a:rPr>
              <a:t>惠</a:t>
            </a:r>
            <a:r>
              <a:rPr lang="en-US" altLang="zh-CN" smtClean="0">
                <a:solidFill>
                  <a:srgbClr val="FFFF00"/>
                </a:solidFill>
              </a:rPr>
              <a:t>:</a:t>
            </a:r>
            <a:r>
              <a:rPr lang="zh-CN" altLang="en-US" smtClean="0">
                <a:solidFill>
                  <a:srgbClr val="FFFF00"/>
                </a:solidFill>
              </a:rPr>
              <a:t>谦敬副词，恩赐，恩惠。赏脸，给面子。</a:t>
            </a:r>
            <a:endParaRPr lang="zh-CN" altLang="en-US" sz="3600" smtClean="0">
              <a:solidFill>
                <a:srgbClr val="FFFF00"/>
              </a:solidFill>
            </a:endParaRPr>
          </a:p>
          <a:p>
            <a:pPr marL="341313" indent="-341313" eaLnBrk="1" hangingPunct="1">
              <a:lnSpc>
                <a:spcPts val="3000"/>
              </a:lnSpc>
              <a:spcBef>
                <a:spcPts val="788"/>
              </a:spcBef>
              <a:buFont typeface="Wingdings" pitchFamily="2" charset="2"/>
              <a:buNone/>
              <a:defRPr/>
            </a:pPr>
            <a:r>
              <a:rPr lang="en-US" altLang="zh-CN" smtClean="0"/>
              <a:t>※</a:t>
            </a:r>
            <a:r>
              <a:rPr lang="zh-CN" altLang="en-US" smtClean="0">
                <a:solidFill>
                  <a:srgbClr val="FFFF00"/>
                </a:solidFill>
              </a:rPr>
              <a:t>敝</a:t>
            </a:r>
            <a:r>
              <a:rPr lang="en-US" altLang="zh-CN" smtClean="0">
                <a:solidFill>
                  <a:srgbClr val="FFFF00"/>
                </a:solidFill>
              </a:rPr>
              <a:t>:《</a:t>
            </a:r>
            <a:r>
              <a:rPr lang="zh-CN" altLang="en-US" smtClean="0">
                <a:solidFill>
                  <a:srgbClr val="FFFF00"/>
                </a:solidFill>
              </a:rPr>
              <a:t>说文</a:t>
            </a:r>
            <a:r>
              <a:rPr lang="en-US" altLang="zh-CN" smtClean="0">
                <a:solidFill>
                  <a:srgbClr val="FFFF00"/>
                </a:solidFill>
              </a:rPr>
              <a:t>》:</a:t>
            </a:r>
            <a:r>
              <a:rPr lang="en-US" altLang="zh-CN" smtClean="0">
                <a:solidFill>
                  <a:srgbClr val="FFFF00"/>
                </a:solidFill>
                <a:latin typeface="Arial"/>
              </a:rPr>
              <a:t>“</a:t>
            </a:r>
            <a:r>
              <a:rPr lang="zh-CN" altLang="en-US" smtClean="0">
                <a:solidFill>
                  <a:srgbClr val="FFFF00"/>
                </a:solidFill>
              </a:rPr>
              <a:t>敝，败衣也。</a:t>
            </a:r>
            <a:r>
              <a:rPr lang="zh-CN" altLang="en-US" smtClean="0">
                <a:solidFill>
                  <a:srgbClr val="FFFF00"/>
                </a:solidFill>
                <a:latin typeface="Arial"/>
              </a:rPr>
              <a:t>”</a:t>
            </a:r>
            <a:r>
              <a:rPr lang="zh-CN" altLang="en-US" smtClean="0">
                <a:solidFill>
                  <a:srgbClr val="FFFF00"/>
                </a:solidFill>
              </a:rPr>
              <a:t>此为谦词，破败。</a:t>
            </a:r>
          </a:p>
          <a:p>
            <a:pPr marL="341313" indent="-341313" eaLnBrk="1" hangingPunct="1">
              <a:lnSpc>
                <a:spcPts val="3000"/>
              </a:lnSpc>
              <a:spcBef>
                <a:spcPts val="788"/>
              </a:spcBef>
              <a:buFont typeface="Wingdings" pitchFamily="2" charset="2"/>
              <a:buNone/>
              <a:defRPr/>
            </a:pPr>
            <a:r>
              <a:rPr lang="en-US" altLang="zh-CN" smtClean="0"/>
              <a:t>※</a:t>
            </a:r>
            <a:r>
              <a:rPr lang="zh-CN" altLang="en-US" smtClean="0">
                <a:solidFill>
                  <a:srgbClr val="FFFF00"/>
                </a:solidFill>
              </a:rPr>
              <a:t>社稷：</a:t>
            </a:r>
            <a:r>
              <a:rPr lang="zh-CN" altLang="en-US" smtClean="0">
                <a:solidFill>
                  <a:srgbClr val="FFFF00"/>
                </a:solidFill>
                <a:latin typeface="Arial"/>
              </a:rPr>
              <a:t>“</a:t>
            </a:r>
            <a:r>
              <a:rPr lang="zh-CN" altLang="en-US" smtClean="0">
                <a:solidFill>
                  <a:srgbClr val="FFFF00"/>
                </a:solidFill>
              </a:rPr>
              <a:t>社</a:t>
            </a:r>
            <a:r>
              <a:rPr lang="zh-CN" altLang="en-US" smtClean="0">
                <a:solidFill>
                  <a:srgbClr val="FFFF00"/>
                </a:solidFill>
                <a:latin typeface="Arial"/>
              </a:rPr>
              <a:t>”</a:t>
            </a:r>
            <a:r>
              <a:rPr lang="zh-CN" altLang="en-US" smtClean="0">
                <a:solidFill>
                  <a:srgbClr val="FFFF00"/>
                </a:solidFill>
              </a:rPr>
              <a:t>为土神，</a:t>
            </a:r>
            <a:r>
              <a:rPr lang="zh-CN" altLang="en-US" smtClean="0">
                <a:solidFill>
                  <a:srgbClr val="FFFF00"/>
                </a:solidFill>
                <a:latin typeface="Arial"/>
              </a:rPr>
              <a:t>“</a:t>
            </a:r>
            <a:r>
              <a:rPr lang="zh-CN" altLang="en-US" smtClean="0">
                <a:solidFill>
                  <a:srgbClr val="FFFF00"/>
                </a:solidFill>
              </a:rPr>
              <a:t>稷</a:t>
            </a:r>
            <a:r>
              <a:rPr lang="zh-CN" altLang="en-US" smtClean="0">
                <a:solidFill>
                  <a:srgbClr val="FFFF00"/>
                </a:solidFill>
                <a:latin typeface="Arial"/>
              </a:rPr>
              <a:t>”</a:t>
            </a:r>
            <a:r>
              <a:rPr lang="zh-CN" altLang="en-US" smtClean="0">
                <a:solidFill>
                  <a:srgbClr val="FFFF00"/>
                </a:solidFill>
              </a:rPr>
              <a:t>为谷神。古人重视祭祀社稷，各诸侯国都没有社稷坛，后成为国家的象征及代名词。  </a:t>
            </a:r>
            <a:endParaRPr lang="zh-CN" altLang="en-US" sz="3600" smtClean="0">
              <a:solidFill>
                <a:srgbClr val="FFFF00"/>
              </a:solidFill>
            </a:endParaRPr>
          </a:p>
          <a:p>
            <a:pPr marL="341313" indent="-341313" eaLnBrk="1" hangingPunct="1">
              <a:lnSpc>
                <a:spcPts val="3000"/>
              </a:lnSpc>
              <a:spcBef>
                <a:spcPts val="788"/>
              </a:spcBef>
              <a:buFont typeface="Wingdings" pitchFamily="2" charset="2"/>
              <a:buNone/>
              <a:defRPr/>
            </a:pPr>
            <a:r>
              <a:rPr lang="en-US" altLang="zh-CN" smtClean="0"/>
              <a:t>※</a:t>
            </a:r>
            <a:r>
              <a:rPr lang="zh-CN" altLang="en-US" smtClean="0">
                <a:solidFill>
                  <a:srgbClr val="FFFF00"/>
                </a:solidFill>
              </a:rPr>
              <a:t>辱</a:t>
            </a:r>
            <a:r>
              <a:rPr lang="en-US" altLang="zh-CN" smtClean="0">
                <a:solidFill>
                  <a:srgbClr val="FFFF00"/>
                </a:solidFill>
              </a:rPr>
              <a:t>:</a:t>
            </a:r>
            <a:r>
              <a:rPr lang="zh-CN" altLang="en-US" smtClean="0">
                <a:solidFill>
                  <a:srgbClr val="FFFF00"/>
                </a:solidFill>
              </a:rPr>
              <a:t>谦敬副词。即辱没自己</a:t>
            </a:r>
            <a:r>
              <a:rPr lang="en-US" altLang="zh-CN" smtClean="0">
                <a:solidFill>
                  <a:srgbClr val="FFFF00"/>
                </a:solidFill>
              </a:rPr>
              <a:t>,</a:t>
            </a:r>
            <a:r>
              <a:rPr lang="zh-CN" altLang="en-US" smtClean="0">
                <a:solidFill>
                  <a:srgbClr val="FFFF00"/>
                </a:solidFill>
              </a:rPr>
              <a:t>或降低自己的身份。</a:t>
            </a:r>
            <a:endParaRPr lang="zh-CN" altLang="en-US" sz="3600" smtClean="0">
              <a:solidFill>
                <a:srgbClr val="FFFF00"/>
              </a:solidFill>
            </a:endParaRPr>
          </a:p>
          <a:p>
            <a:pPr marL="341313" indent="-341313" eaLnBrk="1" hangingPunct="1">
              <a:lnSpc>
                <a:spcPts val="3000"/>
              </a:lnSpc>
              <a:spcBef>
                <a:spcPts val="788"/>
              </a:spcBef>
              <a:buFont typeface="Wingdings" pitchFamily="2" charset="2"/>
              <a:buNone/>
              <a:defRPr/>
            </a:pPr>
            <a:r>
              <a:rPr lang="en-US" altLang="zh-CN" smtClean="0"/>
              <a:t>※</a:t>
            </a:r>
            <a:r>
              <a:rPr lang="zh-CN" altLang="en-US" smtClean="0">
                <a:solidFill>
                  <a:srgbClr val="FFFF00"/>
                </a:solidFill>
              </a:rPr>
              <a:t>绥</a:t>
            </a:r>
            <a:r>
              <a:rPr lang="en-US" altLang="zh-CN" smtClean="0">
                <a:solidFill>
                  <a:srgbClr val="FFFF00"/>
                </a:solidFill>
              </a:rPr>
              <a:t>:《</a:t>
            </a:r>
            <a:r>
              <a:rPr lang="zh-CN" altLang="en-US" smtClean="0">
                <a:solidFill>
                  <a:srgbClr val="FFFF00"/>
                </a:solidFill>
              </a:rPr>
              <a:t>论语</a:t>
            </a:r>
            <a:r>
              <a:rPr lang="en-US" altLang="zh-CN" smtClean="0">
                <a:solidFill>
                  <a:srgbClr val="FFFF00"/>
                </a:solidFill>
              </a:rPr>
              <a:t>》:</a:t>
            </a:r>
            <a:r>
              <a:rPr lang="en-US" altLang="zh-CN" smtClean="0">
                <a:solidFill>
                  <a:srgbClr val="FFFF00"/>
                </a:solidFill>
                <a:latin typeface="Arial"/>
              </a:rPr>
              <a:t>“</a:t>
            </a:r>
            <a:r>
              <a:rPr lang="zh-CN" altLang="en-US" smtClean="0">
                <a:solidFill>
                  <a:srgbClr val="FFFF00"/>
                </a:solidFill>
              </a:rPr>
              <a:t>升车必正立执绥。</a:t>
            </a:r>
            <a:r>
              <a:rPr lang="zh-CN" altLang="en-US" smtClean="0">
                <a:solidFill>
                  <a:srgbClr val="FFFF00"/>
                </a:solidFill>
                <a:latin typeface="Arial"/>
              </a:rPr>
              <a:t>”</a:t>
            </a:r>
            <a:r>
              <a:rPr lang="zh-CN" altLang="en-US" smtClean="0">
                <a:solidFill>
                  <a:srgbClr val="FFFF00"/>
                </a:solidFill>
              </a:rPr>
              <a:t>周生烈曰</a:t>
            </a:r>
            <a:r>
              <a:rPr lang="en-US" altLang="zh-CN" smtClean="0">
                <a:solidFill>
                  <a:srgbClr val="FFFF00"/>
                </a:solidFill>
              </a:rPr>
              <a:t>:</a:t>
            </a:r>
            <a:r>
              <a:rPr lang="en-US" altLang="zh-CN" smtClean="0">
                <a:solidFill>
                  <a:srgbClr val="FFFF00"/>
                </a:solidFill>
                <a:latin typeface="Arial"/>
              </a:rPr>
              <a:t>“</a:t>
            </a:r>
            <a:r>
              <a:rPr lang="zh-CN" altLang="en-US" smtClean="0">
                <a:solidFill>
                  <a:srgbClr val="FFFF00"/>
                </a:solidFill>
              </a:rPr>
              <a:t>正立执绥，所以为安。</a:t>
            </a:r>
            <a:r>
              <a:rPr lang="zh-CN" altLang="en-US" smtClean="0">
                <a:solidFill>
                  <a:srgbClr val="FFFF00"/>
                </a:solidFill>
                <a:latin typeface="Arial"/>
              </a:rPr>
              <a:t>”</a:t>
            </a:r>
            <a:r>
              <a:rPr lang="zh-CN" altLang="en-US" smtClean="0">
                <a:solidFill>
                  <a:srgbClr val="FFFF00"/>
                </a:solidFill>
              </a:rPr>
              <a:t>绥，从系（</a:t>
            </a:r>
            <a:r>
              <a:rPr lang="en-US" altLang="zh-CN" smtClean="0">
                <a:solidFill>
                  <a:srgbClr val="FFFF00"/>
                </a:solidFill>
              </a:rPr>
              <a:t>m</a:t>
            </a:r>
            <a:r>
              <a:rPr lang="en-US" altLang="zh-CN" smtClean="0">
                <a:solidFill>
                  <a:srgbClr val="FFFF00"/>
                </a:solidFill>
                <a:latin typeface="Arial"/>
              </a:rPr>
              <a:t>ì</a:t>
            </a:r>
            <a:r>
              <a:rPr lang="zh-CN" altLang="en-US" smtClean="0">
                <a:solidFill>
                  <a:srgbClr val="FFFF00"/>
                </a:solidFill>
              </a:rPr>
              <a:t>），妥声，缰绳也。引申为安抚，词语</a:t>
            </a:r>
            <a:r>
              <a:rPr lang="en-US" altLang="zh-CN" smtClean="0">
                <a:solidFill>
                  <a:srgbClr val="FFFF00"/>
                </a:solidFill>
              </a:rPr>
              <a:t>:</a:t>
            </a:r>
            <a:r>
              <a:rPr lang="zh-CN" altLang="en-US" smtClean="0">
                <a:solidFill>
                  <a:srgbClr val="FFFF00"/>
                </a:solidFill>
              </a:rPr>
              <a:t>绥靖。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9250"/>
            <a:ext cx="8229600" cy="1000125"/>
          </a:xfrm>
        </p:spPr>
        <p:txBody>
          <a:bodyPr lIns="36000" tIns="36000" rIns="36000" bIns="36000"/>
          <a:lstStyle/>
          <a:p>
            <a:pPr eaLnBrk="1" hangingPunct="1">
              <a:lnSpc>
                <a:spcPts val="4675"/>
              </a:lnSpc>
              <a:defRPr/>
            </a:pPr>
            <a:r>
              <a:rPr lang="zh-CN" altLang="en-US" smtClean="0"/>
              <a:t>作业：</a:t>
            </a:r>
            <a:endParaRPr lang="zh-CN" altLang="en-US" sz="100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85163" cy="4724400"/>
          </a:xfrm>
        </p:spPr>
        <p:txBody>
          <a:bodyPr lIns="36000" tIns="36000" rIns="36000" bIns="36000"/>
          <a:lstStyle/>
          <a:p>
            <a:pPr marL="341313" indent="-341313" eaLnBrk="1" hangingPunct="1">
              <a:lnSpc>
                <a:spcPts val="3463"/>
              </a:lnSpc>
              <a:spcBef>
                <a:spcPts val="788"/>
              </a:spcBef>
              <a:buSzPct val="33000"/>
              <a:buFontTx/>
              <a:buNone/>
              <a:defRPr/>
            </a:pPr>
            <a:r>
              <a:rPr lang="en-US" altLang="zh-CN" smtClean="0">
                <a:solidFill>
                  <a:srgbClr val="FFFF00"/>
                </a:solidFill>
              </a:rPr>
              <a:t>1.  </a:t>
            </a:r>
            <a:r>
              <a:rPr lang="zh-CN" altLang="en-US" smtClean="0">
                <a:solidFill>
                  <a:srgbClr val="FFFF00"/>
                </a:solidFill>
              </a:rPr>
              <a:t>解释下列词语：</a:t>
            </a:r>
          </a:p>
          <a:p>
            <a:pPr marL="341313" indent="-341313" eaLnBrk="1" hangingPunct="1">
              <a:lnSpc>
                <a:spcPts val="3463"/>
              </a:lnSpc>
              <a:spcBef>
                <a:spcPts val="788"/>
              </a:spcBef>
              <a:buSzPct val="33000"/>
              <a:buFontTx/>
              <a:buNone/>
              <a:defRPr/>
            </a:pPr>
            <a:r>
              <a:rPr lang="zh-CN" altLang="en-US" smtClean="0">
                <a:solidFill>
                  <a:srgbClr val="FFFF00"/>
                </a:solidFill>
              </a:rPr>
              <a:t>虞  与   实   征   徵    陈    阵</a:t>
            </a:r>
          </a:p>
          <a:p>
            <a:pPr marL="341313" indent="-341313" eaLnBrk="1" hangingPunct="1">
              <a:lnSpc>
                <a:spcPts val="3463"/>
              </a:lnSpc>
              <a:spcBef>
                <a:spcPts val="788"/>
              </a:spcBef>
              <a:buSzPct val="33000"/>
              <a:buFontTx/>
              <a:buNone/>
              <a:defRPr/>
            </a:pPr>
            <a:r>
              <a:rPr lang="en-US" altLang="zh-CN" smtClean="0">
                <a:solidFill>
                  <a:srgbClr val="FFFF00"/>
                </a:solidFill>
              </a:rPr>
              <a:t>2.  </a:t>
            </a:r>
            <a:r>
              <a:rPr lang="zh-CN" altLang="en-US" smtClean="0">
                <a:solidFill>
                  <a:srgbClr val="FFFF00"/>
                </a:solidFill>
              </a:rPr>
              <a:t>结合课文学习下列句式：</a:t>
            </a:r>
          </a:p>
          <a:p>
            <a:pPr marL="341313" indent="-341313" eaLnBrk="1" hangingPunct="1">
              <a:lnSpc>
                <a:spcPts val="3463"/>
              </a:lnSpc>
              <a:spcBef>
                <a:spcPts val="788"/>
              </a:spcBef>
              <a:buSzPct val="33000"/>
              <a:buFontTx/>
              <a:buNone/>
              <a:defRPr/>
            </a:pPr>
            <a:r>
              <a:rPr lang="zh-CN" altLang="en-US" smtClean="0">
                <a:solidFill>
                  <a:srgbClr val="FFFF00"/>
                </a:solidFill>
              </a:rPr>
              <a:t> ①介宾结构做状语      </a:t>
            </a:r>
          </a:p>
          <a:p>
            <a:pPr marL="341313" indent="-341313" eaLnBrk="1" hangingPunct="1">
              <a:lnSpc>
                <a:spcPts val="3463"/>
              </a:lnSpc>
              <a:spcBef>
                <a:spcPts val="788"/>
              </a:spcBef>
              <a:buSzPct val="33000"/>
              <a:buFontTx/>
              <a:buNone/>
              <a:defRPr/>
            </a:pPr>
            <a:r>
              <a:rPr lang="zh-CN" altLang="en-US" smtClean="0">
                <a:solidFill>
                  <a:srgbClr val="FFFF00"/>
                </a:solidFill>
              </a:rPr>
              <a:t> ②连动式</a:t>
            </a:r>
          </a:p>
          <a:p>
            <a:pPr marL="341313" indent="-341313" eaLnBrk="1" hangingPunct="1">
              <a:lnSpc>
                <a:spcPts val="3463"/>
              </a:lnSpc>
              <a:spcBef>
                <a:spcPts val="788"/>
              </a:spcBef>
              <a:buSzPct val="33000"/>
              <a:buFontTx/>
              <a:buNone/>
              <a:defRPr/>
            </a:pPr>
            <a:r>
              <a:rPr lang="zh-CN" altLang="en-US" smtClean="0">
                <a:solidFill>
                  <a:srgbClr val="FFFF00"/>
                </a:solidFill>
              </a:rPr>
              <a:t> ③宾语前置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066800"/>
            <a:ext cx="6705600" cy="2362200"/>
          </a:xfrm>
        </p:spPr>
        <p:txBody>
          <a:bodyPr lIns="36000" tIns="36000" rIns="36000" bIns="36000"/>
          <a:lstStyle/>
          <a:p>
            <a:pPr eaLnBrk="1" hangingPunct="1">
              <a:lnSpc>
                <a:spcPts val="3463"/>
              </a:lnSpc>
              <a:defRPr/>
            </a:pPr>
            <a:r>
              <a:rPr lang="zh-CN" altLang="en-US" sz="4800" b="0" smtClean="0"/>
              <a:t>齐桓公伐楚</a:t>
            </a:r>
            <a:br>
              <a:rPr lang="zh-CN" altLang="en-US" sz="4800" b="0" smtClean="0"/>
            </a:br>
            <a:r>
              <a:rPr lang="zh-CN" altLang="en-US" b="0" smtClean="0"/>
              <a:t/>
            </a:r>
            <a:br>
              <a:rPr lang="zh-CN" altLang="en-US" b="0" smtClean="0"/>
            </a:br>
            <a:r>
              <a:rPr lang="en-US" altLang="zh-CN" sz="3200" b="0" smtClean="0"/>
              <a:t>《</a:t>
            </a:r>
            <a:r>
              <a:rPr lang="zh-CN" altLang="en-US" sz="3200" b="0" smtClean="0"/>
              <a:t>左传</a:t>
            </a:r>
            <a:r>
              <a:rPr lang="en-US" altLang="zh-CN" sz="3200" b="0" smtClean="0">
                <a:latin typeface="Arial"/>
              </a:rPr>
              <a:t>·</a:t>
            </a:r>
            <a:r>
              <a:rPr lang="zh-CN" altLang="en-US" sz="3200" b="0" smtClean="0"/>
              <a:t>僖公四年</a:t>
            </a:r>
            <a:r>
              <a:rPr lang="en-US" altLang="zh-CN" sz="3200" b="0" smtClean="0"/>
              <a:t>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304800" y="152400"/>
            <a:ext cx="3581400" cy="762000"/>
          </a:xfrm>
          <a:prstGeom prst="cloudCallout">
            <a:avLst>
              <a:gd name="adj1" fmla="val -48403"/>
              <a:gd name="adj2" fmla="val 15604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zh-CN" alt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背景知识</a:t>
            </a:r>
            <a:r>
              <a:rPr lang="en-US" altLang="zh-CN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1</a:t>
            </a: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457200" y="14890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zh-CN" altLang="en-US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僖公元年</a:t>
            </a:r>
            <a:r>
              <a:rPr lang="zh-CN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：秋，楚人伐郑，郑即齐故也。盟于荦，谋救郑也。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zh-CN" altLang="en-US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僖公二年</a:t>
            </a:r>
            <a:r>
              <a:rPr lang="zh-CN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：冬，楚人伐郑，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zh-CN" altLang="en-US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僖公三年</a:t>
            </a:r>
            <a:r>
              <a:rPr lang="zh-CN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：秋，会于阳谷，谋伐楚也。</a:t>
            </a:r>
            <a:r>
              <a:rPr lang="en-US" altLang="zh-CN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……</a:t>
            </a:r>
            <a:r>
              <a:rPr lang="zh-CN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（冬）齐侯与蔡姬乘舟于囿，荡公。公惧，变色。禁之，不可。公怒，归之，未绝之也。蔡人嫁之。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8" name="AutoShape 4"/>
          <p:cNvSpPr>
            <a:spLocks noChangeArrowheads="1"/>
          </p:cNvSpPr>
          <p:nvPr/>
        </p:nvSpPr>
        <p:spPr bwMode="auto">
          <a:xfrm>
            <a:off x="381000" y="152400"/>
            <a:ext cx="3429000" cy="762000"/>
          </a:xfrm>
          <a:prstGeom prst="cloudCallout">
            <a:avLst>
              <a:gd name="adj1" fmla="val -48333"/>
              <a:gd name="adj2" fmla="val 15604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zh-CN" alt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</a:rPr>
              <a:t>背景知识</a:t>
            </a:r>
            <a:r>
              <a:rPr lang="en-US" altLang="zh-CN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</a:rPr>
              <a:t>2</a:t>
            </a:r>
          </a:p>
        </p:txBody>
      </p:sp>
      <p:sp>
        <p:nvSpPr>
          <p:cNvPr id="4413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306513"/>
            <a:ext cx="8294688" cy="5322887"/>
          </a:xfrm>
        </p:spPr>
        <p:txBody>
          <a:bodyPr lIns="36000" tIns="36000" rIns="36000" bIns="36000"/>
          <a:lstStyle/>
          <a:p>
            <a:pPr marL="341313" indent="-341313" eaLnBrk="1" hangingPunct="1">
              <a:lnSpc>
                <a:spcPts val="3463"/>
              </a:lnSpc>
              <a:spcBef>
                <a:spcPts val="200"/>
              </a:spcBef>
              <a:buFont typeface="Wingdings" pitchFamily="2" charset="2"/>
              <a:buNone/>
              <a:defRPr/>
            </a:pPr>
            <a:r>
              <a:rPr lang="en-US" altLang="zh-CN" sz="2800" smtClean="0"/>
              <a:t>        《</a:t>
            </a:r>
            <a:r>
              <a:rPr lang="zh-CN" altLang="en-US" sz="2800" smtClean="0"/>
              <a:t>韩非子</a:t>
            </a:r>
            <a:r>
              <a:rPr lang="en-US" altLang="zh-CN" sz="2800" smtClean="0">
                <a:latin typeface="Arial"/>
              </a:rPr>
              <a:t>·</a:t>
            </a:r>
            <a:r>
              <a:rPr lang="zh-CN" altLang="en-US" sz="2800" smtClean="0"/>
              <a:t>外储说左上</a:t>
            </a:r>
            <a:r>
              <a:rPr lang="en-US" altLang="zh-CN" sz="2800" smtClean="0"/>
              <a:t>》</a:t>
            </a:r>
            <a:r>
              <a:rPr lang="zh-CN" altLang="en-US" sz="2800" smtClean="0"/>
              <a:t>：</a:t>
            </a:r>
            <a:r>
              <a:rPr lang="zh-CN" altLang="en-US" sz="2800" smtClean="0">
                <a:latin typeface="Arial"/>
              </a:rPr>
              <a:t>“</a:t>
            </a:r>
            <a:r>
              <a:rPr lang="zh-CN" altLang="en-US" sz="2800" smtClean="0"/>
              <a:t>蔡女为桓公妻，桓公与之乘舟，夫人荡舟，桓公大惧，禁之不止，怒而出之。乃且复召之，因复更嫁之。桓公大怒，将伐蔡。仲父谏曰：</a:t>
            </a:r>
            <a:r>
              <a:rPr lang="zh-CN" altLang="en-US" sz="2800" smtClean="0">
                <a:latin typeface="Arial"/>
              </a:rPr>
              <a:t>‘</a:t>
            </a:r>
            <a:r>
              <a:rPr lang="zh-CN" altLang="en-US" sz="2800" smtClean="0"/>
              <a:t>夫以寝席之戏，不足以伐人之国，功业不可冀也，请无以此为稽也。</a:t>
            </a:r>
            <a:r>
              <a:rPr lang="zh-CN" altLang="en-US" sz="2800" smtClean="0">
                <a:latin typeface="Arial"/>
              </a:rPr>
              <a:t>’</a:t>
            </a:r>
            <a:r>
              <a:rPr lang="zh-CN" altLang="en-US" sz="2800" smtClean="0"/>
              <a:t>桓公不听。仲父曰：</a:t>
            </a:r>
            <a:r>
              <a:rPr lang="zh-CN" altLang="en-US" sz="2800" smtClean="0">
                <a:latin typeface="Arial"/>
              </a:rPr>
              <a:t>‘</a:t>
            </a:r>
            <a:r>
              <a:rPr lang="zh-CN" altLang="en-US" sz="2800" smtClean="0"/>
              <a:t>必不得已，楚之为菁茅不贡于天子三年矣，君不如举兵为天子伐楚。楚服，因还袭蔡，曰：</a:t>
            </a:r>
            <a:r>
              <a:rPr lang="zh-CN" altLang="en-US" sz="2800" smtClean="0">
                <a:latin typeface="Arial"/>
              </a:rPr>
              <a:t>“</a:t>
            </a:r>
            <a:r>
              <a:rPr lang="zh-CN" altLang="en-US" sz="2800" smtClean="0"/>
              <a:t>余为天子伐楚，而蔡不以兵听从。</a:t>
            </a:r>
            <a:r>
              <a:rPr lang="zh-CN" altLang="en-US" sz="2800" smtClean="0">
                <a:latin typeface="Arial"/>
              </a:rPr>
              <a:t>”’</a:t>
            </a:r>
            <a:r>
              <a:rPr lang="zh-CN" altLang="en-US" sz="2800" smtClean="0"/>
              <a:t>因遂灭之。此义于名而利于实，故必有为天子诛之名，而有报仇之实。</a:t>
            </a:r>
            <a:r>
              <a:rPr lang="zh-CN" altLang="en-US" sz="2800" smtClean="0">
                <a:latin typeface="Arial"/>
              </a:rPr>
              <a:t>’”</a:t>
            </a:r>
            <a:endParaRPr lang="zh-CN" altLang="en-US" sz="2800" smtClean="0"/>
          </a:p>
          <a:p>
            <a:pPr marL="341313" indent="-341313" eaLnBrk="1" hangingPunct="1">
              <a:lnSpc>
                <a:spcPts val="3463"/>
              </a:lnSpc>
              <a:spcBef>
                <a:spcPts val="200"/>
              </a:spcBef>
              <a:buFont typeface="Wingdings" pitchFamily="2" charset="2"/>
              <a:buNone/>
              <a:defRPr/>
            </a:pPr>
            <a:r>
              <a:rPr lang="zh-CN" altLang="en-US" sz="2800" smtClean="0"/>
              <a:t>                   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"/>
            <a:ext cx="8534400" cy="6477000"/>
          </a:xfrm>
        </p:spPr>
        <p:txBody>
          <a:bodyPr lIns="36000" tIns="36000" rIns="36000" bIns="36000"/>
          <a:lstStyle/>
          <a:p>
            <a:pPr marL="341313" indent="-341313" eaLnBrk="1" hangingPunct="1">
              <a:lnSpc>
                <a:spcPts val="3000"/>
              </a:lnSpc>
              <a:spcBef>
                <a:spcPts val="675"/>
              </a:spcBef>
              <a:buFont typeface="Wingdings" pitchFamily="2" charset="2"/>
              <a:buNone/>
              <a:defRPr/>
            </a:pPr>
            <a:r>
              <a:rPr lang="en-US" altLang="zh-CN" sz="2000" smtClean="0">
                <a:solidFill>
                  <a:srgbClr val="FFFF00"/>
                </a:solidFill>
                <a:latin typeface="宋体" pitchFamily="2" charset="-122"/>
              </a:rPr>
              <a:t>   </a:t>
            </a:r>
            <a:r>
              <a:rPr lang="zh-CN" altLang="en-US" sz="2000" smtClean="0">
                <a:solidFill>
                  <a:srgbClr val="FFFF00"/>
                </a:solidFill>
                <a:latin typeface="宋体" pitchFamily="2" charset="-122"/>
              </a:rPr>
              <a:t>　　齐桓公</a:t>
            </a:r>
            <a:r>
              <a:rPr lang="en-US" altLang="zh-CN" sz="2000" smtClean="0">
                <a:solidFill>
                  <a:srgbClr val="FFFF00"/>
                </a:solidFill>
                <a:latin typeface="宋体" pitchFamily="2" charset="-122"/>
              </a:rPr>
              <a:t>(?—</a:t>
            </a:r>
            <a:r>
              <a:rPr lang="zh-CN" altLang="en-US" sz="2000" smtClean="0">
                <a:solidFill>
                  <a:srgbClr val="FFFF00"/>
                </a:solidFill>
                <a:latin typeface="宋体" pitchFamily="2" charset="-122"/>
              </a:rPr>
              <a:t>公元前</a:t>
            </a:r>
            <a:r>
              <a:rPr lang="en-US" altLang="zh-CN" sz="2000" smtClean="0">
                <a:solidFill>
                  <a:srgbClr val="FFFF00"/>
                </a:solidFill>
                <a:latin typeface="宋体" pitchFamily="2" charset="-122"/>
              </a:rPr>
              <a:t>643)</a:t>
            </a:r>
            <a:r>
              <a:rPr lang="zh-CN" altLang="en-US" sz="2000" smtClean="0">
                <a:solidFill>
                  <a:srgbClr val="FFFF00"/>
                </a:solidFill>
                <a:latin typeface="宋体" pitchFamily="2" charset="-122"/>
              </a:rPr>
              <a:t>，春秋时期齐国的第十五位君主，侯爵，姓姜，名小白，齐釐公子，齐襄公弟，公元前</a:t>
            </a:r>
            <a:r>
              <a:rPr lang="en-US" altLang="zh-CN" sz="2000" smtClean="0">
                <a:solidFill>
                  <a:srgbClr val="FFFF00"/>
                </a:solidFill>
                <a:latin typeface="宋体" pitchFamily="2" charset="-122"/>
              </a:rPr>
              <a:t>685</a:t>
            </a:r>
            <a:r>
              <a:rPr lang="zh-CN" altLang="en-US" sz="2000" smtClean="0">
                <a:solidFill>
                  <a:srgbClr val="FFFF00"/>
                </a:solidFill>
                <a:latin typeface="宋体" pitchFamily="2" charset="-122"/>
              </a:rPr>
              <a:t>年</a:t>
            </a:r>
            <a:r>
              <a:rPr lang="en-US" altLang="zh-CN" sz="2000" smtClean="0">
                <a:solidFill>
                  <a:srgbClr val="FFFF00"/>
                </a:solidFill>
                <a:latin typeface="宋体" pitchFamily="2" charset="-122"/>
              </a:rPr>
              <a:t>-</a:t>
            </a:r>
            <a:r>
              <a:rPr lang="zh-CN" altLang="en-US" sz="2000" smtClean="0">
                <a:solidFill>
                  <a:srgbClr val="FFFF00"/>
                </a:solidFill>
                <a:latin typeface="宋体" pitchFamily="2" charset="-122"/>
              </a:rPr>
              <a:t>前</a:t>
            </a:r>
            <a:r>
              <a:rPr lang="en-US" altLang="zh-CN" sz="2000" smtClean="0">
                <a:solidFill>
                  <a:srgbClr val="FFFF00"/>
                </a:solidFill>
                <a:latin typeface="宋体" pitchFamily="2" charset="-122"/>
              </a:rPr>
              <a:t>643</a:t>
            </a:r>
            <a:r>
              <a:rPr lang="zh-CN" altLang="en-US" sz="2000" smtClean="0">
                <a:solidFill>
                  <a:srgbClr val="FFFF00"/>
                </a:solidFill>
                <a:latin typeface="宋体" pitchFamily="2" charset="-122"/>
              </a:rPr>
              <a:t>年在位，</a:t>
            </a:r>
            <a:r>
              <a:rPr lang="zh-CN" altLang="en-US" sz="2000" smtClean="0">
                <a:latin typeface="宋体" pitchFamily="2" charset="-122"/>
              </a:rPr>
              <a:t>齐桓公是春秋五霸之首，曾九合诸侯。桓公时期，北方的狄族相当强大，曾于鲁闵公元年打败邢国，于鲁闵公二年灭掉卫国。南方的楚国其时也迅速壮大起来，并企图扩大势力向北方发展。当时中原诸侯国面临着南北夹击的威胁，</a:t>
            </a:r>
            <a:r>
              <a:rPr lang="en-US" altLang="zh-CN" sz="2000" smtClean="0">
                <a:latin typeface="宋体" pitchFamily="2" charset="-122"/>
              </a:rPr>
              <a:t>《</a:t>
            </a:r>
            <a:r>
              <a:rPr lang="zh-CN" altLang="en-US" sz="2000" smtClean="0">
                <a:latin typeface="宋体" pitchFamily="2" charset="-122"/>
              </a:rPr>
              <a:t>公羊传</a:t>
            </a:r>
            <a:r>
              <a:rPr lang="en-US" altLang="zh-CN" sz="2000" smtClean="0">
                <a:latin typeface="宋体" pitchFamily="2" charset="-122"/>
              </a:rPr>
              <a:t>》</a:t>
            </a:r>
            <a:r>
              <a:rPr lang="zh-CN" altLang="en-US" sz="2000" smtClean="0">
                <a:latin typeface="宋体" pitchFamily="2" charset="-122"/>
              </a:rPr>
              <a:t>形容当时的形势是“南夷与北狄交，中国不绝若线”。齐桓公即位后，在管仲的辅佐下国力强盛，先后率领诸侯军打败狄族，帮助邢国迁都，使卫国重新得以封立。鲁僖公元年、二年、三年，雄心勃勃的楚成王连续三年向北侵犯地处中原腹部的郑国，在这种形势下，齐桓公联合中原诸侯发动了本年的伐楚战争。战争最终虽然没有打起来，但遏制了楚国北进的势头，对于保卫周王室和中原诸侯国意义重大，是齐桓公霸业最辉煌的一页，前人评价很高。文章记载了齐、楚以武力为后盾的外交斗争，充分表现了双方高超的谈判艺术和辞令技巧，尤其是楚国使者的应对，不卑不亢，刚柔相济，屈伸有度，绵里藏针，出色表达了楚国愿意和谈但绝不怕交战的立场，是</a:t>
            </a:r>
            <a:r>
              <a:rPr lang="en-US" altLang="zh-CN" sz="2000" smtClean="0">
                <a:latin typeface="宋体" pitchFamily="2" charset="-122"/>
              </a:rPr>
              <a:t>《</a:t>
            </a:r>
            <a:r>
              <a:rPr lang="zh-CN" altLang="en-US" sz="2000" smtClean="0">
                <a:latin typeface="宋体" pitchFamily="2" charset="-122"/>
              </a:rPr>
              <a:t>左传</a:t>
            </a:r>
            <a:r>
              <a:rPr lang="en-US" altLang="zh-CN" sz="2000" smtClean="0">
                <a:latin typeface="宋体" pitchFamily="2" charset="-122"/>
              </a:rPr>
              <a:t>》</a:t>
            </a:r>
            <a:r>
              <a:rPr lang="zh-CN" altLang="en-US" sz="2000" smtClean="0">
                <a:latin typeface="宋体" pitchFamily="2" charset="-122"/>
              </a:rPr>
              <a:t>外交辞令的代表作之一。</a:t>
            </a:r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228600" y="152400"/>
            <a:ext cx="381000" cy="762000"/>
          </a:xfrm>
          <a:prstGeom prst="plaque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zh-CN" alt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题</a:t>
            </a:r>
          </a:p>
          <a:p>
            <a:pPr algn="ctr">
              <a:defRPr/>
            </a:pPr>
            <a:r>
              <a:rPr lang="zh-CN" alt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解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图片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0"/>
            <a:ext cx="5113338" cy="707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5510" name="Text Box 6"/>
          <p:cNvSpPr txBox="1">
            <a:spLocks noChangeArrowheads="1"/>
          </p:cNvSpPr>
          <p:nvPr/>
        </p:nvSpPr>
        <p:spPr bwMode="auto">
          <a:xfrm>
            <a:off x="928688" y="457200"/>
            <a:ext cx="671512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《</a:t>
            </a:r>
            <a:r>
              <a:rPr lang="zh-CN" alt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齐桓公伐楚</a:t>
            </a:r>
            <a:r>
              <a:rPr lang="en-US" altLang="zh-CN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》</a:t>
            </a:r>
            <a:r>
              <a:rPr lang="zh-CN" alt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作战示意图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06413" y="152400"/>
            <a:ext cx="8485187" cy="808038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3200" smtClean="0"/>
              <a:t>第一部分：主要写齐、楚之间首次外交接触。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458200" cy="5562600"/>
          </a:xfrm>
        </p:spPr>
        <p:txBody>
          <a:bodyPr/>
          <a:lstStyle/>
          <a:p>
            <a:pPr eaLnBrk="1" hangingPunct="1">
              <a:lnSpc>
                <a:spcPts val="3000"/>
              </a:lnSpc>
              <a:spcBef>
                <a:spcPts val="675"/>
              </a:spcBef>
              <a:buFont typeface="Wingdings" pitchFamily="2" charset="2"/>
              <a:buNone/>
              <a:defRPr/>
            </a:pPr>
            <a:r>
              <a:rPr lang="en-US" altLang="zh-CN" smtClean="0"/>
              <a:t>※</a:t>
            </a:r>
            <a:r>
              <a:rPr lang="zh-CN" altLang="en-US" smtClean="0">
                <a:solidFill>
                  <a:srgbClr val="FFFF00"/>
                </a:solidFill>
              </a:rPr>
              <a:t>师：</a:t>
            </a:r>
            <a:r>
              <a:rPr lang="en-US" altLang="zh-CN" smtClean="0">
                <a:solidFill>
                  <a:srgbClr val="FFFF00"/>
                </a:solidFill>
              </a:rPr>
              <a:t>《</a:t>
            </a:r>
            <a:r>
              <a:rPr lang="zh-CN" altLang="en-US" smtClean="0">
                <a:solidFill>
                  <a:srgbClr val="FFFF00"/>
                </a:solidFill>
              </a:rPr>
              <a:t>说文</a:t>
            </a:r>
            <a:r>
              <a:rPr lang="en-US" altLang="zh-CN" smtClean="0">
                <a:solidFill>
                  <a:srgbClr val="FFFF00"/>
                </a:solidFill>
              </a:rPr>
              <a:t>》</a:t>
            </a:r>
            <a:r>
              <a:rPr lang="zh-CN" altLang="en-US" smtClean="0">
                <a:solidFill>
                  <a:srgbClr val="FFFF00"/>
                </a:solidFill>
              </a:rPr>
              <a:t>：</a:t>
            </a:r>
            <a:r>
              <a:rPr lang="zh-CN" altLang="en-US" smtClean="0">
                <a:solidFill>
                  <a:srgbClr val="FFFF00"/>
                </a:solidFill>
                <a:latin typeface="Arial"/>
              </a:rPr>
              <a:t>“</a:t>
            </a:r>
            <a:r>
              <a:rPr lang="zh-CN" altLang="en-US" smtClean="0">
                <a:solidFill>
                  <a:srgbClr val="FFFF00"/>
                </a:solidFill>
              </a:rPr>
              <a:t>二千五百人为师</a:t>
            </a:r>
            <a:r>
              <a:rPr lang="zh-CN" altLang="en-US" smtClean="0">
                <a:solidFill>
                  <a:srgbClr val="FFFF00"/>
                </a:solidFill>
                <a:latin typeface="Arial"/>
              </a:rPr>
              <a:t>”</a:t>
            </a:r>
            <a:r>
              <a:rPr lang="zh-CN" altLang="en-US" smtClean="0">
                <a:solidFill>
                  <a:srgbClr val="FFFF00"/>
                </a:solidFill>
              </a:rPr>
              <a:t>。引申为军队。</a:t>
            </a:r>
          </a:p>
          <a:p>
            <a:pPr eaLnBrk="1" hangingPunct="1">
              <a:lnSpc>
                <a:spcPts val="3000"/>
              </a:lnSpc>
              <a:spcBef>
                <a:spcPts val="675"/>
              </a:spcBef>
              <a:buFont typeface="Wingdings" pitchFamily="2" charset="2"/>
              <a:buNone/>
              <a:defRPr/>
            </a:pPr>
            <a:r>
              <a:rPr lang="en-US" altLang="zh-CN" smtClean="0"/>
              <a:t>※</a:t>
            </a:r>
            <a:r>
              <a:rPr lang="zh-CN" altLang="en-US" smtClean="0">
                <a:solidFill>
                  <a:srgbClr val="FFFF00"/>
                </a:solidFill>
              </a:rPr>
              <a:t>寡人：古代国君的谦称。不穀、孤等均意为缺乏德能之人。    </a:t>
            </a:r>
          </a:p>
          <a:p>
            <a:pPr eaLnBrk="1" hangingPunct="1">
              <a:lnSpc>
                <a:spcPts val="3000"/>
              </a:lnSpc>
              <a:spcBef>
                <a:spcPts val="675"/>
              </a:spcBef>
              <a:buFont typeface="Wingdings" pitchFamily="2" charset="2"/>
              <a:buNone/>
              <a:defRPr/>
            </a:pPr>
            <a:r>
              <a:rPr lang="en-US" altLang="zh-CN" smtClean="0"/>
              <a:t>※</a:t>
            </a:r>
            <a:r>
              <a:rPr lang="zh-CN" altLang="en-US" smtClean="0">
                <a:solidFill>
                  <a:srgbClr val="FFFF00"/>
                </a:solidFill>
              </a:rPr>
              <a:t>风马牛不相及：孔颖达：马牛牝牡相诱不相及。（牝</a:t>
            </a:r>
            <a:r>
              <a:rPr lang="en-US" altLang="zh-CN" smtClean="0">
                <a:solidFill>
                  <a:srgbClr val="FFFF00"/>
                </a:solidFill>
              </a:rPr>
              <a:t>p</a:t>
            </a:r>
            <a:r>
              <a:rPr lang="en-US" altLang="zh-CN" smtClean="0">
                <a:solidFill>
                  <a:srgbClr val="FFFF00"/>
                </a:solidFill>
                <a:latin typeface="Arial"/>
              </a:rPr>
              <a:t>ì</a:t>
            </a:r>
            <a:r>
              <a:rPr lang="en-US" altLang="zh-CN" smtClean="0">
                <a:solidFill>
                  <a:srgbClr val="FFFF00"/>
                </a:solidFill>
              </a:rPr>
              <a:t>n</a:t>
            </a:r>
            <a:r>
              <a:rPr lang="zh-CN" altLang="en-US" smtClean="0">
                <a:solidFill>
                  <a:srgbClr val="FFFF00"/>
                </a:solidFill>
              </a:rPr>
              <a:t>：牲畜雌性称牝。如牝鸡司晨）此言两地相距之远，无争杀的必要：连相互吸引的牛马都没来往。</a:t>
            </a:r>
          </a:p>
          <a:p>
            <a:pPr eaLnBrk="1" hangingPunct="1">
              <a:lnSpc>
                <a:spcPts val="3000"/>
              </a:lnSpc>
              <a:spcBef>
                <a:spcPts val="675"/>
              </a:spcBef>
              <a:buFont typeface="Wingdings" pitchFamily="2" charset="2"/>
              <a:buNone/>
              <a:defRPr/>
            </a:pPr>
            <a:r>
              <a:rPr lang="en-US" altLang="zh-CN" smtClean="0"/>
              <a:t>※</a:t>
            </a:r>
            <a:r>
              <a:rPr lang="zh-CN" altLang="en-US" smtClean="0">
                <a:solidFill>
                  <a:srgbClr val="FFFF00"/>
                </a:solidFill>
              </a:rPr>
              <a:t>虞：意料。  涉：  ，涉足。</a:t>
            </a:r>
          </a:p>
        </p:txBody>
      </p:sp>
      <p:pic>
        <p:nvPicPr>
          <p:cNvPr id="10244" name="Picture 4" descr="--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8610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2413" y="228600"/>
            <a:ext cx="8567737" cy="6477000"/>
          </a:xfrm>
        </p:spPr>
        <p:txBody>
          <a:bodyPr lIns="36000" tIns="36000" rIns="36000" bIns="36000"/>
          <a:lstStyle/>
          <a:p>
            <a:pPr marL="341313" indent="-341313" eaLnBrk="1" hangingPunct="1">
              <a:lnSpc>
                <a:spcPts val="3000"/>
              </a:lnSpc>
              <a:spcBef>
                <a:spcPts val="675"/>
              </a:spcBef>
              <a:buSzPct val="33000"/>
              <a:buFontTx/>
              <a:buNone/>
              <a:defRPr/>
            </a:pPr>
            <a:r>
              <a:rPr lang="en-US" altLang="zh-CN" smtClean="0"/>
              <a:t>※</a:t>
            </a:r>
            <a:r>
              <a:rPr lang="zh-CN" altLang="en-US" sz="2800" smtClean="0">
                <a:solidFill>
                  <a:srgbClr val="FFFF00"/>
                </a:solidFill>
              </a:rPr>
              <a:t>管仲：名夷吾，桓公时为齐相，极有治国方略，声望很高。后人借他之名编</a:t>
            </a:r>
            <a:r>
              <a:rPr lang="en-US" altLang="zh-CN" sz="2800" smtClean="0">
                <a:solidFill>
                  <a:srgbClr val="FFFF00"/>
                </a:solidFill>
              </a:rPr>
              <a:t>《</a:t>
            </a:r>
            <a:r>
              <a:rPr lang="zh-CN" altLang="en-US" sz="2800" smtClean="0">
                <a:solidFill>
                  <a:srgbClr val="FFFF00"/>
                </a:solidFill>
              </a:rPr>
              <a:t>管子</a:t>
            </a:r>
            <a:r>
              <a:rPr lang="en-US" altLang="zh-CN" sz="2800" smtClean="0">
                <a:solidFill>
                  <a:srgbClr val="FFFF00"/>
                </a:solidFill>
              </a:rPr>
              <a:t>》</a:t>
            </a:r>
            <a:r>
              <a:rPr lang="zh-CN" altLang="en-US" sz="2800" smtClean="0">
                <a:solidFill>
                  <a:srgbClr val="FFFF00"/>
                </a:solidFill>
              </a:rPr>
              <a:t>一书行世。</a:t>
            </a:r>
            <a:endParaRPr lang="zh-CN" altLang="en-US" smtClean="0">
              <a:solidFill>
                <a:srgbClr val="FFFF00"/>
              </a:solidFill>
            </a:endParaRPr>
          </a:p>
          <a:p>
            <a:pPr marL="341313" indent="-341313" eaLnBrk="1" hangingPunct="1">
              <a:lnSpc>
                <a:spcPts val="3000"/>
              </a:lnSpc>
              <a:spcBef>
                <a:spcPts val="675"/>
              </a:spcBef>
              <a:buSzPct val="33000"/>
              <a:buFontTx/>
              <a:buChar char="■"/>
              <a:defRPr/>
            </a:pPr>
            <a:r>
              <a:rPr lang="en-US" altLang="zh-CN" smtClean="0"/>
              <a:t>※</a:t>
            </a:r>
            <a:r>
              <a:rPr lang="zh-CN" altLang="en-US" sz="2800" smtClean="0">
                <a:solidFill>
                  <a:srgbClr val="FFFF00"/>
                </a:solidFill>
              </a:rPr>
              <a:t>召</a:t>
            </a:r>
            <a:r>
              <a:rPr lang="en-US" altLang="zh-CN" sz="2800" smtClean="0">
                <a:solidFill>
                  <a:srgbClr val="FFFF00"/>
                </a:solidFill>
              </a:rPr>
              <a:t>sh</a:t>
            </a:r>
            <a:r>
              <a:rPr lang="en-US" altLang="zh-CN" sz="2800" smtClean="0">
                <a:solidFill>
                  <a:srgbClr val="FFFF00"/>
                </a:solidFill>
                <a:latin typeface="Arial"/>
              </a:rPr>
              <a:t>à</a:t>
            </a:r>
            <a:r>
              <a:rPr lang="en-US" altLang="zh-CN" sz="2800" smtClean="0">
                <a:solidFill>
                  <a:srgbClr val="FFFF00"/>
                </a:solidFill>
              </a:rPr>
              <a:t>o</a:t>
            </a:r>
            <a:r>
              <a:rPr lang="zh-CN" altLang="en-US" sz="2800" smtClean="0">
                <a:solidFill>
                  <a:srgbClr val="FFFF00"/>
                </a:solidFill>
              </a:rPr>
              <a:t>康公：即召公。名奭</a:t>
            </a:r>
            <a:r>
              <a:rPr lang="en-US" altLang="zh-CN" sz="2800" smtClean="0">
                <a:solidFill>
                  <a:srgbClr val="FFFF00"/>
                </a:solidFill>
              </a:rPr>
              <a:t>sh</a:t>
            </a:r>
            <a:r>
              <a:rPr lang="en-US" altLang="zh-CN" sz="2800" smtClean="0">
                <a:solidFill>
                  <a:srgbClr val="FFFF00"/>
                </a:solidFill>
                <a:latin typeface="Arial"/>
              </a:rPr>
              <a:t>ì</a:t>
            </a:r>
            <a:r>
              <a:rPr lang="zh-CN" altLang="en-US" sz="2800" smtClean="0">
                <a:solidFill>
                  <a:srgbClr val="FFFF00"/>
                </a:solidFill>
              </a:rPr>
              <a:t>，文王庶子，封于召（陕西岐山县），周成王时官太保。</a:t>
            </a:r>
            <a:r>
              <a:rPr lang="zh-CN" altLang="en-US" sz="2800" smtClean="0">
                <a:solidFill>
                  <a:srgbClr val="FFFF00"/>
                </a:solidFill>
                <a:latin typeface="Arial"/>
              </a:rPr>
              <a:t>“</a:t>
            </a:r>
            <a:r>
              <a:rPr lang="zh-CN" altLang="en-US" sz="2800" smtClean="0">
                <a:solidFill>
                  <a:srgbClr val="FFFF00"/>
                </a:solidFill>
              </a:rPr>
              <a:t>康</a:t>
            </a:r>
            <a:r>
              <a:rPr lang="zh-CN" altLang="en-US" sz="2800" smtClean="0">
                <a:solidFill>
                  <a:srgbClr val="FFFF00"/>
                </a:solidFill>
                <a:latin typeface="Arial"/>
              </a:rPr>
              <a:t>”</a:t>
            </a:r>
            <a:r>
              <a:rPr lang="zh-CN" altLang="en-US" sz="2800" smtClean="0">
                <a:solidFill>
                  <a:srgbClr val="FFFF00"/>
                </a:solidFill>
              </a:rPr>
              <a:t>是其谥号，有时也称召伯，意为诸侯之长。   </a:t>
            </a:r>
            <a:endParaRPr lang="zh-CN" altLang="en-US" smtClean="0">
              <a:solidFill>
                <a:srgbClr val="FFFF00"/>
              </a:solidFill>
            </a:endParaRPr>
          </a:p>
          <a:p>
            <a:pPr marL="341313" indent="-341313" eaLnBrk="1" hangingPunct="1">
              <a:lnSpc>
                <a:spcPts val="3000"/>
              </a:lnSpc>
              <a:spcBef>
                <a:spcPts val="675"/>
              </a:spcBef>
              <a:buSzPct val="33000"/>
              <a:buFontTx/>
              <a:buNone/>
              <a:defRPr/>
            </a:pPr>
            <a:r>
              <a:rPr lang="en-US" altLang="zh-CN" smtClean="0"/>
              <a:t>※</a:t>
            </a:r>
            <a:r>
              <a:rPr lang="zh-CN" altLang="en-US" sz="2800" smtClean="0">
                <a:solidFill>
                  <a:srgbClr val="FFFF00"/>
                </a:solidFill>
              </a:rPr>
              <a:t>大（太）公：即姜太公，名尚，字子牙。文王时为相，武王尊之为师尚父，为周定天下出了大力，封于营丘。</a:t>
            </a:r>
            <a:endParaRPr lang="zh-CN" altLang="en-US" smtClean="0">
              <a:solidFill>
                <a:srgbClr val="FFFF00"/>
              </a:solidFill>
            </a:endParaRPr>
          </a:p>
          <a:p>
            <a:pPr marL="341313" indent="-341313" eaLnBrk="1" hangingPunct="1">
              <a:lnSpc>
                <a:spcPts val="3000"/>
              </a:lnSpc>
              <a:spcBef>
                <a:spcPts val="675"/>
              </a:spcBef>
              <a:buSzPct val="33000"/>
              <a:buFontTx/>
              <a:buNone/>
              <a:defRPr/>
            </a:pPr>
            <a:r>
              <a:rPr lang="en-US" altLang="zh-CN" smtClean="0"/>
              <a:t>※</a:t>
            </a:r>
            <a:r>
              <a:rPr lang="zh-CN" altLang="en-US" sz="2800" smtClean="0">
                <a:solidFill>
                  <a:srgbClr val="FFFF00"/>
                </a:solidFill>
              </a:rPr>
              <a:t>九伯：九州之长。古时划分中国为九州。</a:t>
            </a:r>
            <a:endParaRPr lang="zh-CN" altLang="en-US" smtClean="0">
              <a:solidFill>
                <a:srgbClr val="FFFF00"/>
              </a:solidFill>
            </a:endParaRPr>
          </a:p>
          <a:p>
            <a:pPr marL="341313" indent="-341313" eaLnBrk="1" hangingPunct="1">
              <a:lnSpc>
                <a:spcPts val="3000"/>
              </a:lnSpc>
              <a:spcBef>
                <a:spcPts val="675"/>
              </a:spcBef>
              <a:buSzPct val="33000"/>
              <a:buFontTx/>
              <a:buNone/>
              <a:defRPr/>
            </a:pPr>
            <a:r>
              <a:rPr lang="en-US" altLang="zh-CN" smtClean="0"/>
              <a:t>※</a:t>
            </a:r>
            <a:r>
              <a:rPr lang="zh-CN" altLang="en-US" sz="2800" smtClean="0">
                <a:solidFill>
                  <a:srgbClr val="FFFF00"/>
                </a:solidFill>
              </a:rPr>
              <a:t>实：语气副词。与下文</a:t>
            </a:r>
            <a:r>
              <a:rPr lang="zh-CN" altLang="en-US" sz="2800" smtClean="0">
                <a:solidFill>
                  <a:srgbClr val="FFFF00"/>
                </a:solidFill>
                <a:latin typeface="Arial"/>
              </a:rPr>
              <a:t>“</a:t>
            </a:r>
            <a:r>
              <a:rPr lang="zh-CN" altLang="en-US" sz="2800" smtClean="0">
                <a:solidFill>
                  <a:srgbClr val="FFFF00"/>
                </a:solidFill>
              </a:rPr>
              <a:t>君其问诸水滨</a:t>
            </a:r>
            <a:r>
              <a:rPr lang="zh-CN" altLang="en-US" sz="2800" smtClean="0">
                <a:solidFill>
                  <a:srgbClr val="FFFF00"/>
                </a:solidFill>
                <a:latin typeface="Arial"/>
              </a:rPr>
              <a:t>”</a:t>
            </a:r>
            <a:r>
              <a:rPr lang="zh-CN" altLang="en-US" sz="2800" smtClean="0">
                <a:solidFill>
                  <a:srgbClr val="FFFF00"/>
                </a:solidFill>
              </a:rPr>
              <a:t>的</a:t>
            </a:r>
            <a:r>
              <a:rPr lang="zh-CN" altLang="en-US" sz="2800" smtClean="0">
                <a:solidFill>
                  <a:srgbClr val="FFFF00"/>
                </a:solidFill>
                <a:latin typeface="Arial"/>
              </a:rPr>
              <a:t>“</a:t>
            </a:r>
            <a:r>
              <a:rPr lang="zh-CN" altLang="en-US" sz="2800" smtClean="0">
                <a:solidFill>
                  <a:srgbClr val="FFFF00"/>
                </a:solidFill>
              </a:rPr>
              <a:t>其</a:t>
            </a:r>
            <a:r>
              <a:rPr lang="zh-CN" altLang="en-US" sz="2800" smtClean="0">
                <a:solidFill>
                  <a:srgbClr val="FFFF00"/>
                </a:solidFill>
                <a:latin typeface="Arial"/>
              </a:rPr>
              <a:t>”</a:t>
            </a:r>
            <a:r>
              <a:rPr lang="zh-CN" altLang="en-US" sz="2800" smtClean="0">
                <a:solidFill>
                  <a:srgbClr val="FFFF00"/>
                </a:solidFill>
              </a:rPr>
              <a:t>字均表示命令或请求，是一种勿庸置疑的语气，相当于说</a:t>
            </a:r>
            <a:r>
              <a:rPr lang="zh-CN" altLang="en-US" sz="2800" smtClean="0">
                <a:solidFill>
                  <a:srgbClr val="FFFF00"/>
                </a:solidFill>
                <a:latin typeface="Arial"/>
              </a:rPr>
              <a:t>“</a:t>
            </a:r>
            <a:r>
              <a:rPr lang="zh-CN" altLang="en-US" sz="2800" smtClean="0">
                <a:solidFill>
                  <a:srgbClr val="FFFF00"/>
                </a:solidFill>
              </a:rPr>
              <a:t>尽管</a:t>
            </a:r>
            <a:r>
              <a:rPr lang="zh-CN" altLang="en-US" sz="2800" smtClean="0">
                <a:solidFill>
                  <a:srgbClr val="FFFF00"/>
                </a:solidFill>
                <a:latin typeface="Arial"/>
              </a:rPr>
              <a:t>”</a:t>
            </a:r>
            <a:r>
              <a:rPr lang="zh-CN" altLang="en-US" sz="2800" smtClean="0">
                <a:solidFill>
                  <a:srgbClr val="FFFF00"/>
                </a:solidFill>
              </a:rPr>
              <a:t>。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39175" cy="6324600"/>
          </a:xfrm>
        </p:spPr>
        <p:txBody>
          <a:bodyPr lIns="36000" tIns="36000" rIns="36000" bIns="36000"/>
          <a:lstStyle/>
          <a:p>
            <a:pPr marL="341313" indent="-341313" eaLnBrk="1" hangingPunct="1">
              <a:lnSpc>
                <a:spcPts val="3000"/>
              </a:lnSpc>
              <a:spcBef>
                <a:spcPts val="675"/>
              </a:spcBef>
              <a:buSzPct val="33000"/>
              <a:buFontTx/>
              <a:buNone/>
              <a:defRPr/>
            </a:pPr>
            <a:r>
              <a:rPr lang="en-US" altLang="zh-CN" smtClean="0"/>
              <a:t>※</a:t>
            </a:r>
            <a:r>
              <a:rPr lang="zh-CN" altLang="en-US" sz="2800" smtClean="0">
                <a:solidFill>
                  <a:srgbClr val="FFFF00"/>
                </a:solidFill>
              </a:rPr>
              <a:t>夹：  ，大人腋小孩曰夹，会意。引申为左右扶助	      </a:t>
            </a:r>
            <a:endParaRPr lang="zh-CN" altLang="en-US" smtClean="0">
              <a:solidFill>
                <a:srgbClr val="FFFF00"/>
              </a:solidFill>
            </a:endParaRPr>
          </a:p>
          <a:p>
            <a:pPr marL="341313" indent="-341313" eaLnBrk="1" hangingPunct="1">
              <a:lnSpc>
                <a:spcPts val="3000"/>
              </a:lnSpc>
              <a:spcBef>
                <a:spcPts val="675"/>
              </a:spcBef>
              <a:buSzPct val="33000"/>
              <a:buFontTx/>
              <a:buNone/>
              <a:defRPr/>
            </a:pPr>
            <a:r>
              <a:rPr lang="en-US" altLang="zh-CN" smtClean="0"/>
              <a:t>※</a:t>
            </a:r>
            <a:r>
              <a:rPr lang="zh-CN" altLang="en-US" sz="2800" smtClean="0">
                <a:solidFill>
                  <a:srgbClr val="FFFF00"/>
                </a:solidFill>
              </a:rPr>
              <a:t>辅：面颊。辅车相依（车：牙床骨），引申为帮助。车履：动词，用脚踩。杜预注：所践履之界。义有引申，指边界，管辖的范围。</a:t>
            </a:r>
          </a:p>
          <a:p>
            <a:pPr marL="341313" indent="-341313" eaLnBrk="1" hangingPunct="1">
              <a:lnSpc>
                <a:spcPts val="3000"/>
              </a:lnSpc>
              <a:spcBef>
                <a:spcPts val="675"/>
              </a:spcBef>
              <a:buSzPct val="33000"/>
              <a:buFontTx/>
              <a:buNone/>
              <a:defRPr/>
            </a:pPr>
            <a:r>
              <a:rPr lang="en-US" altLang="zh-CN" smtClean="0"/>
              <a:t>※</a:t>
            </a:r>
            <a:r>
              <a:rPr lang="zh-CN" altLang="en-US" sz="2800" smtClean="0">
                <a:solidFill>
                  <a:srgbClr val="FFFF00"/>
                </a:solidFill>
              </a:rPr>
              <a:t>祭：  ，手持肉献于神灵，会意字。    </a:t>
            </a:r>
            <a:endParaRPr lang="zh-CN" altLang="en-US" smtClean="0">
              <a:solidFill>
                <a:srgbClr val="FFFF00"/>
              </a:solidFill>
            </a:endParaRPr>
          </a:p>
          <a:p>
            <a:pPr marL="341313" indent="-341313" eaLnBrk="1" hangingPunct="1">
              <a:lnSpc>
                <a:spcPts val="3000"/>
              </a:lnSpc>
              <a:spcBef>
                <a:spcPts val="675"/>
              </a:spcBef>
              <a:buSzPct val="33000"/>
              <a:buFontTx/>
              <a:buNone/>
              <a:defRPr/>
            </a:pPr>
            <a:r>
              <a:rPr lang="en-US" altLang="zh-CN" smtClean="0"/>
              <a:t>※</a:t>
            </a:r>
            <a:r>
              <a:rPr lang="zh-CN" altLang="en-US" sz="2800" smtClean="0">
                <a:solidFill>
                  <a:srgbClr val="FFFF00"/>
                </a:solidFill>
              </a:rPr>
              <a:t>缩：郑玄曰：</a:t>
            </a:r>
            <a:r>
              <a:rPr lang="zh-CN" altLang="en-US" sz="2800" smtClean="0">
                <a:solidFill>
                  <a:srgbClr val="FFFF00"/>
                </a:solidFill>
                <a:latin typeface="Arial"/>
              </a:rPr>
              <a:t>“</a:t>
            </a:r>
            <a:r>
              <a:rPr lang="zh-CN" altLang="en-US" sz="2800" smtClean="0">
                <a:solidFill>
                  <a:srgbClr val="FFFF00"/>
                </a:solidFill>
              </a:rPr>
              <a:t>束茅立祭前，沃酒其上，酒渗下，若神饮之，故为之缩。</a:t>
            </a:r>
            <a:r>
              <a:rPr lang="zh-CN" altLang="en-US" sz="2800" smtClean="0">
                <a:solidFill>
                  <a:srgbClr val="FFFF00"/>
                </a:solidFill>
                <a:latin typeface="Arial"/>
              </a:rPr>
              <a:t>”</a:t>
            </a:r>
            <a:endParaRPr lang="zh-CN" altLang="en-US" smtClean="0">
              <a:solidFill>
                <a:srgbClr val="FFFF00"/>
              </a:solidFill>
            </a:endParaRPr>
          </a:p>
          <a:p>
            <a:pPr marL="341313" indent="-341313" eaLnBrk="1" hangingPunct="1">
              <a:lnSpc>
                <a:spcPts val="3000"/>
              </a:lnSpc>
              <a:spcBef>
                <a:spcPts val="675"/>
              </a:spcBef>
              <a:buSzPct val="33000"/>
              <a:buFontTx/>
              <a:buNone/>
              <a:defRPr/>
            </a:pPr>
            <a:r>
              <a:rPr lang="en-US" altLang="zh-CN" smtClean="0"/>
              <a:t>※</a:t>
            </a:r>
            <a:r>
              <a:rPr lang="zh-CN" altLang="en-US" sz="2800" smtClean="0">
                <a:solidFill>
                  <a:srgbClr val="FFFF00"/>
                </a:solidFill>
              </a:rPr>
              <a:t>征</a:t>
            </a:r>
            <a:r>
              <a:rPr lang="en-US" altLang="zh-CN" sz="2800" smtClean="0">
                <a:solidFill>
                  <a:srgbClr val="FFFF00"/>
                </a:solidFill>
              </a:rPr>
              <a:t>/</a:t>
            </a:r>
            <a:r>
              <a:rPr lang="zh-CN" altLang="en-US" sz="2800" smtClean="0">
                <a:solidFill>
                  <a:srgbClr val="FFFF00"/>
                </a:solidFill>
              </a:rPr>
              <a:t>徵 ：</a:t>
            </a:r>
            <a:r>
              <a:rPr lang="zh-CN" altLang="en-US" sz="2800" smtClean="0">
                <a:solidFill>
                  <a:srgbClr val="FFFF00"/>
                </a:solidFill>
                <a:latin typeface="Arial"/>
              </a:rPr>
              <a:t>“</a:t>
            </a:r>
            <a:r>
              <a:rPr lang="zh-CN" altLang="en-US" sz="2800" smtClean="0">
                <a:solidFill>
                  <a:srgbClr val="FFFF00"/>
                </a:solidFill>
              </a:rPr>
              <a:t>徵</a:t>
            </a:r>
            <a:r>
              <a:rPr lang="zh-CN" altLang="en-US" sz="2800" smtClean="0">
                <a:solidFill>
                  <a:srgbClr val="FFFF00"/>
                </a:solidFill>
                <a:latin typeface="Arial"/>
              </a:rPr>
              <a:t>”</a:t>
            </a:r>
            <a:r>
              <a:rPr lang="zh-CN" altLang="en-US" sz="2800" smtClean="0">
                <a:solidFill>
                  <a:srgbClr val="FFFF00"/>
                </a:solidFill>
              </a:rPr>
              <a:t>为</a:t>
            </a:r>
            <a:r>
              <a:rPr lang="zh-CN" altLang="en-US" sz="2800" smtClean="0">
                <a:solidFill>
                  <a:srgbClr val="FFFF00"/>
                </a:solidFill>
                <a:latin typeface="Arial"/>
              </a:rPr>
              <a:t>“</a:t>
            </a:r>
            <a:r>
              <a:rPr lang="zh-CN" altLang="en-US" sz="2800" smtClean="0">
                <a:solidFill>
                  <a:srgbClr val="FFFF00"/>
                </a:solidFill>
              </a:rPr>
              <a:t>收取</a:t>
            </a:r>
            <a:r>
              <a:rPr lang="zh-CN" altLang="en-US" sz="2800" smtClean="0">
                <a:solidFill>
                  <a:srgbClr val="FFFF00"/>
                </a:solidFill>
                <a:latin typeface="Arial"/>
              </a:rPr>
              <a:t>”</a:t>
            </a:r>
            <a:r>
              <a:rPr lang="zh-CN" altLang="en-US" sz="2800" smtClean="0">
                <a:solidFill>
                  <a:srgbClr val="FFFF00"/>
                </a:solidFill>
              </a:rPr>
              <a:t>，</a:t>
            </a:r>
            <a:r>
              <a:rPr lang="zh-CN" altLang="en-US" sz="2800" smtClean="0">
                <a:solidFill>
                  <a:srgbClr val="FFFF00"/>
                </a:solidFill>
                <a:latin typeface="Arial"/>
              </a:rPr>
              <a:t>“</a:t>
            </a:r>
            <a:r>
              <a:rPr lang="zh-CN" altLang="en-US" sz="2800" smtClean="0">
                <a:solidFill>
                  <a:srgbClr val="FFFF00"/>
                </a:solidFill>
              </a:rPr>
              <a:t>征</a:t>
            </a:r>
            <a:r>
              <a:rPr lang="zh-CN" altLang="en-US" sz="2800" smtClean="0">
                <a:solidFill>
                  <a:srgbClr val="FFFF00"/>
                </a:solidFill>
                <a:latin typeface="Arial"/>
              </a:rPr>
              <a:t>”</a:t>
            </a:r>
            <a:r>
              <a:rPr lang="zh-CN" altLang="en-US" sz="2800" smtClean="0">
                <a:solidFill>
                  <a:srgbClr val="FFFF00"/>
                </a:solidFill>
              </a:rPr>
              <a:t>为远行。又指天子巡狩。征人即远方的游子。</a:t>
            </a:r>
            <a:r>
              <a:rPr lang="zh-CN" altLang="en-US" sz="2800" smtClean="0">
                <a:solidFill>
                  <a:srgbClr val="FFFF00"/>
                </a:solidFill>
                <a:latin typeface="Arial"/>
              </a:rPr>
              <a:t>“</a:t>
            </a:r>
            <a:r>
              <a:rPr lang="zh-CN" altLang="en-US" sz="2800" smtClean="0">
                <a:solidFill>
                  <a:srgbClr val="FFFF00"/>
                </a:solidFill>
              </a:rPr>
              <a:t>南征 </a:t>
            </a:r>
            <a:r>
              <a:rPr lang="zh-CN" altLang="en-US" sz="2800" smtClean="0">
                <a:solidFill>
                  <a:srgbClr val="FFFF00"/>
                </a:solidFill>
                <a:latin typeface="Arial"/>
              </a:rPr>
              <a:t>”</a:t>
            </a:r>
            <a:r>
              <a:rPr lang="zh-CN" altLang="en-US" sz="2800" smtClean="0">
                <a:solidFill>
                  <a:srgbClr val="FFFF00"/>
                </a:solidFill>
              </a:rPr>
              <a:t>即南巡。 </a:t>
            </a:r>
            <a:endParaRPr lang="zh-CN" altLang="en-US" smtClean="0">
              <a:solidFill>
                <a:srgbClr val="FFFF00"/>
              </a:solidFill>
            </a:endParaRPr>
          </a:p>
          <a:p>
            <a:pPr marL="341313" indent="-341313" eaLnBrk="1" hangingPunct="1">
              <a:lnSpc>
                <a:spcPts val="3000"/>
              </a:lnSpc>
              <a:spcBef>
                <a:spcPts val="675"/>
              </a:spcBef>
              <a:buSzPct val="33000"/>
              <a:buFontTx/>
              <a:buNone/>
              <a:defRPr/>
            </a:pPr>
            <a:r>
              <a:rPr lang="en-US" altLang="zh-CN" smtClean="0"/>
              <a:t>※</a:t>
            </a:r>
            <a:r>
              <a:rPr lang="zh-CN" altLang="en-US" sz="2800" smtClean="0">
                <a:solidFill>
                  <a:srgbClr val="FFFF00"/>
                </a:solidFill>
              </a:rPr>
              <a:t>次：古代军队驻一夜曰舍；两夜曰信；三夜以上曰次。即</a:t>
            </a:r>
            <a:r>
              <a:rPr lang="zh-CN" altLang="en-US" sz="2800" smtClean="0">
                <a:solidFill>
                  <a:srgbClr val="FFFF00"/>
                </a:solidFill>
                <a:latin typeface="Arial"/>
              </a:rPr>
              <a:t>“</a:t>
            </a:r>
            <a:r>
              <a:rPr lang="zh-CN" altLang="en-US" sz="2800" smtClean="0">
                <a:solidFill>
                  <a:srgbClr val="FFFF00"/>
                </a:solidFill>
              </a:rPr>
              <a:t>屯扎</a:t>
            </a:r>
            <a:r>
              <a:rPr lang="zh-CN" altLang="en-US" sz="2800" smtClean="0">
                <a:solidFill>
                  <a:srgbClr val="FFFF00"/>
                </a:solidFill>
                <a:latin typeface="Arial"/>
              </a:rPr>
              <a:t>”</a:t>
            </a:r>
            <a:r>
              <a:rPr lang="zh-CN" altLang="en-US" sz="2800" smtClean="0">
                <a:solidFill>
                  <a:srgbClr val="FFFF00"/>
                </a:solidFill>
              </a:rPr>
              <a:t>。</a:t>
            </a:r>
          </a:p>
        </p:txBody>
      </p:sp>
      <p:pic>
        <p:nvPicPr>
          <p:cNvPr id="12291" name="Picture 4" descr="2007011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175" y="228600"/>
            <a:ext cx="25082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5" descr="20070110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05000"/>
            <a:ext cx="344488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aple">
  <a:themeElements>
    <a:clrScheme name="Maple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Maple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</TotalTime>
  <Words>817</Words>
  <Application>Microsoft Office PowerPoint</Application>
  <PresentationFormat>全屏显示(4:3)</PresentationFormat>
  <Paragraphs>49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Arial</vt:lpstr>
      <vt:lpstr>宋体</vt:lpstr>
      <vt:lpstr>Calibri</vt:lpstr>
      <vt:lpstr>Times New Roman</vt:lpstr>
      <vt:lpstr>Wingdings</vt:lpstr>
      <vt:lpstr>华文隶书</vt:lpstr>
      <vt:lpstr>Arial Black</vt:lpstr>
      <vt:lpstr>默认设计模板</vt:lpstr>
      <vt:lpstr>Maple</vt:lpstr>
      <vt:lpstr> Ancient Chinese</vt:lpstr>
      <vt:lpstr>齐桓公伐楚  《左传·僖公四年》</vt:lpstr>
      <vt:lpstr>PowerPoint 演示文稿</vt:lpstr>
      <vt:lpstr>PowerPoint 演示文稿</vt:lpstr>
      <vt:lpstr>PowerPoint 演示文稿</vt:lpstr>
      <vt:lpstr>PowerPoint 演示文稿</vt:lpstr>
      <vt:lpstr>第一部分：主要写齐、楚之间首次外交接触。</vt:lpstr>
      <vt:lpstr>PowerPoint 演示文稿</vt:lpstr>
      <vt:lpstr>PowerPoint 演示文稿</vt:lpstr>
      <vt:lpstr> </vt:lpstr>
      <vt:lpstr>PowerPoint 演示文稿</vt:lpstr>
      <vt:lpstr>作业：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xiezhifang</dc:creator>
  <cp:lastModifiedBy>WLXYs-</cp:lastModifiedBy>
  <cp:revision>22</cp:revision>
  <cp:lastPrinted>1601-01-01T00:00:00Z</cp:lastPrinted>
  <dcterms:created xsi:type="dcterms:W3CDTF">1601-01-01T00:00:00Z</dcterms:created>
  <dcterms:modified xsi:type="dcterms:W3CDTF">2013-08-26T06:58:28Z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