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308" r:id="rId4"/>
    <p:sldId id="278" r:id="rId5"/>
    <p:sldId id="290" r:id="rId6"/>
    <p:sldId id="263" r:id="rId7"/>
    <p:sldId id="292" r:id="rId8"/>
    <p:sldId id="293" r:id="rId9"/>
    <p:sldId id="272" r:id="rId10"/>
    <p:sldId id="298" r:id="rId11"/>
    <p:sldId id="299" r:id="rId12"/>
    <p:sldId id="302" r:id="rId13"/>
    <p:sldId id="304" r:id="rId14"/>
    <p:sldId id="315" r:id="rId15"/>
    <p:sldId id="318" r:id="rId16"/>
    <p:sldId id="319" r:id="rId17"/>
    <p:sldId id="320" r:id="rId18"/>
    <p:sldId id="321" r:id="rId19"/>
    <p:sldId id="322" r:id="rId20"/>
    <p:sldId id="306" r:id="rId21"/>
    <p:sldId id="309" r:id="rId22"/>
    <p:sldId id="312" r:id="rId23"/>
    <p:sldId id="288" r:id="rId24"/>
    <p:sldId id="317" r:id="rId25"/>
    <p:sldId id="323" r:id="rId26"/>
    <p:sldId id="326" r:id="rId27"/>
    <p:sldId id="285" r:id="rId28"/>
    <p:sldId id="286" r:id="rId29"/>
  </p:sldIdLst>
  <p:sldSz cx="9144000" cy="6858000" type="screen4x3"/>
  <p:notesSz cx="6858000" cy="9144000"/>
  <p:embeddedFontLst>
    <p:embeddedFont>
      <p:font typeface="隶书" pitchFamily="49" charset="-122"/>
      <p:regular r:id="rId32"/>
    </p:embeddedFont>
    <p:embeddedFont>
      <p:font typeface="楷体_GB2312" charset="-122"/>
      <p:regular r:id="rId33"/>
    </p:embeddedFont>
    <p:embeddedFont>
      <p:font typeface="黑体" pitchFamily="49" charset="-122"/>
      <p:regular r:id="rId34"/>
    </p:embeddedFont>
    <p:embeddedFont>
      <p:font typeface="经典平黑简" charset="-122"/>
      <p:regular r:id="rId35"/>
    </p:embeddedFont>
    <p:embeddedFont>
      <p:font typeface="Calibri" pitchFamily="34" charset="0"/>
      <p:regular r:id="rId36"/>
      <p:bold r:id="rId37"/>
      <p:italic r:id="rId38"/>
      <p:boldItalic r:id="rId39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1A6"/>
    <a:srgbClr val="F8E784"/>
    <a:srgbClr val="6E6B54"/>
    <a:srgbClr val="F5DE51"/>
    <a:srgbClr val="CC3300"/>
    <a:srgbClr val="080808"/>
    <a:srgbClr val="FFE4C1"/>
    <a:srgbClr val="996600"/>
    <a:srgbClr val="99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9" autoAdjust="0"/>
    <p:restoredTop sz="94667" autoAdjust="0"/>
  </p:normalViewPr>
  <p:slideViewPr>
    <p:cSldViewPr>
      <p:cViewPr>
        <p:scale>
          <a:sx n="75" d="100"/>
          <a:sy n="75" d="100"/>
        </p:scale>
        <p:origin x="-29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85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8FA02C3-5AF2-453F-9938-60716CFEDCCE}" type="datetimeFigureOut">
              <a:rPr lang="zh-CN" altLang="en-US"/>
              <a:pPr>
                <a:defRPr/>
              </a:pPr>
              <a:t>2013/1/16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6E0D0DB-067C-42FD-AD1D-5EB6445D26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361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6B6823E-2056-4D09-9EF7-8FFD078B6609}" type="datetimeFigureOut">
              <a:rPr lang="zh-CN" altLang="en-US"/>
              <a:pPr>
                <a:defRPr/>
              </a:pPr>
              <a:t>2013/1/16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57E68F8-85CF-4333-BC2A-5DA22E271A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6954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楷体_GB2312" pitchFamily="49" charset="-122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楷体_GB2312" pitchFamily="49" charset="-122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楷体_GB2312" pitchFamily="49" charset="-122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楷体_GB2312" pitchFamily="49" charset="-122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楷体_GB2312" pitchFamily="49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339DF-4F61-43E5-AFA7-9ED0725E9BAF}" type="datetimeFigureOut">
              <a:rPr altLang="en-US"/>
              <a:pPr>
                <a:defRPr/>
              </a:pPr>
              <a:t>2010-10-18</a:t>
            </a:fld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0A086-AC8E-4CE4-A90E-2B1BBFC88AB3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链接内容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6063-A1B9-48D9-91EB-FC389EBFE2A6}" type="datetimeFigureOut">
              <a:rPr lang="en-US" altLang="zh-CN"/>
              <a:pPr>
                <a:defRPr/>
              </a:pPr>
              <a:t>1/16/2013</a:t>
            </a:fld>
            <a:endParaRPr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21334-A9EB-4468-9A77-98172C69C2CC}" type="slidenum">
              <a:rPr lang="en-US" altLang="zh-CN"/>
              <a:pPr>
                <a:defRPr/>
              </a:pPr>
              <a:t>‹#›</a:t>
            </a:fld>
            <a:endParaRPr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46912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80" y="1772816"/>
            <a:ext cx="648598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8934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08646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570683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zh-CN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0371A1E-209E-4D09-9194-2FB7A7C6978D}" type="datetimeFigureOut">
              <a:rPr altLang="en-US"/>
              <a:pPr>
                <a:defRPr/>
              </a:pPr>
              <a:t>2010-10-18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 latinLnBrk="0">
              <a:spcBef>
                <a:spcPts val="0"/>
              </a:spcBef>
              <a:spcAft>
                <a:spcPts val="0"/>
              </a:spcAft>
              <a:defRPr lang="zh-CN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zh-CN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ED1DD90-E4F0-43E8-9457-1DD87F57D8E8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13" r:id="rId4"/>
    <p:sldLayoutId id="2147483710" r:id="rId5"/>
    <p:sldLayoutId id="2147483711" r:id="rId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zh-CN" sz="4400" kern="1200">
          <a:solidFill>
            <a:schemeClr val="tx1"/>
          </a:solidFill>
          <a:latin typeface="楷体_GB2312" pitchFamily="49" charset="-122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楷体_GB2312" pitchFamily="49" charset="-122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楷体_GB2312" pitchFamily="49" charset="-122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楷体_GB2312" pitchFamily="49" charset="-122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楷体_GB2312" pitchFamily="49" charset="-122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楷体_GB2312" pitchFamily="49" charset="-122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楷体_GB2312" pitchFamily="49" charset="-122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楷体_GB2312" pitchFamily="49" charset="-122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楷体_GB2312" pitchFamily="49" charset="-122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•"/>
        <a:defRPr lang="zh-CN" sz="3200" kern="1200">
          <a:solidFill>
            <a:schemeClr val="tx1"/>
          </a:solidFill>
          <a:latin typeface="楷体_GB2312" pitchFamily="49" charset="-122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–"/>
        <a:defRPr lang="zh-CN" sz="2800" kern="1200">
          <a:solidFill>
            <a:schemeClr val="tx1"/>
          </a:solidFill>
          <a:latin typeface="楷体_GB2312" pitchFamily="49" charset="-122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•"/>
        <a:defRPr lang="zh-CN" sz="2400" kern="1200">
          <a:solidFill>
            <a:schemeClr val="tx1"/>
          </a:solidFill>
          <a:latin typeface="楷体_GB2312" pitchFamily="49" charset="-122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–"/>
        <a:defRPr lang="zh-CN" sz="2000" kern="1200">
          <a:solidFill>
            <a:schemeClr val="tx1"/>
          </a:solidFill>
          <a:latin typeface="楷体_GB2312" pitchFamily="49" charset="-122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»"/>
        <a:defRPr lang="zh-CN" sz="2000" kern="1200">
          <a:solidFill>
            <a:schemeClr val="tx1"/>
          </a:solidFill>
          <a:latin typeface="楷体_GB2312" pitchFamily="49" charset="-12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pmuseum.com/upload/2010-12/Fl201012131517469112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hyperlink" Target="http://www.bpmuseum.com/upload/2010-12/Fl201012141054589093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5.gif"/><Relationship Id="rId7" Type="http://schemas.openxmlformats.org/officeDocument/2006/relationships/slide" Target="slide3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4.xml"/><Relationship Id="rId5" Type="http://schemas.openxmlformats.org/officeDocument/2006/relationships/image" Target="../media/image6.gif"/><Relationship Id="rId4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" Target="slide2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12" y="524835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4A2D24"/>
                </a:solidFill>
                <a:latin typeface="隶书" pitchFamily="49" charset="-122"/>
                <a:ea typeface="隶书" pitchFamily="49" charset="-122"/>
              </a:defRPr>
            </a:lvl1pPr>
          </a:lstStyle>
          <a:p>
            <a:r>
              <a:rPr lang="zh-CN" altLang="en-US" sz="2800" dirty="0"/>
              <a:t>主讲人：</a:t>
            </a:r>
            <a:r>
              <a:rPr lang="zh-CN" altLang="en-US" sz="2800" dirty="0" smtClean="0"/>
              <a:t>王双怀</a:t>
            </a:r>
            <a:endParaRPr lang="zh-CN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850067"/>
            <a:ext cx="9144000" cy="126188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4A2D24"/>
                </a:solidFill>
                <a:effectLst>
                  <a:glow rad="838200">
                    <a:srgbClr val="F8E784">
                      <a:alpha val="28000"/>
                    </a:srgbClr>
                  </a:glow>
                </a:effectLst>
                <a:latin typeface="黑体" pitchFamily="49" charset="-122"/>
                <a:ea typeface="黑体" pitchFamily="49" charset="-122"/>
              </a:rPr>
              <a:t>第一章　</a:t>
            </a:r>
            <a:r>
              <a:rPr lang="zh-CN" altLang="en-US" sz="3600" b="1" dirty="0" smtClean="0">
                <a:solidFill>
                  <a:srgbClr val="4A2D24"/>
                </a:solidFill>
                <a:effectLst>
                  <a:glow rad="838200">
                    <a:srgbClr val="F8E784">
                      <a:alpha val="28000"/>
                    </a:srgbClr>
                  </a:glow>
                </a:effectLst>
                <a:latin typeface="黑体" pitchFamily="49" charset="-122"/>
                <a:ea typeface="黑体" pitchFamily="49" charset="-122"/>
              </a:rPr>
              <a:t>原始社会</a:t>
            </a:r>
            <a:endParaRPr lang="en-US" altLang="zh-CN" sz="3600" b="1" dirty="0" smtClean="0">
              <a:solidFill>
                <a:srgbClr val="4A2D24"/>
              </a:solidFill>
              <a:effectLst>
                <a:glow rad="838200">
                  <a:srgbClr val="F8E784">
                    <a:alpha val="28000"/>
                  </a:srgbClr>
                </a:glow>
              </a:effectLst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en-US" altLang="zh-CN" sz="1200" b="1" dirty="0">
                <a:solidFill>
                  <a:srgbClr val="4A2D24"/>
                </a:solidFill>
                <a:effectLst>
                  <a:glow rad="838200">
                    <a:srgbClr val="F8E784">
                      <a:alpha val="28000"/>
                    </a:srgbClr>
                  </a:glow>
                </a:effectLst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1200" b="1" dirty="0" smtClean="0">
                <a:solidFill>
                  <a:srgbClr val="4A2D24"/>
                </a:solidFill>
                <a:effectLst>
                  <a:glow rad="838200">
                    <a:srgbClr val="F8E784">
                      <a:alpha val="28000"/>
                    </a:srgbClr>
                  </a:glow>
                </a:effectLst>
                <a:latin typeface="黑体" pitchFamily="49" charset="-122"/>
                <a:ea typeface="黑体" pitchFamily="49" charset="-122"/>
              </a:rPr>
              <a:t> </a:t>
            </a:r>
            <a:endParaRPr lang="en-US" altLang="zh-CN" sz="1200" b="1" dirty="0">
              <a:solidFill>
                <a:srgbClr val="4A2D24"/>
              </a:solidFill>
              <a:effectLst>
                <a:glow rad="838200">
                  <a:srgbClr val="F8E784">
                    <a:alpha val="28000"/>
                  </a:srgbClr>
                </a:glow>
              </a:effectLst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zh-CN" altLang="en-US" sz="2700" b="1" dirty="0">
                <a:solidFill>
                  <a:srgbClr val="4A2D24"/>
                </a:solidFill>
                <a:effectLst>
                  <a:glow rad="838200">
                    <a:srgbClr val="F8E784">
                      <a:alpha val="28000"/>
                    </a:srgbClr>
                  </a:glow>
                </a:effectLst>
                <a:latin typeface="隶书" pitchFamily="49" charset="-122"/>
                <a:ea typeface="隶书" pitchFamily="49" charset="-122"/>
              </a:rPr>
              <a:t>（约</a:t>
            </a:r>
            <a:r>
              <a:rPr lang="en-US" altLang="zh-CN" sz="2700" b="1" dirty="0">
                <a:solidFill>
                  <a:srgbClr val="4A2D24"/>
                </a:solidFill>
                <a:effectLst>
                  <a:glow rad="838200">
                    <a:srgbClr val="F8E784">
                      <a:alpha val="28000"/>
                    </a:srgbClr>
                  </a:glow>
                </a:effectLst>
                <a:latin typeface="隶书" pitchFamily="49" charset="-122"/>
                <a:ea typeface="隶书" pitchFamily="49" charset="-122"/>
              </a:rPr>
              <a:t>200</a:t>
            </a:r>
            <a:r>
              <a:rPr lang="zh-CN" altLang="en-US" sz="2700" b="1" dirty="0">
                <a:solidFill>
                  <a:srgbClr val="4A2D24"/>
                </a:solidFill>
                <a:effectLst>
                  <a:glow rad="838200">
                    <a:srgbClr val="F8E784">
                      <a:alpha val="28000"/>
                    </a:srgbClr>
                  </a:glow>
                </a:effectLst>
                <a:latin typeface="隶书" pitchFamily="49" charset="-122"/>
                <a:ea typeface="隶书" pitchFamily="49" charset="-122"/>
              </a:rPr>
              <a:t>万年前</a:t>
            </a:r>
            <a:r>
              <a:rPr lang="zh-CN" altLang="en-US" sz="2700" b="1" dirty="0">
                <a:solidFill>
                  <a:srgbClr val="4A2D24"/>
                </a:solidFill>
                <a:effectLst>
                  <a:glow rad="838200">
                    <a:srgbClr val="F8E784">
                      <a:alpha val="28000"/>
                    </a:srgbClr>
                  </a:glow>
                </a:effectLst>
                <a:latin typeface="+mn-ea"/>
                <a:ea typeface="+mn-ea"/>
              </a:rPr>
              <a:t>～</a:t>
            </a:r>
            <a:r>
              <a:rPr lang="zh-CN" altLang="en-US" sz="2700" b="1" dirty="0">
                <a:solidFill>
                  <a:srgbClr val="4A2D24"/>
                </a:solidFill>
                <a:effectLst>
                  <a:glow rad="838200">
                    <a:srgbClr val="F8E784">
                      <a:alpha val="28000"/>
                    </a:srgbClr>
                  </a:glow>
                </a:effectLst>
                <a:latin typeface="隶书" pitchFamily="49" charset="-122"/>
                <a:ea typeface="隶书" pitchFamily="49" charset="-122"/>
              </a:rPr>
              <a:t>前</a:t>
            </a:r>
            <a:r>
              <a:rPr lang="en-US" altLang="zh-CN" sz="2700" b="1" dirty="0">
                <a:solidFill>
                  <a:srgbClr val="4A2D24"/>
                </a:solidFill>
                <a:effectLst>
                  <a:glow rad="838200">
                    <a:srgbClr val="F8E784">
                      <a:alpha val="28000"/>
                    </a:srgbClr>
                  </a:glow>
                </a:effectLst>
                <a:latin typeface="隶书" pitchFamily="49" charset="-122"/>
                <a:ea typeface="隶书" pitchFamily="49" charset="-122"/>
              </a:rPr>
              <a:t>21</a:t>
            </a:r>
            <a:r>
              <a:rPr lang="zh-CN" altLang="en-US" sz="2700" b="1" dirty="0">
                <a:solidFill>
                  <a:srgbClr val="4A2D24"/>
                </a:solidFill>
                <a:effectLst>
                  <a:glow rad="838200">
                    <a:srgbClr val="F8E784">
                      <a:alpha val="28000"/>
                    </a:srgbClr>
                  </a:glow>
                </a:effectLst>
                <a:latin typeface="隶书" pitchFamily="49" charset="-122"/>
                <a:ea typeface="隶书" pitchFamily="49" charset="-122"/>
              </a:rPr>
              <a:t>世纪）</a:t>
            </a:r>
            <a:endParaRPr lang="en-US" altLang="zh-CN" sz="2700" b="1" dirty="0">
              <a:solidFill>
                <a:srgbClr val="4A2D24"/>
              </a:solidFill>
              <a:effectLst>
                <a:glow rad="838200">
                  <a:srgbClr val="F8E784">
                    <a:alpha val="28000"/>
                  </a:srgbClr>
                </a:glow>
              </a:effectLst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357301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3600" b="1" dirty="0">
              <a:solidFill>
                <a:srgbClr val="4A2D24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1028" name="Picture 4" descr="E:\工作文档\王双怀老师中国古代史\图片\第一章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67491"/>
            <a:ext cx="7907967" cy="205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75856" y="3723497"/>
            <a:ext cx="3805247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95250">
              <a:bevelT w="88900" h="38100" prst="softRound"/>
              <a:bevelB h="25400" prst="softRound"/>
              <a:extrusionClr>
                <a:schemeClr val="bg1"/>
              </a:extrusionClr>
              <a:contourClr>
                <a:schemeClr val="accent6">
                  <a:lumMod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 smtClean="0">
                <a:solidFill>
                  <a:srgbClr val="663300"/>
                </a:solidFill>
                <a:effectLst>
                  <a:glow rad="609600">
                    <a:srgbClr val="E8E378">
                      <a:alpha val="67451"/>
                    </a:srgbClr>
                  </a:glow>
                </a:effectLst>
                <a:latin typeface="黑体" pitchFamily="2" charset="-122"/>
                <a:ea typeface="黑体" pitchFamily="2" charset="-122"/>
                <a:cs typeface="经典平黑简" pitchFamily="49" charset="-122"/>
              </a:rPr>
              <a:t>原始社会的形成</a:t>
            </a:r>
            <a:endParaRPr lang="zh-CN" altLang="en-US" sz="2800" b="1" spc="300" dirty="0">
              <a:solidFill>
                <a:srgbClr val="663300"/>
              </a:solidFill>
              <a:effectLst>
                <a:glow rad="609600">
                  <a:srgbClr val="E8E378">
                    <a:alpha val="67451"/>
                  </a:srgbClr>
                </a:glow>
              </a:effectLst>
              <a:latin typeface="黑体" pitchFamily="2" charset="-122"/>
              <a:ea typeface="黑体" pitchFamily="2" charset="-122"/>
              <a:cs typeface="经典平黑简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 rot="6044690">
            <a:off x="1893058" y="3627221"/>
            <a:ext cx="982470" cy="362272"/>
          </a:xfrm>
          <a:prstGeom prst="rect">
            <a:avLst/>
          </a:prstGeom>
          <a:noFill/>
        </p:spPr>
        <p:txBody>
          <a:bodyPr spcFirstLastPara="1" vert="wordArtVert" wrap="none">
            <a:prstTxWarp prst="textArchUp">
              <a:avLst>
                <a:gd name="adj" fmla="val 11324430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第一节</a:t>
            </a:r>
            <a:endParaRPr lang="zh-CN" altLang="en-US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1000100" y="1500174"/>
            <a:ext cx="7072362" cy="161582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ln w="11430">
                  <a:solidFill>
                    <a:sysClr val="windowText" lastClr="000000"/>
                  </a:solidFill>
                </a:ln>
                <a:latin typeface="黑体" pitchFamily="2" charset="-122"/>
                <a:ea typeface="黑体" pitchFamily="2" charset="-122"/>
              </a:rPr>
              <a:t>　</a:t>
            </a:r>
            <a:r>
              <a:rPr lang="zh-CN" altLang="en-US" kern="0" dirty="0" smtClean="0">
                <a:ln w="11430">
                  <a:solidFill>
                    <a:sysClr val="windowText" lastClr="000000"/>
                  </a:solidFill>
                </a:ln>
                <a:latin typeface="黑体" pitchFamily="2" charset="-122"/>
                <a:ea typeface="黑体" pitchFamily="2" charset="-122"/>
              </a:rPr>
              <a:t> （</a:t>
            </a:r>
            <a:r>
              <a:rPr lang="en-US" altLang="en-US" kern="0" dirty="0">
                <a:ln w="11430">
                  <a:solidFill>
                    <a:sysClr val="windowText" lastClr="000000"/>
                  </a:solidFill>
                </a:ln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kern="0" dirty="0">
                <a:ln w="11430">
                  <a:solidFill>
                    <a:sysClr val="windowText" lastClr="000000"/>
                  </a:solidFill>
                </a:ln>
                <a:latin typeface="黑体" pitchFamily="2" charset="-122"/>
                <a:ea typeface="黑体" pitchFamily="2" charset="-122"/>
              </a:rPr>
              <a:t>）古人的体质特点</a:t>
            </a:r>
            <a:endParaRPr lang="en-US" altLang="en-US" kern="0" dirty="0">
              <a:ln w="11430">
                <a:solidFill>
                  <a:sysClr val="windowText" lastClr="000000"/>
                </a:solidFill>
              </a:ln>
              <a:latin typeface="黑体" pitchFamily="2" charset="-122"/>
              <a:ea typeface="黑体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>
                  <a:solidFill>
                    <a:sysClr val="windowText" lastClr="000000"/>
                  </a:solidFill>
                </a:ln>
                <a:latin typeface="黑体" pitchFamily="2" charset="-122"/>
                <a:ea typeface="黑体" pitchFamily="2" charset="-122"/>
              </a:rPr>
              <a:t>　　</a:t>
            </a:r>
            <a:r>
              <a:rPr lang="en-US" altLang="en-US" sz="1600" kern="0" dirty="0">
                <a:ln w="11430">
                  <a:solidFill>
                    <a:sysClr val="windowText" lastClr="000000"/>
                  </a:solidFill>
                </a:ln>
                <a:latin typeface="黑体" pitchFamily="2" charset="-122"/>
                <a:ea typeface="黑体" pitchFamily="2" charset="-122"/>
              </a:rPr>
              <a:t>从体质上来说，早期智人依然保留着猿的部分特征，但头骨变薄，前额增高，</a:t>
            </a:r>
            <a:r>
              <a:rPr lang="en-US" altLang="en-US" sz="1600" kern="0" dirty="0" smtClean="0">
                <a:ln w="11430">
                  <a:solidFill>
                    <a:sysClr val="windowText" lastClr="000000"/>
                  </a:solidFill>
                </a:ln>
                <a:latin typeface="黑体" pitchFamily="2" charset="-122"/>
                <a:ea typeface="黑体" pitchFamily="2" charset="-122"/>
              </a:rPr>
              <a:t>嘴也没有猿人那么突出</a:t>
            </a:r>
            <a:r>
              <a:rPr lang="en-US" altLang="en-US" sz="1600" kern="0" dirty="0">
                <a:ln w="11430">
                  <a:solidFill>
                    <a:sysClr val="windowText" lastClr="000000"/>
                  </a:solidFill>
                </a:ln>
                <a:latin typeface="黑体" pitchFamily="2" charset="-122"/>
                <a:ea typeface="黑体" pitchFamily="2" charset="-122"/>
              </a:rPr>
              <a:t>，不但四肢更加灵巧，尤其脑容量达</a:t>
            </a:r>
            <a:r>
              <a:rPr lang="en-US" altLang="zh-CN" sz="1600" kern="0" dirty="0">
                <a:ln w="11430">
                  <a:solidFill>
                    <a:sysClr val="windowText" lastClr="000000"/>
                  </a:solidFill>
                </a:ln>
                <a:latin typeface="黑体" pitchFamily="2" charset="-122"/>
                <a:ea typeface="黑体" pitchFamily="2" charset="-122"/>
              </a:rPr>
              <a:t>1120ml</a:t>
            </a:r>
            <a:r>
              <a:rPr lang="en-US" altLang="en-US" sz="1600" kern="0" dirty="0">
                <a:ln w="11430">
                  <a:solidFill>
                    <a:sysClr val="windowText" lastClr="000000"/>
                  </a:solidFill>
                </a:ln>
                <a:latin typeface="黑体" pitchFamily="2" charset="-122"/>
                <a:ea typeface="黑体" pitchFamily="2" charset="-122"/>
              </a:rPr>
              <a:t>，已更多地具备了现代人的特征。 </a:t>
            </a:r>
            <a:endParaRPr lang="zh-CN" altLang="en-US" sz="1600" kern="0" dirty="0">
              <a:ln w="11430">
                <a:solidFill>
                  <a:sysClr val="windowText" lastClr="000000"/>
                </a:solidFill>
              </a:ln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357562"/>
            <a:ext cx="3714776" cy="2554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424706" y="1605527"/>
            <a:ext cx="3500462" cy="235449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ln w="11430">
                  <a:solidFill>
                    <a:sysClr val="windowText" lastClr="000000"/>
                  </a:solidFill>
                </a:ln>
                <a:solidFill>
                  <a:srgbClr val="F8F8F8"/>
                </a:solidFill>
                <a:latin typeface="黑体" pitchFamily="2" charset="-122"/>
                <a:ea typeface="黑体" pitchFamily="2" charset="-122"/>
              </a:rPr>
              <a:t>　</a:t>
            </a:r>
            <a:r>
              <a:rPr lang="zh-CN" altLang="en-US" kern="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8F8F8"/>
                </a:solidFill>
                <a:latin typeface="黑体" pitchFamily="2" charset="-122"/>
                <a:ea typeface="黑体" pitchFamily="2" charset="-122"/>
              </a:rPr>
              <a:t> （</a:t>
            </a:r>
            <a:r>
              <a:rPr lang="en-US" altLang="en-US" kern="0" dirty="0">
                <a:ln w="11430">
                  <a:solidFill>
                    <a:sysClr val="windowText" lastClr="000000"/>
                  </a:solidFill>
                </a:ln>
                <a:solidFill>
                  <a:srgbClr val="F8F8F8"/>
                </a:solidFill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 kern="0" dirty="0">
                <a:ln w="11430">
                  <a:solidFill>
                    <a:sysClr val="windowText" lastClr="000000"/>
                  </a:solidFill>
                </a:ln>
                <a:solidFill>
                  <a:srgbClr val="F8F8F8"/>
                </a:solidFill>
                <a:latin typeface="黑体" pitchFamily="2" charset="-122"/>
                <a:ea typeface="黑体" pitchFamily="2" charset="-122"/>
              </a:rPr>
              <a:t>）生产工具和经济生活</a:t>
            </a:r>
            <a:endParaRPr lang="en-US" altLang="en-US" kern="0" dirty="0">
              <a:ln w="11430">
                <a:solidFill>
                  <a:sysClr val="windowText" lastClr="000000"/>
                </a:solidFill>
              </a:ln>
              <a:solidFill>
                <a:srgbClr val="F8F8F8"/>
              </a:solidFill>
              <a:latin typeface="黑体" pitchFamily="2" charset="-122"/>
              <a:ea typeface="黑体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>
                  <a:solidFill>
                    <a:sysClr val="windowText" lastClr="000000"/>
                  </a:solidFill>
                </a:ln>
                <a:solidFill>
                  <a:srgbClr val="F8F8F8"/>
                </a:solidFill>
                <a:latin typeface="黑体" pitchFamily="2" charset="-122"/>
                <a:ea typeface="黑体" pitchFamily="2" charset="-122"/>
              </a:rPr>
              <a:t>　　</a:t>
            </a:r>
            <a:r>
              <a:rPr lang="en-US" altLang="en-US" sz="1600" kern="0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F8F8F8"/>
                </a:solidFill>
                <a:latin typeface="黑体" pitchFamily="2" charset="-122"/>
                <a:ea typeface="黑体" pitchFamily="2" charset="-122"/>
              </a:rPr>
              <a:t>古人</a:t>
            </a:r>
            <a:r>
              <a:rPr lang="zh-CN" altLang="en-US" sz="1600" kern="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8F8F8"/>
                </a:solidFill>
                <a:latin typeface="黑体" pitchFamily="2" charset="-122"/>
                <a:ea typeface="黑体" pitchFamily="2" charset="-122"/>
              </a:rPr>
              <a:t>生活在</a:t>
            </a:r>
            <a:r>
              <a:rPr lang="en-US" altLang="en-US" sz="1600" kern="0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F8F8F8"/>
                </a:solidFill>
                <a:latin typeface="黑体" pitchFamily="2" charset="-122"/>
                <a:ea typeface="黑体" pitchFamily="2" charset="-122"/>
              </a:rPr>
              <a:t>旧石器时代中期</a:t>
            </a:r>
            <a:r>
              <a:rPr lang="en-US" altLang="en-US" sz="1600" kern="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8F8F8"/>
                </a:solidFill>
                <a:latin typeface="黑体" pitchFamily="2" charset="-122"/>
                <a:ea typeface="黑体" pitchFamily="2" charset="-122"/>
              </a:rPr>
              <a:t>。</a:t>
            </a:r>
            <a:r>
              <a:rPr lang="zh-CN" altLang="en-US" sz="1600" kern="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8F8F8"/>
                </a:solidFill>
                <a:latin typeface="黑体" pitchFamily="2" charset="-122"/>
                <a:ea typeface="黑体" pitchFamily="2" charset="-122"/>
              </a:rPr>
              <a:t>主要</a:t>
            </a:r>
            <a:r>
              <a:rPr lang="en-US" altLang="en-US" sz="1600" kern="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8F8F8"/>
                </a:solidFill>
                <a:latin typeface="黑体" pitchFamily="2" charset="-122"/>
                <a:ea typeface="黑体" pitchFamily="2" charset="-122"/>
              </a:rPr>
              <a:t>的</a:t>
            </a:r>
            <a:r>
              <a:rPr lang="zh-CN" altLang="en-US" sz="1600" kern="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8F8F8"/>
                </a:solidFill>
                <a:latin typeface="黑体" pitchFamily="2" charset="-122"/>
                <a:ea typeface="黑体" pitchFamily="2" charset="-122"/>
              </a:rPr>
              <a:t>生产活动</a:t>
            </a:r>
            <a:r>
              <a:rPr lang="en-US" altLang="en-US" sz="1600" kern="0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F8F8F8"/>
                </a:solidFill>
                <a:latin typeface="黑体" pitchFamily="2" charset="-122"/>
                <a:ea typeface="黑体" pitchFamily="2" charset="-122"/>
              </a:rPr>
              <a:t>仍然是采集和渔猎</a:t>
            </a:r>
            <a:r>
              <a:rPr lang="en-US" altLang="en-US" sz="1600" kern="0" dirty="0">
                <a:ln w="11430">
                  <a:solidFill>
                    <a:sysClr val="windowText" lastClr="000000"/>
                  </a:solidFill>
                </a:ln>
                <a:solidFill>
                  <a:srgbClr val="F8F8F8"/>
                </a:solidFill>
                <a:latin typeface="黑体" pitchFamily="2" charset="-122"/>
                <a:ea typeface="黑体" pitchFamily="2" charset="-122"/>
              </a:rPr>
              <a:t>。</a:t>
            </a:r>
            <a:r>
              <a:rPr lang="en-US" altLang="en-US" sz="1600" kern="0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F8F8F8"/>
                </a:solidFill>
                <a:latin typeface="黑体" pitchFamily="2" charset="-122"/>
                <a:ea typeface="黑体" pitchFamily="2" charset="-122"/>
              </a:rPr>
              <a:t>一器一用的专门性石器出现</a:t>
            </a:r>
            <a:r>
              <a:rPr lang="en-US" altLang="en-US" sz="1600" kern="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8F8F8"/>
                </a:solidFill>
                <a:latin typeface="黑体" pitchFamily="2" charset="-122"/>
                <a:ea typeface="黑体" pitchFamily="2" charset="-122"/>
              </a:rPr>
              <a:t>。</a:t>
            </a:r>
            <a:r>
              <a:rPr lang="en-US" altLang="en-US" sz="1600" kern="0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F8F8F8"/>
                </a:solidFill>
                <a:latin typeface="黑体" pitchFamily="2" charset="-122"/>
                <a:ea typeface="黑体" pitchFamily="2" charset="-122"/>
              </a:rPr>
              <a:t>使用的工具虽然是打制石器</a:t>
            </a:r>
            <a:r>
              <a:rPr lang="en-US" altLang="en-US" sz="1600" kern="0" dirty="0" err="1">
                <a:ln w="11430">
                  <a:solidFill>
                    <a:sysClr val="windowText" lastClr="000000"/>
                  </a:solidFill>
                </a:ln>
                <a:solidFill>
                  <a:srgbClr val="F8F8F8"/>
                </a:solidFill>
                <a:latin typeface="黑体" pitchFamily="2" charset="-122"/>
                <a:ea typeface="黑体" pitchFamily="2" charset="-122"/>
              </a:rPr>
              <a:t>，但已有了比较明显的分类</a:t>
            </a:r>
            <a:r>
              <a:rPr lang="en-US" altLang="en-US" sz="1600" kern="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8F8F8"/>
                </a:solidFill>
                <a:latin typeface="黑体" pitchFamily="2" charset="-122"/>
                <a:ea typeface="黑体" pitchFamily="2" charset="-122"/>
              </a:rPr>
              <a:t>。</a:t>
            </a:r>
            <a:endParaRPr lang="zh-CN" altLang="en-US" sz="1600" kern="0" dirty="0">
              <a:ln w="11430">
                <a:solidFill>
                  <a:sysClr val="windowText" lastClr="000000"/>
                </a:solidFill>
              </a:ln>
              <a:solidFill>
                <a:srgbClr val="F8F8F8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23554" name="Picture 2" descr="http://www.chinabaike.com/article/UploadPic/2007-2/20072201740528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0310" y="1556792"/>
            <a:ext cx="4826146" cy="4074246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 bwMode="auto">
          <a:xfrm>
            <a:off x="353268" y="3820105"/>
            <a:ext cx="3643338" cy="12464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ln w="11430"/>
                <a:latin typeface="黑体" pitchFamily="2" charset="-122"/>
                <a:ea typeface="黑体" pitchFamily="2" charset="-122"/>
              </a:rPr>
              <a:t>　</a:t>
            </a:r>
            <a:r>
              <a:rPr lang="zh-CN" altLang="en-US" kern="0" dirty="0" smtClean="0">
                <a:ln w="11430"/>
                <a:latin typeface="黑体" pitchFamily="2" charset="-122"/>
                <a:ea typeface="黑体" pitchFamily="2" charset="-122"/>
              </a:rPr>
              <a:t> （</a:t>
            </a:r>
            <a:r>
              <a:rPr lang="en-US" altLang="en-US" kern="0" dirty="0">
                <a:ln w="11430"/>
                <a:latin typeface="黑体" pitchFamily="2" charset="-122"/>
                <a:ea typeface="黑体" pitchFamily="2" charset="-122"/>
              </a:rPr>
              <a:t>4</a:t>
            </a:r>
            <a:r>
              <a:rPr lang="zh-CN" altLang="en-US" kern="0" dirty="0">
                <a:ln w="11430"/>
                <a:latin typeface="黑体" pitchFamily="2" charset="-122"/>
                <a:ea typeface="黑体" pitchFamily="2" charset="-122"/>
              </a:rPr>
              <a:t>）社会组织和婚姻</a:t>
            </a:r>
            <a:r>
              <a:rPr lang="zh-CN" altLang="en-US" kern="0" dirty="0" smtClean="0">
                <a:ln w="11430"/>
                <a:latin typeface="黑体" pitchFamily="2" charset="-122"/>
                <a:ea typeface="黑体" pitchFamily="2" charset="-122"/>
              </a:rPr>
              <a:t>形态</a:t>
            </a:r>
            <a:endParaRPr lang="en-US" altLang="en-US" kern="0" dirty="0">
              <a:ln w="11430"/>
              <a:latin typeface="黑体" pitchFamily="2" charset="-122"/>
              <a:ea typeface="黑体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en-US" altLang="en-US" sz="1600" kern="0" dirty="0" err="1">
                <a:ln w="11430"/>
                <a:latin typeface="黑体" pitchFamily="2" charset="-122"/>
                <a:ea typeface="黑体" pitchFamily="2" charset="-122"/>
              </a:rPr>
              <a:t>古人仍处于原始血缘家族时期</a:t>
            </a:r>
            <a:r>
              <a:rPr lang="en-US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。</a:t>
            </a:r>
            <a:r>
              <a:rPr lang="en-US" altLang="en-US" sz="1600" kern="0" dirty="0" err="1" smtClean="0">
                <a:ln w="11430"/>
                <a:latin typeface="黑体" pitchFamily="2" charset="-122"/>
                <a:ea typeface="黑体" pitchFamily="2" charset="-122"/>
              </a:rPr>
              <a:t>婚姻形态以班辈婚（兄妹婚</a:t>
            </a:r>
            <a:r>
              <a:rPr lang="en-US" altLang="en-US" sz="1600" kern="0" dirty="0" err="1">
                <a:ln w="11430"/>
                <a:latin typeface="黑体" pitchFamily="2" charset="-122"/>
                <a:ea typeface="黑体" pitchFamily="2" charset="-122"/>
              </a:rPr>
              <a:t>）</a:t>
            </a:r>
            <a:r>
              <a:rPr lang="en-US" altLang="en-US" sz="1600" kern="0" dirty="0" err="1" smtClean="0">
                <a:ln w="11430"/>
                <a:latin typeface="黑体" pitchFamily="2" charset="-122"/>
                <a:ea typeface="黑体" pitchFamily="2" charset="-122"/>
              </a:rPr>
              <a:t>为主</a:t>
            </a:r>
            <a:r>
              <a:rPr lang="en-US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。</a:t>
            </a:r>
            <a:endParaRPr lang="zh-CN" altLang="en-US" sz="1600" kern="0" dirty="0">
              <a:ln w="11430"/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642910" y="1785926"/>
            <a:ext cx="3786214" cy="19851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　 </a:t>
            </a:r>
            <a:r>
              <a:rPr lang="zh-CN" altLang="en-US" kern="0" dirty="0" smtClean="0">
                <a:ln w="11430"/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en-US" kern="0" dirty="0">
                <a:ln w="11430"/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kern="0" dirty="0">
                <a:ln w="11430"/>
                <a:latin typeface="黑体" pitchFamily="2" charset="-122"/>
                <a:ea typeface="黑体" pitchFamily="2" charset="-122"/>
              </a:rPr>
              <a:t>）</a:t>
            </a:r>
            <a:r>
              <a:rPr lang="en-US" altLang="en-US" kern="0" dirty="0" err="1">
                <a:ln w="11430"/>
                <a:latin typeface="黑体" pitchFamily="2" charset="-122"/>
                <a:ea typeface="黑体" pitchFamily="2" charset="-122"/>
              </a:rPr>
              <a:t>新人</a:t>
            </a:r>
            <a:r>
              <a:rPr lang="zh-CN" altLang="en-US" kern="0" dirty="0">
                <a:ln w="11430"/>
                <a:latin typeface="黑体" pitchFamily="2" charset="-122"/>
                <a:ea typeface="黑体" pitchFamily="2" charset="-122"/>
              </a:rPr>
              <a:t>及其生活</a:t>
            </a: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</a:t>
            </a:r>
            <a:endParaRPr lang="en-US" altLang="en-US" sz="1600" kern="0" dirty="0">
              <a:ln w="11430"/>
              <a:latin typeface="黑体" pitchFamily="2" charset="-122"/>
              <a:ea typeface="黑体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en-US" altLang="en-US" sz="1600" kern="0" dirty="0" err="1">
                <a:ln w="11430"/>
                <a:latin typeface="黑体" pitchFamily="2" charset="-122"/>
                <a:ea typeface="黑体" pitchFamily="2" charset="-122"/>
              </a:rPr>
              <a:t>新人也叫晚期智人</a:t>
            </a:r>
            <a:r>
              <a:rPr lang="en-US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。</a:t>
            </a:r>
            <a:r>
              <a:rPr lang="en-US" altLang="en-US" sz="1600" kern="0" dirty="0" err="1" smtClean="0">
                <a:ln w="11430"/>
                <a:latin typeface="黑体" pitchFamily="2" charset="-122"/>
                <a:ea typeface="黑体" pitchFamily="2" charset="-122"/>
              </a:rPr>
              <a:t>已完全脱离了猿人的特征</a:t>
            </a:r>
            <a:r>
              <a:rPr lang="en-US" altLang="en-US" sz="1600" kern="0" dirty="0" err="1">
                <a:ln w="11430"/>
                <a:latin typeface="黑体" pitchFamily="2" charset="-122"/>
                <a:ea typeface="黑体" pitchFamily="2" charset="-122"/>
              </a:rPr>
              <a:t>，与现代人十分相似</a:t>
            </a:r>
            <a:r>
              <a:rPr lang="en-US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。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新</a:t>
            </a:r>
            <a:r>
              <a:rPr lang="en-US" altLang="en-US" sz="1600" kern="0" dirty="0" err="1" smtClean="0">
                <a:ln w="11430"/>
                <a:latin typeface="黑体" pitchFamily="2" charset="-122"/>
                <a:ea typeface="黑体" pitchFamily="2" charset="-122"/>
              </a:rPr>
              <a:t>人盛行族外婚</a:t>
            </a:r>
            <a:r>
              <a:rPr lang="en-US" altLang="en-US" sz="1600" kern="0" dirty="0" err="1">
                <a:ln w="11430"/>
                <a:latin typeface="黑体" pitchFamily="2" charset="-122"/>
                <a:ea typeface="黑体" pitchFamily="2" charset="-122"/>
              </a:rPr>
              <a:t>（普那路亚家庭</a:t>
            </a:r>
            <a:r>
              <a:rPr lang="en-US" altLang="en-US" sz="1600" kern="0" dirty="0">
                <a:ln w="11430"/>
                <a:latin typeface="黑体" pitchFamily="2" charset="-122"/>
                <a:ea typeface="黑体" pitchFamily="2" charset="-122"/>
              </a:rPr>
              <a:t>），</a:t>
            </a:r>
            <a:r>
              <a:rPr lang="en-US" altLang="en-US" sz="1600" kern="0" dirty="0" err="1">
                <a:ln w="11430"/>
                <a:latin typeface="黑体" pitchFamily="2" charset="-122"/>
                <a:ea typeface="黑体" pitchFamily="2" charset="-122"/>
              </a:rPr>
              <a:t>特点是只知其母，不知其父</a:t>
            </a:r>
            <a:r>
              <a:rPr lang="en-US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。</a:t>
            </a:r>
            <a:endParaRPr lang="zh-CN" altLang="en-US" sz="1600" kern="0" dirty="0">
              <a:ln w="11430"/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285860"/>
            <a:ext cx="3643338" cy="55399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黑体" pitchFamily="2" charset="-122"/>
                <a:ea typeface="黑体" pitchFamily="2" charset="-122"/>
              </a:rPr>
              <a:t>2</a:t>
            </a:r>
            <a:r>
              <a:rPr lang="en-US" altLang="en-US" sz="2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黑体" pitchFamily="2" charset="-122"/>
                <a:ea typeface="黑体" pitchFamily="2" charset="-122"/>
              </a:rPr>
              <a:t>. </a:t>
            </a:r>
            <a:r>
              <a:rPr lang="zh-CN" altLang="en-US" sz="20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黑体" pitchFamily="2" charset="-122"/>
                <a:ea typeface="黑体" pitchFamily="2" charset="-122"/>
              </a:rPr>
              <a:t>新人</a:t>
            </a:r>
            <a:endParaRPr lang="en-US" altLang="zh-CN" sz="2000" b="1" dirty="0">
              <a:ln w="18415" cmpd="sng">
                <a:solidFill>
                  <a:sysClr val="windowText" lastClr="000000"/>
                </a:solidFill>
                <a:prstDash val="solid"/>
              </a:ln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1000100" y="3714752"/>
            <a:ext cx="2928958" cy="16158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en-US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）新人的重要遗址</a:t>
            </a:r>
            <a:endParaRPr lang="en-US" altLang="en-US" kern="0" dirty="0">
              <a:ln w="11430"/>
              <a:solidFill>
                <a:srgbClr val="080808"/>
              </a:solidFill>
              <a:latin typeface="黑体" pitchFamily="2" charset="-122"/>
              <a:ea typeface="黑体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en-US" sz="1600" kern="0" dirty="0" err="1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山顶洞人</a:t>
            </a:r>
            <a:r>
              <a:rPr lang="en-US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距今</a:t>
            </a:r>
            <a:r>
              <a:rPr lang="en-US" altLang="zh-CN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1.8</a:t>
            </a:r>
            <a:r>
              <a:rPr lang="en-US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万余年。</a:t>
            </a:r>
            <a:endParaRPr lang="en-US" altLang="en-US" sz="1600" kern="0" dirty="0">
              <a:ln w="11430"/>
              <a:solidFill>
                <a:srgbClr val="080808"/>
              </a:solidFill>
              <a:latin typeface="黑体" pitchFamily="2" charset="-122"/>
              <a:ea typeface="黑体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en-US" sz="1600" kern="0" dirty="0" err="1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河套人：</a:t>
            </a:r>
            <a:r>
              <a:rPr lang="en-US" altLang="en-US" sz="1600" kern="0" dirty="0" err="1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内蒙古乌审旗</a:t>
            </a:r>
            <a:r>
              <a:rPr lang="en-US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。</a:t>
            </a:r>
            <a:endParaRPr lang="en-US" altLang="en-US" sz="1600" kern="0" dirty="0">
              <a:ln w="11430"/>
              <a:solidFill>
                <a:srgbClr val="080808"/>
              </a:solidFill>
              <a:latin typeface="黑体" pitchFamily="2" charset="-122"/>
              <a:ea typeface="黑体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en-US" sz="1600" kern="0" dirty="0" err="1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柳江人：</a:t>
            </a:r>
            <a:r>
              <a:rPr lang="en-US" altLang="en-US" sz="1600" kern="0" dirty="0" err="1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广西柳江县</a:t>
            </a:r>
            <a:r>
              <a:rPr lang="en-US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。</a:t>
            </a:r>
            <a:endParaRPr lang="en-US" altLang="en-US" sz="1600" kern="0" dirty="0">
              <a:ln w="11430"/>
              <a:solidFill>
                <a:srgbClr val="080808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9458" name="Picture 2" descr="http://imgsrc.baidu.com/baike/pic/item/808a27db25f86125d0164e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857364"/>
            <a:ext cx="3994610" cy="3000396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5643570" y="5143512"/>
            <a:ext cx="134844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山顶洞人遗址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785786" y="1500174"/>
            <a:ext cx="7572428" cy="16158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kern="0" dirty="0">
                <a:ln w="11430"/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en-US" kern="0" dirty="0">
                <a:ln w="11430"/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 kern="0" dirty="0">
                <a:ln w="11430"/>
                <a:latin typeface="黑体" pitchFamily="2" charset="-122"/>
                <a:ea typeface="黑体" pitchFamily="2" charset="-122"/>
              </a:rPr>
              <a:t>）生产工具和经济生活</a:t>
            </a: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endParaRPr lang="en-US" altLang="en-US" sz="1600" kern="0" dirty="0">
              <a:ln w="11430"/>
              <a:latin typeface="黑体" pitchFamily="2" charset="-122"/>
              <a:ea typeface="黑体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en-US" altLang="en-US" sz="1600" kern="0" dirty="0">
                <a:ln w="11430"/>
                <a:latin typeface="黑体" pitchFamily="2" charset="-122"/>
                <a:ea typeface="黑体" pitchFamily="2" charset="-122"/>
              </a:rPr>
              <a:t>处于旧石器时代晚期，类型多样的专门性工具使用更加普遍，发明了弓箭；磨制与钻孔技术出现，为原始艺术的发展提供了条件，亦为</a:t>
            </a:r>
            <a:r>
              <a:rPr lang="en-US" altLang="en-US" sz="1600" b="1" kern="0" dirty="0">
                <a:ln w="11430"/>
                <a:solidFill>
                  <a:schemeClr val="accent2">
                    <a:lumMod val="50000"/>
                  </a:schemeClr>
                </a:solidFill>
                <a:latin typeface="黑体" pitchFamily="2" charset="-122"/>
                <a:ea typeface="黑体" pitchFamily="2" charset="-122"/>
                <a:hlinkClick r:id="rId2" action="ppaction://hlinksldjump"/>
              </a:rPr>
              <a:t>新石器时代</a:t>
            </a:r>
            <a:r>
              <a:rPr lang="en-US" altLang="en-US" sz="1600" kern="0" dirty="0">
                <a:ln w="11430"/>
                <a:latin typeface="黑体" pitchFamily="2" charset="-122"/>
                <a:ea typeface="黑体" pitchFamily="2" charset="-122"/>
              </a:rPr>
              <a:t>到来奠定了基础</a:t>
            </a:r>
            <a:r>
              <a:rPr lang="en-US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。</a:t>
            </a:r>
            <a:r>
              <a:rPr lang="en-US" altLang="en-US" sz="1600" kern="0" dirty="0" err="1" smtClean="0">
                <a:ln w="11430"/>
                <a:latin typeface="黑体" pitchFamily="2" charset="-122"/>
                <a:ea typeface="黑体" pitchFamily="2" charset="-122"/>
              </a:rPr>
              <a:t>经济生活仍然以狩猎、采集、捕捞等攫取性经济为主</a:t>
            </a:r>
            <a:r>
              <a:rPr lang="en-US" altLang="en-US" sz="1600" kern="0" dirty="0">
                <a:ln w="11430"/>
                <a:latin typeface="黑体" pitchFamily="2" charset="-122"/>
                <a:ea typeface="黑体" pitchFamily="2" charset="-122"/>
              </a:rPr>
              <a:t>。</a:t>
            </a:r>
          </a:p>
        </p:txBody>
      </p:sp>
      <p:pic>
        <p:nvPicPr>
          <p:cNvPr id="11" name="Picture 6" descr="08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r="46222"/>
          <a:stretch>
            <a:fillRect/>
          </a:stretch>
        </p:blipFill>
        <p:spPr bwMode="auto">
          <a:xfrm>
            <a:off x="6572264" y="3214686"/>
            <a:ext cx="1828814" cy="2286016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96433" y="5572140"/>
            <a:ext cx="1963999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山顶洞人的骨饰和骨针</a:t>
            </a:r>
          </a:p>
        </p:txBody>
      </p:sp>
      <p:grpSp>
        <p:nvGrpSpPr>
          <p:cNvPr id="6" name="组合 14"/>
          <p:cNvGrpSpPr>
            <a:grpSpLocks/>
          </p:cNvGrpSpPr>
          <p:nvPr/>
        </p:nvGrpSpPr>
        <p:grpSpPr bwMode="auto">
          <a:xfrm>
            <a:off x="936569" y="3286124"/>
            <a:ext cx="1691214" cy="2597685"/>
            <a:chOff x="4929190" y="2639244"/>
            <a:chExt cx="2236335" cy="3703396"/>
          </a:xfrm>
        </p:grpSpPr>
        <p:pic>
          <p:nvPicPr>
            <p:cNvPr id="7" name="Picture 7" descr="200712910023278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4929190" y="2639244"/>
              <a:ext cx="2203370" cy="3218648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8" name="TextBox 11"/>
            <p:cNvSpPr txBox="1">
              <a:spLocks noChangeArrowheads="1"/>
            </p:cNvSpPr>
            <p:nvPr/>
          </p:nvSpPr>
          <p:spPr bwMode="auto">
            <a:xfrm>
              <a:off x="4975459" y="5947736"/>
              <a:ext cx="2190066" cy="39490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山顶洞人头像复原</a:t>
              </a:r>
            </a:p>
          </p:txBody>
        </p:sp>
      </p:grpSp>
      <p:pic>
        <p:nvPicPr>
          <p:cNvPr id="18434" name="Picture 2" descr="http://imgsrc.baidu.com/baike/pic/item/d66b7e592c25e7692834f0e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3286124"/>
            <a:ext cx="3214710" cy="214314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544105" y="5572140"/>
            <a:ext cx="1963999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山顶洞遗址出土的文物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583331"/>
            <a:ext cx="4228983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矩形 20"/>
          <p:cNvSpPr/>
          <p:nvPr/>
        </p:nvSpPr>
        <p:spPr bwMode="auto">
          <a:xfrm>
            <a:off x="928662" y="2878129"/>
            <a:ext cx="6429420" cy="44287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ln w="11430"/>
                <a:latin typeface="黑体" pitchFamily="2" charset="-122"/>
                <a:ea typeface="黑体" pitchFamily="2" charset="-122"/>
              </a:rPr>
              <a:t>　　（</a:t>
            </a:r>
            <a:r>
              <a:rPr lang="en-US" altLang="zh-CN" kern="0" dirty="0">
                <a:ln w="11430"/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kern="0" dirty="0">
                <a:ln w="11430"/>
                <a:latin typeface="黑体" pitchFamily="2" charset="-122"/>
                <a:ea typeface="黑体" pitchFamily="2" charset="-122"/>
              </a:rPr>
              <a:t>）母系氏族公社的传说</a:t>
            </a:r>
            <a:r>
              <a:rPr lang="zh-CN" altLang="en-US" b="1" kern="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　</a:t>
            </a:r>
            <a:endParaRPr lang="en-US" altLang="en-US" b="1" kern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2449501"/>
            <a:ext cx="3643338" cy="4818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>
                <a:latin typeface="黑体" pitchFamily="2" charset="-122"/>
                <a:ea typeface="黑体" pitchFamily="2" charset="-122"/>
              </a:rPr>
              <a:t>1.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母系氏族公社的传说和遗存</a:t>
            </a:r>
            <a:endParaRPr lang="en-US" altLang="zh-CN" sz="2000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9" name="矩形​​ 6"/>
          <p:cNvSpPr/>
          <p:nvPr/>
        </p:nvSpPr>
        <p:spPr bwMode="auto">
          <a:xfrm>
            <a:off x="2895971" y="1537876"/>
            <a:ext cx="3505201" cy="4818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spc="50" dirty="0">
                <a:ln w="11430"/>
                <a:effectLst>
                  <a:glow rad="139700">
                    <a:srgbClr val="F8E784">
                      <a:alpha val="71000"/>
                    </a:srgbClr>
                  </a:glow>
                </a:effectLst>
                <a:latin typeface="黑体" pitchFamily="2" charset="-122"/>
                <a:ea typeface="黑体" pitchFamily="2" charset="-122"/>
              </a:rPr>
              <a:t>三</a:t>
            </a:r>
            <a:r>
              <a:rPr lang="zh-CN" altLang="en-US" sz="2000" spc="50" dirty="0" smtClean="0">
                <a:ln w="11430"/>
                <a:effectLst>
                  <a:glow rad="139700">
                    <a:srgbClr val="F8E784">
                      <a:alpha val="71000"/>
                    </a:srgbClr>
                  </a:glow>
                </a:effectLst>
                <a:latin typeface="黑体" pitchFamily="2" charset="-122"/>
                <a:ea typeface="黑体" pitchFamily="2" charset="-122"/>
              </a:rPr>
              <a:t>、母系氏族公社</a:t>
            </a:r>
            <a:endParaRPr lang="zh-CN" altLang="en-US" sz="2000" spc="50" dirty="0">
              <a:ln w="11430"/>
              <a:effectLst>
                <a:glow rad="139700">
                  <a:srgbClr val="F8E784">
                    <a:alpha val="71000"/>
                  </a:srgbClr>
                </a:glo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928662" y="3306757"/>
            <a:ext cx="4143404" cy="235449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ln w="11430"/>
                <a:latin typeface="黑体" pitchFamily="2" charset="-122"/>
                <a:ea typeface="黑体" pitchFamily="2" charset="-122"/>
              </a:rPr>
              <a:t>　　（</a:t>
            </a:r>
            <a:r>
              <a:rPr lang="en-US" altLang="zh-CN" kern="0" dirty="0">
                <a:ln w="11430"/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kern="0" dirty="0">
                <a:ln w="11430"/>
                <a:latin typeface="黑体" pitchFamily="2" charset="-122"/>
                <a:ea typeface="黑体" pitchFamily="2" charset="-122"/>
              </a:rPr>
              <a:t>）主要遗存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我国母系氏族公社的遗址遍布全国各地，目前已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发现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6000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余</a:t>
            </a: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处。这些遗址，主要分属于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裴李岗</a:t>
            </a: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文化、磁山文化、仰韶文化、河姆渡文化、马家窑文化、马家浜文化等六个文化系统，其中</a:t>
            </a:r>
            <a:r>
              <a:rPr lang="zh-CN" altLang="en-US" sz="1600" b="1" kern="0" dirty="0">
                <a:ln w="11430"/>
                <a:solidFill>
                  <a:schemeClr val="accent2">
                    <a:lumMod val="50000"/>
                  </a:schemeClr>
                </a:solidFill>
                <a:latin typeface="黑体" pitchFamily="2" charset="-122"/>
                <a:ea typeface="黑体" pitchFamily="2" charset="-122"/>
                <a:hlinkClick r:id="rId3" action="ppaction://hlinksldjump"/>
              </a:rPr>
              <a:t>仰韶文化</a:t>
            </a: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是最重要的。 </a:t>
            </a:r>
            <a:endParaRPr lang="en-US" altLang="en-US" sz="1600" kern="0" dirty="0">
              <a:ln w="11430"/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14" name="组合 12"/>
          <p:cNvGrpSpPr>
            <a:grpSpLocks/>
          </p:cNvGrpSpPr>
          <p:nvPr/>
        </p:nvGrpSpPr>
        <p:grpSpPr bwMode="auto">
          <a:xfrm>
            <a:off x="5214942" y="2571743"/>
            <a:ext cx="3213100" cy="2718432"/>
            <a:chOff x="4787900" y="3562223"/>
            <a:chExt cx="3213124" cy="2591235"/>
          </a:xfrm>
        </p:grpSpPr>
        <p:pic>
          <p:nvPicPr>
            <p:cNvPr id="15" name="Picture 11" descr="半坡三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4787900" y="3562223"/>
              <a:ext cx="3213124" cy="2152793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6" name="TextBox 11"/>
            <p:cNvSpPr txBox="1">
              <a:spLocks noChangeArrowheads="1"/>
            </p:cNvSpPr>
            <p:nvPr/>
          </p:nvSpPr>
          <p:spPr bwMode="auto">
            <a:xfrm>
              <a:off x="5657093" y="5889420"/>
              <a:ext cx="1656235" cy="2640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半坡遗址（局部）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 bwMode="auto">
          <a:xfrm>
            <a:off x="928662" y="2071678"/>
            <a:ext cx="6429420" cy="44287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　　（</a:t>
            </a:r>
            <a:r>
              <a:rPr lang="en-US" altLang="zh-CN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）大量使用新石器</a:t>
            </a:r>
            <a:endParaRPr lang="en-US" altLang="en-US" kern="0" dirty="0">
              <a:ln w="11430"/>
              <a:solidFill>
                <a:srgbClr val="080808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1500174"/>
            <a:ext cx="5000660" cy="4818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2. </a:t>
            </a:r>
            <a:r>
              <a:rPr lang="zh-CN" altLang="en-US" sz="2000" b="1" dirty="0"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母系氏族公社繁荣时期的经济生活</a:t>
            </a:r>
            <a:endParaRPr lang="en-US" altLang="zh-CN" sz="2000" b="1" dirty="0">
              <a:solidFill>
                <a:srgbClr val="080808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5652120" y="5332766"/>
            <a:ext cx="110799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钻孔石斧</a:t>
            </a:r>
            <a:endParaRPr lang="en-US" altLang="zh-CN" dirty="0"/>
          </a:p>
          <a:p>
            <a:r>
              <a:rPr lang="zh-CN" altLang="en-US" dirty="0"/>
              <a:t>（半坡出土）</a:t>
            </a:r>
          </a:p>
        </p:txBody>
      </p:sp>
      <p:grpSp>
        <p:nvGrpSpPr>
          <p:cNvPr id="3" name="组合 18"/>
          <p:cNvGrpSpPr>
            <a:grpSpLocks/>
          </p:cNvGrpSpPr>
          <p:nvPr/>
        </p:nvGrpSpPr>
        <p:grpSpPr bwMode="auto">
          <a:xfrm>
            <a:off x="1214414" y="2857496"/>
            <a:ext cx="3278188" cy="2972799"/>
            <a:chOff x="1214406" y="2996510"/>
            <a:chExt cx="3277881" cy="2972533"/>
          </a:xfrm>
        </p:grpSpPr>
        <p:pic>
          <p:nvPicPr>
            <p:cNvPr id="13" name="图片 12" descr="图片2副本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4406" y="2996510"/>
              <a:ext cx="3277881" cy="241148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5" name="TextBox 11"/>
            <p:cNvSpPr txBox="1">
              <a:spLocks noChangeArrowheads="1"/>
            </p:cNvSpPr>
            <p:nvPr/>
          </p:nvSpPr>
          <p:spPr bwMode="auto">
            <a:xfrm>
              <a:off x="1907631" y="5507419"/>
              <a:ext cx="1728030" cy="4616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石磨盘</a:t>
              </a:r>
              <a:endParaRPr lang="en-US" altLang="zh-CN" dirty="0"/>
            </a:p>
            <a:p>
              <a:r>
                <a:rPr lang="zh-CN" altLang="en-US" dirty="0"/>
                <a:t>（裴李岗出土）</a:t>
              </a:r>
            </a:p>
          </p:txBody>
        </p:sp>
      </p:grpSp>
      <p:pic>
        <p:nvPicPr>
          <p:cNvPr id="14338" name="Picture 2" descr="http://www.bpmuseum.com/upload/2010-12/Fl201012131517469112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857496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 bwMode="auto">
          <a:xfrm>
            <a:off x="928662" y="1571612"/>
            <a:ext cx="6429420" cy="44287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　　（</a:t>
            </a:r>
            <a:r>
              <a:rPr lang="en-US" altLang="zh-CN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）农业成为主要的生产部门</a:t>
            </a:r>
            <a:endParaRPr lang="en-US" altLang="en-US" kern="0" dirty="0">
              <a:ln w="11430"/>
              <a:solidFill>
                <a:srgbClr val="080808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3314" name="Picture 2" descr="http://www.hemudusite.com/system/jbright_up/imagessave/2009481032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85992"/>
            <a:ext cx="2643206" cy="313880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894016" y="5500702"/>
            <a:ext cx="126188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骨耜</a:t>
            </a:r>
            <a:endParaRPr lang="en-US" altLang="zh-CN" dirty="0"/>
          </a:p>
          <a:p>
            <a:r>
              <a:rPr lang="zh-CN" altLang="en-US" dirty="0"/>
              <a:t>（河姆渡出土）</a:t>
            </a:r>
          </a:p>
        </p:txBody>
      </p:sp>
      <p:pic>
        <p:nvPicPr>
          <p:cNvPr id="13316" name="Picture 4" descr="http://www.hemudusite.com/system/jbright_up/imagessave/2009491520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214554"/>
            <a:ext cx="3571900" cy="314327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251602" y="5500702"/>
            <a:ext cx="126188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稻谷遗存</a:t>
            </a:r>
            <a:endParaRPr lang="en-US" altLang="zh-CN" dirty="0"/>
          </a:p>
          <a:p>
            <a:r>
              <a:rPr lang="zh-CN" altLang="en-US" dirty="0"/>
              <a:t>（河姆渡出土）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 bwMode="auto">
          <a:xfrm>
            <a:off x="928662" y="1628800"/>
            <a:ext cx="6429420" cy="44287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　　（</a:t>
            </a:r>
            <a:r>
              <a:rPr lang="en-US" altLang="zh-CN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）出现了原始畜牧业</a:t>
            </a:r>
            <a:endParaRPr lang="en-US" altLang="en-US" kern="0" dirty="0">
              <a:ln w="11430"/>
              <a:solidFill>
                <a:srgbClr val="080808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8264" y="5214950"/>
            <a:ext cx="126188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陶猪</a:t>
            </a:r>
            <a:endParaRPr lang="en-US" altLang="zh-CN" dirty="0"/>
          </a:p>
          <a:p>
            <a:r>
              <a:rPr lang="zh-CN" altLang="en-US" dirty="0"/>
              <a:t>（河姆渡出土）</a:t>
            </a:r>
          </a:p>
        </p:txBody>
      </p:sp>
      <p:pic>
        <p:nvPicPr>
          <p:cNvPr id="12290" name="Picture 2" descr="http://www.sach.gov.cn/Portals/0/7.河姆渡文化陶猪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500306"/>
            <a:ext cx="3515039" cy="2428892"/>
          </a:xfrm>
          <a:prstGeom prst="rect">
            <a:avLst/>
          </a:prstGeom>
          <a:noFill/>
        </p:spPr>
      </p:pic>
      <p:pic>
        <p:nvPicPr>
          <p:cNvPr id="12292" name="Picture 4" descr="http://www.bpmuseum.com/upload/2010-12/Fl2010121409544159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285992"/>
            <a:ext cx="2643206" cy="264320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011772" y="5214950"/>
            <a:ext cx="110799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鱼叉</a:t>
            </a:r>
            <a:endParaRPr lang="en-US" altLang="zh-CN" dirty="0"/>
          </a:p>
          <a:p>
            <a:r>
              <a:rPr lang="zh-CN" altLang="en-US" dirty="0"/>
              <a:t>（半坡出土）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 bwMode="auto">
          <a:xfrm>
            <a:off x="928662" y="1428736"/>
            <a:ext cx="6429420" cy="44287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　　（</a:t>
            </a:r>
            <a:r>
              <a:rPr lang="en-US" altLang="zh-CN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4</a:t>
            </a:r>
            <a:r>
              <a:rPr lang="zh-CN" altLang="en-US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）彩陶</a:t>
            </a:r>
            <a:r>
              <a:rPr lang="zh-CN" altLang="en-US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的制作工艺相当先进</a:t>
            </a:r>
            <a:endParaRPr lang="en-US" altLang="en-US" kern="0" dirty="0">
              <a:ln w="11430"/>
              <a:solidFill>
                <a:srgbClr val="080808"/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2" name="组合 30"/>
          <p:cNvGrpSpPr>
            <a:grpSpLocks/>
          </p:cNvGrpSpPr>
          <p:nvPr/>
        </p:nvGrpSpPr>
        <p:grpSpPr bwMode="auto">
          <a:xfrm>
            <a:off x="3071802" y="2071678"/>
            <a:ext cx="2786082" cy="2104740"/>
            <a:chOff x="1500166" y="2363998"/>
            <a:chExt cx="2149654" cy="2046505"/>
          </a:xfrm>
        </p:grpSpPr>
        <p:pic>
          <p:nvPicPr>
            <p:cNvPr id="17" name="Picture 4" descr="人面鱼纹彩陶盆（1955年陕西省西安市半坡出土）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500166" y="2363998"/>
              <a:ext cx="2149654" cy="1558499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6" name="TextBox 11"/>
            <p:cNvSpPr txBox="1">
              <a:spLocks noChangeArrowheads="1"/>
            </p:cNvSpPr>
            <p:nvPr/>
          </p:nvSpPr>
          <p:spPr bwMode="auto">
            <a:xfrm>
              <a:off x="1990962" y="3961611"/>
              <a:ext cx="1159154" cy="44889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pPr algn="ctr"/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人面鱼纹彩陶盆</a:t>
              </a:r>
              <a:endParaRPr lang="en-US" altLang="zh-CN" dirty="0"/>
            </a:p>
            <a:p>
              <a:pPr algn="ctr"/>
              <a:r>
                <a:rPr lang="zh-CN" altLang="en-US" dirty="0"/>
                <a:t>（半坡出土）</a:t>
              </a:r>
            </a:p>
          </p:txBody>
        </p:sp>
      </p:grpSp>
      <p:pic>
        <p:nvPicPr>
          <p:cNvPr id="11266" name="Picture 2" descr="http://www.bpmuseum.com/upload/2010-12/Fl2010121409331882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221088"/>
            <a:ext cx="1571636" cy="1571636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995936" y="5805264"/>
            <a:ext cx="110799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algn="ctr"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>
                <a:sym typeface="楷体_GB2312" pitchFamily="49" charset="-122"/>
              </a:rPr>
              <a:t>  </a:t>
            </a:r>
            <a:r>
              <a:rPr lang="zh-CN" altLang="en-US" dirty="0"/>
              <a:t>尖底瓶</a:t>
            </a:r>
            <a:endParaRPr lang="en-US" altLang="zh-CN" dirty="0"/>
          </a:p>
          <a:p>
            <a:r>
              <a:rPr lang="zh-CN" altLang="en-US" dirty="0"/>
              <a:t>（半坡出土）</a:t>
            </a:r>
          </a:p>
        </p:txBody>
      </p:sp>
      <p:pic>
        <p:nvPicPr>
          <p:cNvPr id="11268" name="Picture 4" descr="http://www.bpmuseum.com/upload/2010-12/Fl20101214105458909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4233058"/>
            <a:ext cx="1500198" cy="1500198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123728" y="5733256"/>
            <a:ext cx="110799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algn="ctr"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>
                <a:sym typeface="楷体_GB2312" pitchFamily="49" charset="-122"/>
              </a:rPr>
              <a:t>  </a:t>
            </a:r>
            <a:r>
              <a:rPr lang="zh-CN" altLang="en-US" dirty="0"/>
              <a:t>陶纺轮</a:t>
            </a:r>
            <a:endParaRPr lang="en-US" altLang="zh-CN" dirty="0"/>
          </a:p>
          <a:p>
            <a:r>
              <a:rPr lang="zh-CN" altLang="en-US" dirty="0"/>
              <a:t>（半坡出土）</a:t>
            </a:r>
          </a:p>
        </p:txBody>
      </p:sp>
      <p:pic>
        <p:nvPicPr>
          <p:cNvPr id="11270" name="Picture 6" descr="http://www.sach.gov.cn/Portals/0/13299704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4128" y="4221088"/>
            <a:ext cx="1571636" cy="1548061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5724128" y="580526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algn="ctr"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>
                <a:sym typeface="楷体_GB2312" pitchFamily="49" charset="-122"/>
              </a:rPr>
              <a:t>  </a:t>
            </a:r>
            <a:r>
              <a:rPr lang="zh-CN" altLang="en-US" dirty="0"/>
              <a:t>彩陶罐</a:t>
            </a:r>
            <a:endParaRPr lang="en-US" altLang="zh-CN" dirty="0"/>
          </a:p>
          <a:p>
            <a:r>
              <a:rPr lang="zh-CN" altLang="en-US" dirty="0"/>
              <a:t>（甘肃永靖出土）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 bwMode="auto">
          <a:xfrm>
            <a:off x="928662" y="1857364"/>
            <a:ext cx="6429420" cy="5078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　　（</a:t>
            </a:r>
            <a:r>
              <a:rPr lang="en-US" altLang="zh-CN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）</a:t>
            </a:r>
            <a:r>
              <a:rPr lang="zh-CN" altLang="en-US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  <a:hlinkClick r:id="rId2" action="ppaction://hlinksldjump"/>
              </a:rPr>
              <a:t>姓氏</a:t>
            </a:r>
            <a:r>
              <a:rPr lang="zh-CN" altLang="en-US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和图腾的出现</a:t>
            </a:r>
            <a:endParaRPr lang="en-US" altLang="en-US" kern="0" dirty="0">
              <a:ln w="11430"/>
              <a:solidFill>
                <a:srgbClr val="080808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1357298"/>
            <a:ext cx="5000660" cy="4818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3. </a:t>
            </a:r>
            <a:r>
              <a:rPr lang="zh-CN" altLang="en-US" sz="2000" b="1" dirty="0"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母系氏族公社繁荣时期的社会生活</a:t>
            </a:r>
            <a:endParaRPr lang="en-US" altLang="zh-CN" sz="2000" b="1" dirty="0">
              <a:solidFill>
                <a:srgbClr val="080808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7" name="Picture 3" descr="09"/>
          <p:cNvPicPr>
            <a:picLocks noChangeAspect="1" noChangeArrowheads="1"/>
          </p:cNvPicPr>
          <p:nvPr/>
        </p:nvPicPr>
        <p:blipFill>
          <a:blip r:embed="rId3" cstate="print"/>
          <a:srcRect l="24094" t="11549" b="46104"/>
          <a:stretch>
            <a:fillRect/>
          </a:stretch>
        </p:blipFill>
        <p:spPr>
          <a:xfrm>
            <a:off x="1500166" y="2500306"/>
            <a:ext cx="1857388" cy="785818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71868" y="271462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出现较早的姓氏</a:t>
            </a:r>
          </a:p>
        </p:txBody>
      </p:sp>
      <p:pic>
        <p:nvPicPr>
          <p:cNvPr id="9" name="Picture 3" descr="09"/>
          <p:cNvPicPr>
            <a:picLocks noChangeAspect="1" noChangeArrowheads="1"/>
          </p:cNvPicPr>
          <p:nvPr/>
        </p:nvPicPr>
        <p:blipFill>
          <a:blip r:embed="rId3" cstate="print"/>
          <a:srcRect l="24094" t="50046" b="7607"/>
          <a:stretch>
            <a:fillRect/>
          </a:stretch>
        </p:blipFill>
        <p:spPr>
          <a:xfrm>
            <a:off x="5500694" y="2500306"/>
            <a:ext cx="1857388" cy="78581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矩形 9"/>
          <p:cNvSpPr/>
          <p:nvPr/>
        </p:nvSpPr>
        <p:spPr bwMode="auto">
          <a:xfrm>
            <a:off x="928662" y="3429000"/>
            <a:ext cx="6429420" cy="44287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　　（</a:t>
            </a:r>
            <a:r>
              <a:rPr lang="en-US" altLang="zh-CN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）氏族村落与社会组织</a:t>
            </a:r>
            <a:endParaRPr lang="en-US" altLang="en-US" kern="0" dirty="0">
              <a:ln w="11430"/>
              <a:solidFill>
                <a:srgbClr val="080808"/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11" name="组合 24"/>
          <p:cNvGrpSpPr>
            <a:grpSpLocks/>
          </p:cNvGrpSpPr>
          <p:nvPr/>
        </p:nvGrpSpPr>
        <p:grpSpPr bwMode="auto">
          <a:xfrm>
            <a:off x="1071538" y="4000504"/>
            <a:ext cx="3509754" cy="2009949"/>
            <a:chOff x="1245370" y="2204856"/>
            <a:chExt cx="3510222" cy="2009965"/>
          </a:xfrm>
        </p:grpSpPr>
        <p:sp>
          <p:nvSpPr>
            <p:cNvPr id="12" name="TextBox 11"/>
            <p:cNvSpPr txBox="1"/>
            <p:nvPr/>
          </p:nvSpPr>
          <p:spPr>
            <a:xfrm>
              <a:off x="4386211" y="2204856"/>
              <a:ext cx="369381" cy="20099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半坡公共建筑复原图</a:t>
              </a:r>
            </a:p>
          </p:txBody>
        </p:sp>
        <p:pic>
          <p:nvPicPr>
            <p:cNvPr id="13" name="Picture 5" descr="05"/>
            <p:cNvPicPr>
              <a:picLocks noChangeAspect="1" noChangeArrowheads="1"/>
            </p:cNvPicPr>
            <p:nvPr/>
          </p:nvPicPr>
          <p:blipFill>
            <a:blip r:embed="rId4" cstate="print"/>
            <a:srcRect b="9721"/>
            <a:stretch>
              <a:fillRect/>
            </a:stretch>
          </p:blipFill>
          <p:spPr bwMode="auto">
            <a:xfrm>
              <a:off x="1245370" y="2291128"/>
              <a:ext cx="3111010" cy="1785951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14" name="组合 25"/>
          <p:cNvGrpSpPr>
            <a:grpSpLocks/>
          </p:cNvGrpSpPr>
          <p:nvPr/>
        </p:nvGrpSpPr>
        <p:grpSpPr bwMode="auto">
          <a:xfrm>
            <a:off x="5072066" y="4000504"/>
            <a:ext cx="2893602" cy="1873236"/>
            <a:chOff x="5357818" y="2214554"/>
            <a:chExt cx="2893322" cy="1873250"/>
          </a:xfrm>
        </p:grpSpPr>
        <p:pic>
          <p:nvPicPr>
            <p:cNvPr id="15" name="Picture 14" descr="半坡二二号房复原图"/>
            <p:cNvPicPr>
              <a:picLocks noChangeAspect="1" noChangeArrowheads="1"/>
            </p:cNvPicPr>
            <p:nvPr/>
          </p:nvPicPr>
          <p:blipFill>
            <a:blip r:embed="rId5" cstate="print"/>
            <a:srcRect b="6424"/>
            <a:stretch>
              <a:fillRect/>
            </a:stretch>
          </p:blipFill>
          <p:spPr bwMode="auto">
            <a:xfrm>
              <a:off x="5357818" y="2214554"/>
              <a:ext cx="2519363" cy="187325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6" name="TextBox 15"/>
            <p:cNvSpPr txBox="1"/>
            <p:nvPr/>
          </p:nvSpPr>
          <p:spPr>
            <a:xfrm>
              <a:off x="7881844" y="2377647"/>
              <a:ext cx="369296" cy="156967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半坡房屋复原图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614" y="2060848"/>
            <a:ext cx="2075950" cy="851013"/>
          </a:xfrm>
          <a:prstGeom prst="rect">
            <a:avLst/>
          </a:prstGeom>
        </p:spPr>
      </p:pic>
      <p:pic>
        <p:nvPicPr>
          <p:cNvPr id="17" name="图片 1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104" y="2084190"/>
            <a:ext cx="2075950" cy="851013"/>
          </a:xfrm>
          <a:prstGeom prst="rect">
            <a:avLst/>
          </a:prstGeom>
        </p:spPr>
      </p:pic>
      <p:pic>
        <p:nvPicPr>
          <p:cNvPr id="14" name="图片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788603"/>
            <a:ext cx="6192688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1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645025"/>
            <a:ext cx="6192688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035533"/>
            <a:ext cx="6192688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60849"/>
            <a:ext cx="2075950" cy="851013"/>
          </a:xfrm>
          <a:prstGeom prst="rect">
            <a:avLst/>
          </a:prstGeom>
        </p:spPr>
      </p:pic>
      <p:sp>
        <p:nvSpPr>
          <p:cNvPr id="27" name="矩形​​ 26">
            <a:hlinkClick r:id="rId7" action="ppaction://hlinksldjump"/>
          </p:cNvPr>
          <p:cNvSpPr/>
          <p:nvPr/>
        </p:nvSpPr>
        <p:spPr>
          <a:xfrm>
            <a:off x="2929483" y="3020534"/>
            <a:ext cx="3505200" cy="49051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pc="50" dirty="0">
                <a:ln w="11430"/>
                <a:effectLst>
                  <a:glow rad="139700">
                    <a:srgbClr val="F8E784">
                      <a:alpha val="71000"/>
                    </a:srgbClr>
                  </a:glow>
                </a:effectLst>
                <a:latin typeface="黑体" pitchFamily="2" charset="-122"/>
                <a:ea typeface="黑体" pitchFamily="2" charset="-122"/>
              </a:rPr>
              <a:t>一、中国历史的开端 </a:t>
            </a:r>
          </a:p>
        </p:txBody>
      </p:sp>
      <p:sp>
        <p:nvSpPr>
          <p:cNvPr id="29" name="矩形​​ 28">
            <a:hlinkClick r:id="rId6" action="ppaction://hlinksldjump"/>
          </p:cNvPr>
          <p:cNvSpPr/>
          <p:nvPr/>
        </p:nvSpPr>
        <p:spPr>
          <a:xfrm>
            <a:off x="2939008" y="3573017"/>
            <a:ext cx="3505200" cy="49051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pc="50" dirty="0">
                <a:ln w="11430"/>
                <a:effectLst>
                  <a:glow rad="139700">
                    <a:srgbClr val="F8E784">
                      <a:alpha val="71000"/>
                    </a:srgbClr>
                  </a:glow>
                </a:effectLst>
                <a:latin typeface="黑体" pitchFamily="2" charset="-122"/>
                <a:ea typeface="黑体" pitchFamily="2" charset="-122"/>
              </a:rPr>
              <a:t>二、</a:t>
            </a:r>
            <a:r>
              <a:rPr lang="zh-CN" altLang="en-US" sz="2400" spc="50" dirty="0" smtClean="0">
                <a:ln w="11430"/>
                <a:effectLst>
                  <a:glow rad="139700">
                    <a:srgbClr val="F8E784">
                      <a:alpha val="71000"/>
                    </a:srgbClr>
                  </a:glow>
                </a:effectLst>
                <a:latin typeface="黑体" pitchFamily="2" charset="-122"/>
                <a:ea typeface="黑体" pitchFamily="2" charset="-122"/>
              </a:rPr>
              <a:t>原始人类的繁衍</a:t>
            </a:r>
            <a:endParaRPr lang="en-US" altLang="zh-CN" sz="2400" spc="50" dirty="0">
              <a:ln w="11430"/>
              <a:effectLst>
                <a:glow rad="139700">
                  <a:srgbClr val="F8E784">
                    <a:alpha val="71000"/>
                  </a:srgbClr>
                </a:glo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6" name="TextBox 35">
            <a:hlinkClick r:id="rId2" action="ppaction://hlinksldjump"/>
          </p:cNvPr>
          <p:cNvSpPr txBox="1"/>
          <p:nvPr/>
        </p:nvSpPr>
        <p:spPr bwMode="auto">
          <a:xfrm>
            <a:off x="1763688" y="2195745"/>
            <a:ext cx="17304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effectLst>
                  <a:glow rad="304800">
                    <a:srgbClr val="FFEC9B">
                      <a:alpha val="52000"/>
                    </a:srgbClr>
                  </a:glow>
                </a:effectLst>
                <a:latin typeface="楷体_GB2312" pitchFamily="49" charset="-122"/>
                <a:ea typeface="楷体_GB2312" pitchFamily="49" charset="-122"/>
              </a:rPr>
              <a:t>教学目标</a:t>
            </a:r>
          </a:p>
        </p:txBody>
      </p:sp>
      <p:sp>
        <p:nvSpPr>
          <p:cNvPr id="37" name="TextBox 36">
            <a:hlinkClick r:id="rId4" action="ppaction://hlinksldjump"/>
          </p:cNvPr>
          <p:cNvSpPr txBox="1"/>
          <p:nvPr/>
        </p:nvSpPr>
        <p:spPr bwMode="auto">
          <a:xfrm>
            <a:off x="3534740" y="4807197"/>
            <a:ext cx="198804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effectLst>
                  <a:glow rad="304800">
                    <a:srgbClr val="FFEC9B">
                      <a:alpha val="52000"/>
                    </a:srgbClr>
                  </a:glow>
                </a:effectLst>
                <a:latin typeface="楷体_GB2312" pitchFamily="49" charset="-122"/>
                <a:ea typeface="楷体_GB2312" pitchFamily="49" charset="-122"/>
              </a:rPr>
              <a:t>练习与思考</a:t>
            </a:r>
          </a:p>
        </p:txBody>
      </p:sp>
      <p:sp>
        <p:nvSpPr>
          <p:cNvPr id="34" name="TextBox 33">
            <a:hlinkClick r:id="rId2" action="ppaction://hlinksldjump"/>
          </p:cNvPr>
          <p:cNvSpPr txBox="1"/>
          <p:nvPr/>
        </p:nvSpPr>
        <p:spPr bwMode="auto">
          <a:xfrm>
            <a:off x="3594672" y="2248086"/>
            <a:ext cx="21294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effectLst>
                  <a:glow rad="304800">
                    <a:srgbClr val="FFEC9B">
                      <a:alpha val="52000"/>
                    </a:srgbClr>
                  </a:glow>
                </a:effectLst>
                <a:latin typeface="楷体_GB2312" pitchFamily="49" charset="-122"/>
                <a:ea typeface="楷体_GB2312" pitchFamily="49" charset="-122"/>
              </a:rPr>
              <a:t>重点难点</a:t>
            </a:r>
            <a:endParaRPr lang="zh-CN" altLang="en-US" sz="2800" b="1" dirty="0">
              <a:effectLst>
                <a:glow rad="304800">
                  <a:srgbClr val="FFEC9B">
                    <a:alpha val="52000"/>
                  </a:srgbClr>
                </a:glow>
              </a:effectLst>
              <a:latin typeface="+mn-lt"/>
              <a:ea typeface="+mn-ea"/>
            </a:endParaRPr>
          </a:p>
        </p:txBody>
      </p:sp>
      <p:sp>
        <p:nvSpPr>
          <p:cNvPr id="35" name="TextBox 34">
            <a:hlinkClick r:id="rId8" action="ppaction://hlinksldjump"/>
          </p:cNvPr>
          <p:cNvSpPr txBox="1"/>
          <p:nvPr/>
        </p:nvSpPr>
        <p:spPr bwMode="auto">
          <a:xfrm>
            <a:off x="5940152" y="2248086"/>
            <a:ext cx="162736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effectLst>
                  <a:glow rad="304800">
                    <a:srgbClr val="FFEC9B">
                      <a:alpha val="52000"/>
                    </a:srgbClr>
                  </a:glow>
                </a:effectLst>
                <a:latin typeface="楷体_GB2312" pitchFamily="49" charset="-122"/>
                <a:ea typeface="楷体_GB2312" pitchFamily="49" charset="-122"/>
              </a:rPr>
              <a:t>参考文献</a:t>
            </a:r>
          </a:p>
        </p:txBody>
      </p:sp>
      <p:pic>
        <p:nvPicPr>
          <p:cNvPr id="15" name="图片 1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217099"/>
            <a:ext cx="6192688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2915816" y="4231133"/>
            <a:ext cx="2698175" cy="55399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2400" spc="50">
                <a:ln w="11430"/>
                <a:effectLst>
                  <a:glow rad="139700">
                    <a:srgbClr val="F8E784">
                      <a:alpha val="71000"/>
                    </a:srgbClr>
                  </a:glo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r>
              <a:rPr lang="zh-CN" altLang="en-US" dirty="0"/>
              <a:t>三、母系氏族公社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1763688" y="2420888"/>
            <a:ext cx="5688632" cy="2214563"/>
          </a:xfrm>
          <a:prstGeom prst="wedgeRoundRectCallout">
            <a:avLst>
              <a:gd name="adj1" fmla="val -49454"/>
              <a:gd name="adj2" fmla="val -8166"/>
              <a:gd name="adj3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000" dirty="0" smtClean="0">
                <a:solidFill>
                  <a:srgbClr val="080808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【</a:t>
            </a:r>
            <a:r>
              <a:rPr lang="zh-CN" altLang="en-US" sz="2000" dirty="0" smtClean="0">
                <a:solidFill>
                  <a:srgbClr val="080808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课后作业</a:t>
            </a:r>
            <a:r>
              <a:rPr lang="en-US" altLang="zh-CN" sz="2000" dirty="0" smtClean="0">
                <a:solidFill>
                  <a:srgbClr val="080808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】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srgbClr val="080808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1</a:t>
            </a:r>
            <a:r>
              <a:rPr lang="en-US" altLang="zh-CN" dirty="0">
                <a:solidFill>
                  <a:srgbClr val="080808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.</a:t>
            </a:r>
            <a:r>
              <a:rPr lang="zh-CN" altLang="en-US" dirty="0" smtClean="0"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为什么</a:t>
            </a:r>
            <a:r>
              <a:rPr lang="zh-CN" altLang="en-US" dirty="0"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说我国是人类的起源地之一？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srgbClr val="080808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2</a:t>
            </a:r>
            <a:r>
              <a:rPr lang="en-US" altLang="zh-CN" dirty="0">
                <a:solidFill>
                  <a:srgbClr val="080808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.</a:t>
            </a:r>
            <a:r>
              <a:rPr lang="zh-CN" altLang="en-US" dirty="0" smtClean="0"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北京人</a:t>
            </a:r>
            <a:r>
              <a:rPr lang="zh-CN" altLang="en-US" dirty="0"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在体质上</a:t>
            </a:r>
            <a:r>
              <a:rPr lang="zh-CN" altLang="en-US" dirty="0" smtClean="0"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有哪些</a:t>
            </a:r>
            <a:r>
              <a:rPr lang="zh-CN" altLang="en-US" dirty="0"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特点？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dirty="0" smtClean="0">
                <a:solidFill>
                  <a:srgbClr val="080808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3</a:t>
            </a:r>
            <a:r>
              <a:rPr lang="en-US" altLang="en-US" dirty="0">
                <a:solidFill>
                  <a:srgbClr val="080808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.</a:t>
            </a:r>
            <a:r>
              <a:rPr lang="zh-CN" altLang="en-US" dirty="0" smtClean="0"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我国</a:t>
            </a:r>
            <a:r>
              <a:rPr lang="zh-CN" altLang="en-US" dirty="0"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境内有哪些重要的古人遗址和新人遗址？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dirty="0" smtClean="0">
                <a:solidFill>
                  <a:srgbClr val="080808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4</a:t>
            </a:r>
            <a:r>
              <a:rPr lang="en-US" altLang="en-US" dirty="0">
                <a:solidFill>
                  <a:srgbClr val="080808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.</a:t>
            </a:r>
            <a:r>
              <a:rPr lang="zh-CN" altLang="en-US" dirty="0" smtClean="0"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什么</a:t>
            </a:r>
            <a:r>
              <a:rPr lang="zh-CN" altLang="en-US" dirty="0"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是氏族公社？为什么首先形成</a:t>
            </a:r>
            <a:r>
              <a:rPr lang="zh-CN" altLang="en-US" dirty="0" smtClean="0"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母系氏族公社？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dirty="0" smtClean="0">
                <a:solidFill>
                  <a:srgbClr val="080808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5</a:t>
            </a:r>
            <a:r>
              <a:rPr lang="en-US" altLang="en-US" dirty="0">
                <a:solidFill>
                  <a:srgbClr val="080808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.</a:t>
            </a:r>
            <a:r>
              <a:rPr lang="zh-CN" altLang="en-US" dirty="0" smtClean="0"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我国</a:t>
            </a:r>
            <a:r>
              <a:rPr lang="zh-CN" altLang="en-US" dirty="0"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有哪些母系氏族公社的文化遗存？母系</a:t>
            </a:r>
            <a:endParaRPr lang="en-US" altLang="zh-CN" dirty="0">
              <a:solidFill>
                <a:srgbClr val="080808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dirty="0"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氏族公社的特点是什么？</a:t>
            </a:r>
            <a:endParaRPr lang="en-US" altLang="zh-CN" dirty="0">
              <a:solidFill>
                <a:srgbClr val="080808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6096000"/>
            <a:ext cx="449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75" y="1571625"/>
            <a:ext cx="77152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旧石器</a:t>
            </a:r>
            <a:endParaRPr lang="en-US" altLang="en-US" sz="1600" b="1" dirty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endParaRPr lang="zh-CN" altLang="en-US" sz="1600" b="1" dirty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　　旧石器是指主要通过打制的方式生产的石器。使用旧石器的时代称为旧石器时代，但新石器时代，也普遍使用打造的旧石器。这是</a:t>
            </a:r>
            <a:r>
              <a:rPr lang="zh-CN" altLang="en-US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因为旧石器比较容易制作的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缘故。</a:t>
            </a:r>
            <a:endParaRPr lang="en-US" altLang="zh-CN" sz="1600" dirty="0">
              <a:solidFill>
                <a:srgbClr val="996600"/>
              </a:solidFill>
              <a:latin typeface="Calibri" charset="0"/>
              <a:ea typeface="宋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813" y="3587750"/>
            <a:ext cx="771525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化石</a:t>
            </a:r>
            <a:endParaRPr lang="en-US" altLang="zh-CN" sz="1600" b="1" dirty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endParaRPr lang="en-US" altLang="en-US" sz="1600" b="1" dirty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　　化石是保存于地层中的古生物遗体、遗物或遗迹，经过自然界的作用，变化而成的保留原物体、遗迹形状、结构或印模的钙化、碳化、硅化、矿化的东西。研究化石可了解生物的发展情况，并能据以确定地层的年代。</a:t>
            </a:r>
            <a:endParaRPr lang="en-US" altLang="zh-CN" sz="1600" dirty="0">
              <a:solidFill>
                <a:srgbClr val="996600"/>
              </a:solidFill>
              <a:latin typeface="Calibri" charset="0"/>
              <a:ea typeface="宋体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6096000"/>
            <a:ext cx="449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75" y="2138363"/>
            <a:ext cx="7715250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新石器</a:t>
            </a:r>
            <a:endParaRPr lang="en-US" altLang="en-US" sz="1600" b="1" dirty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endParaRPr lang="zh-CN" altLang="en-US" sz="1600" b="1" dirty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　　经磨制</a:t>
            </a:r>
            <a:r>
              <a:rPr lang="zh-CN" altLang="en-US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而成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的</a:t>
            </a:r>
            <a:r>
              <a:rPr lang="zh-CN" altLang="en-US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具有一定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形状和功用的石器。使用新石器的时代称为新石器时代。人类使用</a:t>
            </a:r>
            <a:r>
              <a:rPr lang="zh-CN" altLang="en-US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新石器，对于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过去所用的打制的旧石器而言是一个进步。</a:t>
            </a:r>
            <a:r>
              <a:rPr lang="zh-CN" altLang="en-US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新石器一直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使用到铜石并用时代及青铜器时代。</a:t>
            </a:r>
            <a:endParaRPr lang="en-US" altLang="zh-CN" sz="1600" dirty="0">
              <a:solidFill>
                <a:srgbClr val="996600"/>
              </a:solidFill>
              <a:latin typeface="Calibri" charset="0"/>
              <a:ea typeface="宋体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6096000"/>
            <a:ext cx="449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714375" y="2428875"/>
            <a:ext cx="7715250" cy="152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996600"/>
                </a:solidFill>
                <a:latin typeface="Calibri" pitchFamily="34" charset="0"/>
              </a:rPr>
              <a:t>神农氏与伏羲氏</a:t>
            </a:r>
            <a:endParaRPr lang="en-US" altLang="zh-CN" sz="1600" b="1" dirty="0" smtClean="0">
              <a:solidFill>
                <a:srgbClr val="99660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rgbClr val="996600"/>
                </a:solidFill>
                <a:latin typeface="Calibri" pitchFamily="34" charset="0"/>
              </a:rPr>
              <a:t>        </a:t>
            </a:r>
            <a:r>
              <a:rPr lang="zh-CN" altLang="en-US" sz="1600" dirty="0" smtClean="0">
                <a:solidFill>
                  <a:srgbClr val="996600"/>
                </a:solidFill>
                <a:latin typeface="Calibri" pitchFamily="34" charset="0"/>
              </a:rPr>
              <a:t>我国</a:t>
            </a:r>
            <a:r>
              <a:rPr lang="zh-CN" altLang="en-US" sz="1600" dirty="0">
                <a:solidFill>
                  <a:srgbClr val="996600"/>
                </a:solidFill>
                <a:latin typeface="Calibri" pitchFamily="34" charset="0"/>
              </a:rPr>
              <a:t>古代传说中两个著名</a:t>
            </a:r>
            <a:r>
              <a:rPr lang="zh-CN" altLang="en-US" sz="1600" dirty="0" smtClean="0">
                <a:solidFill>
                  <a:srgbClr val="996600"/>
                </a:solidFill>
                <a:latin typeface="Calibri" pitchFamily="34" charset="0"/>
              </a:rPr>
              <a:t>人物</a:t>
            </a:r>
            <a:r>
              <a:rPr lang="en-US" altLang="zh-CN" sz="1600" dirty="0" smtClean="0">
                <a:solidFill>
                  <a:srgbClr val="996600"/>
                </a:solidFill>
                <a:latin typeface="Calibri" pitchFamily="34" charset="0"/>
              </a:rPr>
              <a:t>—</a:t>
            </a:r>
            <a:r>
              <a:rPr lang="zh-CN" altLang="en-US" sz="1600" dirty="0" smtClean="0">
                <a:solidFill>
                  <a:srgbClr val="996600"/>
                </a:solidFill>
                <a:latin typeface="Calibri" pitchFamily="34" charset="0"/>
              </a:rPr>
              <a:t>神农氏</a:t>
            </a:r>
            <a:r>
              <a:rPr lang="zh-CN" altLang="en-US" sz="1600" dirty="0">
                <a:solidFill>
                  <a:srgbClr val="996600"/>
                </a:solidFill>
                <a:latin typeface="Calibri" pitchFamily="34" charset="0"/>
              </a:rPr>
              <a:t>和伏羲氏，就是原始农业和原始畜牧业初创时代的代表。原始农业和原始畜牧业的分工是第一次社会大分工，推动了社会的进步。从此</a:t>
            </a:r>
            <a:r>
              <a:rPr lang="zh-CN" altLang="en-US" sz="1600" dirty="0" smtClean="0">
                <a:solidFill>
                  <a:srgbClr val="996600"/>
                </a:solidFill>
                <a:latin typeface="Calibri" pitchFamily="34" charset="0"/>
              </a:rPr>
              <a:t>，先民开始有了相对</a:t>
            </a:r>
            <a:r>
              <a:rPr lang="zh-CN" altLang="en-US" sz="1600" dirty="0">
                <a:solidFill>
                  <a:srgbClr val="996600"/>
                </a:solidFill>
                <a:latin typeface="Calibri" pitchFamily="34" charset="0"/>
              </a:rPr>
              <a:t>稳定的生活</a:t>
            </a:r>
            <a:r>
              <a:rPr lang="zh-CN" altLang="en-US" sz="1600" dirty="0" smtClean="0">
                <a:solidFill>
                  <a:srgbClr val="996600"/>
                </a:solidFill>
                <a:latin typeface="Calibri" pitchFamily="34" charset="0"/>
              </a:rPr>
              <a:t>，有了</a:t>
            </a:r>
            <a:r>
              <a:rPr lang="zh-CN" altLang="en-US" sz="1600" dirty="0">
                <a:solidFill>
                  <a:srgbClr val="996600"/>
                </a:solidFill>
                <a:latin typeface="Calibri" pitchFamily="34" charset="0"/>
              </a:rPr>
              <a:t>交换</a:t>
            </a:r>
            <a:r>
              <a:rPr lang="zh-CN" altLang="en-US" sz="1600" dirty="0" smtClean="0">
                <a:solidFill>
                  <a:srgbClr val="996600"/>
                </a:solidFill>
                <a:latin typeface="Calibri" pitchFamily="34" charset="0"/>
              </a:rPr>
              <a:t>，有了一些发明创造。</a:t>
            </a:r>
            <a:endParaRPr lang="en-US" altLang="zh-CN" sz="1600" dirty="0">
              <a:solidFill>
                <a:srgbClr val="99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6096000"/>
            <a:ext cx="449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714375" y="1928813"/>
            <a:ext cx="7572401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996600"/>
                </a:solidFill>
                <a:latin typeface="Calibri" pitchFamily="34" charset="0"/>
              </a:rPr>
              <a:t>仰韶文化</a:t>
            </a:r>
            <a:endParaRPr lang="en-US" altLang="zh-CN" sz="1600" b="1" dirty="0" smtClean="0">
              <a:solidFill>
                <a:srgbClr val="99660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rgbClr val="996600"/>
                </a:solidFill>
                <a:latin typeface="Calibri" pitchFamily="34" charset="0"/>
              </a:rPr>
              <a:t>        </a:t>
            </a:r>
            <a:r>
              <a:rPr lang="zh-CN" altLang="en-US" sz="1600" dirty="0" smtClean="0">
                <a:solidFill>
                  <a:srgbClr val="996600"/>
                </a:solidFill>
                <a:latin typeface="Calibri" pitchFamily="34" charset="0"/>
              </a:rPr>
              <a:t>因</a:t>
            </a:r>
            <a:r>
              <a:rPr lang="en-US" altLang="zh-CN" sz="1600" dirty="0">
                <a:solidFill>
                  <a:srgbClr val="996600"/>
                </a:solidFill>
                <a:latin typeface="Calibri" pitchFamily="34" charset="0"/>
              </a:rPr>
              <a:t>1921</a:t>
            </a:r>
            <a:r>
              <a:rPr lang="zh-CN" altLang="en-US" sz="1600" dirty="0">
                <a:solidFill>
                  <a:srgbClr val="996600"/>
                </a:solidFill>
                <a:latin typeface="Calibri" pitchFamily="34" charset="0"/>
              </a:rPr>
              <a:t>年首次发现于河南省渑池县仰韶村而得名</a:t>
            </a:r>
            <a:r>
              <a:rPr lang="zh-CN" altLang="en-US" sz="1600" dirty="0" smtClean="0">
                <a:solidFill>
                  <a:srgbClr val="996600"/>
                </a:solidFill>
                <a:latin typeface="Calibri" pitchFamily="34" charset="0"/>
              </a:rPr>
              <a:t>。新中国成立以来</a:t>
            </a:r>
            <a:r>
              <a:rPr lang="zh-CN" altLang="en-US" sz="1600" dirty="0">
                <a:solidFill>
                  <a:srgbClr val="996600"/>
                </a:solidFill>
                <a:latin typeface="Calibri" pitchFamily="34" charset="0"/>
              </a:rPr>
              <a:t>，</a:t>
            </a:r>
            <a:r>
              <a:rPr lang="zh-CN" altLang="en-US" sz="1600" dirty="0" smtClean="0">
                <a:solidFill>
                  <a:srgbClr val="996600"/>
                </a:solidFill>
                <a:latin typeface="Calibri" pitchFamily="34" charset="0"/>
              </a:rPr>
              <a:t>已发现</a:t>
            </a:r>
            <a:r>
              <a:rPr lang="zh-CN" altLang="en-US" sz="1600" dirty="0">
                <a:solidFill>
                  <a:srgbClr val="996600"/>
                </a:solidFill>
                <a:latin typeface="Calibri" pitchFamily="34" charset="0"/>
              </a:rPr>
              <a:t>遗址千余处。以陕西关中、河南大部、山西及河北南部为中心，远及甘肃青海东部、河套平原、河北北部及湖北西北部。其中西安半坡遗址和陕县庙底沟遗址最为著名。半坡遗址发现于</a:t>
            </a:r>
            <a:r>
              <a:rPr lang="en-US" altLang="zh-CN" sz="1600" dirty="0">
                <a:solidFill>
                  <a:srgbClr val="996600"/>
                </a:solidFill>
                <a:latin typeface="Calibri" pitchFamily="34" charset="0"/>
              </a:rPr>
              <a:t>1953</a:t>
            </a:r>
            <a:r>
              <a:rPr lang="zh-CN" altLang="en-US" sz="1600" dirty="0">
                <a:solidFill>
                  <a:srgbClr val="996600"/>
                </a:solidFill>
                <a:latin typeface="Calibri" pitchFamily="34" charset="0"/>
              </a:rPr>
              <a:t>年，</a:t>
            </a:r>
            <a:r>
              <a:rPr lang="en-US" altLang="zh-CN" sz="1600" dirty="0" smtClean="0">
                <a:solidFill>
                  <a:srgbClr val="996600"/>
                </a:solidFill>
                <a:latin typeface="Calibri" pitchFamily="34" charset="0"/>
              </a:rPr>
              <a:t>1954 </a:t>
            </a:r>
            <a:r>
              <a:rPr lang="zh-CN" altLang="en-US" sz="1600" dirty="0" smtClean="0">
                <a:solidFill>
                  <a:srgbClr val="996600"/>
                </a:solidFill>
                <a:latin typeface="Calibri" pitchFamily="34" charset="0"/>
              </a:rPr>
              <a:t>～ </a:t>
            </a:r>
            <a:r>
              <a:rPr lang="en-US" altLang="zh-CN" sz="1600" dirty="0" smtClean="0">
                <a:solidFill>
                  <a:srgbClr val="996600"/>
                </a:solidFill>
                <a:latin typeface="Calibri" pitchFamily="34" charset="0"/>
              </a:rPr>
              <a:t>1957</a:t>
            </a:r>
            <a:r>
              <a:rPr lang="zh-CN" altLang="en-US" sz="1600" dirty="0">
                <a:solidFill>
                  <a:srgbClr val="996600"/>
                </a:solidFill>
                <a:latin typeface="Calibri" pitchFamily="34" charset="0"/>
              </a:rPr>
              <a:t>年先后进行了五次发掘，揭露面积</a:t>
            </a:r>
            <a:r>
              <a:rPr lang="zh-CN" altLang="en-US" sz="1600" dirty="0" smtClean="0">
                <a:solidFill>
                  <a:srgbClr val="996600"/>
                </a:solidFill>
                <a:latin typeface="Calibri" pitchFamily="34" charset="0"/>
              </a:rPr>
              <a:t>达</a:t>
            </a:r>
            <a:r>
              <a:rPr lang="en-US" altLang="zh-CN" sz="1600" dirty="0" smtClean="0">
                <a:solidFill>
                  <a:srgbClr val="996600"/>
                </a:solidFill>
                <a:latin typeface="Calibri" pitchFamily="34" charset="0"/>
              </a:rPr>
              <a:t>10000</a:t>
            </a:r>
            <a:r>
              <a:rPr lang="zh-CN" altLang="en-US" sz="1600" dirty="0" smtClean="0">
                <a:solidFill>
                  <a:srgbClr val="996600"/>
                </a:solidFill>
                <a:latin typeface="Calibri" pitchFamily="34" charset="0"/>
              </a:rPr>
              <a:t>平方米</a:t>
            </a:r>
            <a:r>
              <a:rPr lang="zh-CN" altLang="en-US" sz="1600" dirty="0">
                <a:solidFill>
                  <a:srgbClr val="996600"/>
                </a:solidFill>
                <a:latin typeface="Calibri" pitchFamily="34" charset="0"/>
              </a:rPr>
              <a:t>。发掘出比较完整的</a:t>
            </a:r>
            <a:r>
              <a:rPr lang="zh-CN" altLang="en-US" sz="1600" dirty="0" smtClean="0">
                <a:solidFill>
                  <a:srgbClr val="996600"/>
                </a:solidFill>
                <a:latin typeface="Calibri" pitchFamily="34" charset="0"/>
              </a:rPr>
              <a:t>房基</a:t>
            </a:r>
            <a:r>
              <a:rPr lang="en-US" altLang="zh-CN" sz="1600" dirty="0" smtClean="0">
                <a:solidFill>
                  <a:srgbClr val="996600"/>
                </a:solidFill>
                <a:latin typeface="Calibri" pitchFamily="34" charset="0"/>
              </a:rPr>
              <a:t>40</a:t>
            </a:r>
            <a:r>
              <a:rPr lang="zh-CN" altLang="en-US" sz="1600" dirty="0" smtClean="0">
                <a:solidFill>
                  <a:srgbClr val="996600"/>
                </a:solidFill>
                <a:latin typeface="Calibri" pitchFamily="34" charset="0"/>
              </a:rPr>
              <a:t>多</a:t>
            </a:r>
            <a:r>
              <a:rPr lang="zh-CN" altLang="en-US" sz="1600" dirty="0">
                <a:solidFill>
                  <a:srgbClr val="996600"/>
                </a:solidFill>
                <a:latin typeface="Calibri" pitchFamily="34" charset="0"/>
              </a:rPr>
              <a:t>座，各类</a:t>
            </a:r>
            <a:r>
              <a:rPr lang="zh-CN" altLang="en-US" sz="1600" dirty="0" smtClean="0">
                <a:solidFill>
                  <a:srgbClr val="996600"/>
                </a:solidFill>
                <a:latin typeface="Calibri" pitchFamily="34" charset="0"/>
              </a:rPr>
              <a:t>墓葬</a:t>
            </a:r>
            <a:r>
              <a:rPr lang="en-US" altLang="zh-CN" sz="1600" dirty="0" smtClean="0">
                <a:solidFill>
                  <a:srgbClr val="996600"/>
                </a:solidFill>
                <a:latin typeface="Calibri" pitchFamily="34" charset="0"/>
              </a:rPr>
              <a:t>200</a:t>
            </a:r>
            <a:r>
              <a:rPr lang="zh-CN" altLang="en-US" sz="1600" dirty="0" smtClean="0">
                <a:solidFill>
                  <a:srgbClr val="996600"/>
                </a:solidFill>
                <a:latin typeface="Calibri" pitchFamily="34" charset="0"/>
              </a:rPr>
              <a:t>多</a:t>
            </a:r>
            <a:r>
              <a:rPr lang="zh-CN" altLang="en-US" sz="1600" dirty="0">
                <a:solidFill>
                  <a:srgbClr val="996600"/>
                </a:solidFill>
                <a:latin typeface="Calibri" pitchFamily="34" charset="0"/>
              </a:rPr>
              <a:t>处，陶</a:t>
            </a:r>
            <a:r>
              <a:rPr lang="zh-CN" altLang="en-US" sz="1600" dirty="0" smtClean="0">
                <a:solidFill>
                  <a:srgbClr val="996600"/>
                </a:solidFill>
                <a:latin typeface="Calibri" pitchFamily="34" charset="0"/>
              </a:rPr>
              <a:t>窑</a:t>
            </a:r>
            <a:r>
              <a:rPr lang="en-US" altLang="zh-CN" sz="1600" dirty="0" smtClean="0">
                <a:solidFill>
                  <a:srgbClr val="996600"/>
                </a:solidFill>
                <a:latin typeface="Calibri" pitchFamily="34" charset="0"/>
              </a:rPr>
              <a:t>6</a:t>
            </a:r>
            <a:r>
              <a:rPr lang="zh-CN" altLang="en-US" sz="1600" dirty="0" smtClean="0">
                <a:solidFill>
                  <a:srgbClr val="996600"/>
                </a:solidFill>
                <a:latin typeface="Calibri" pitchFamily="34" charset="0"/>
              </a:rPr>
              <a:t>座</a:t>
            </a:r>
            <a:r>
              <a:rPr lang="zh-CN" altLang="en-US" sz="1600" dirty="0">
                <a:solidFill>
                  <a:srgbClr val="996600"/>
                </a:solidFill>
                <a:latin typeface="Calibri" pitchFamily="34" charset="0"/>
              </a:rPr>
              <a:t>，是一个比较完整的村落。属于半坡类型的遗址还有宝鸡北首岭、临潼姜寨，华县元君庙、华阴横阵村、渭南史家、山西芮城东庄村、甘肃秦安大地湾等。据</a:t>
            </a:r>
            <a:r>
              <a:rPr lang="zh-CN" altLang="en-US" sz="1600" dirty="0" smtClean="0">
                <a:solidFill>
                  <a:srgbClr val="996600"/>
                </a:solidFill>
                <a:latin typeface="Calibri" pitchFamily="34" charset="0"/>
              </a:rPr>
              <a:t>碳</a:t>
            </a:r>
            <a:r>
              <a:rPr lang="en-US" altLang="zh-CN" sz="1600" dirty="0" smtClean="0">
                <a:solidFill>
                  <a:srgbClr val="996600"/>
                </a:solidFill>
                <a:latin typeface="Calibri" pitchFamily="34" charset="0"/>
              </a:rPr>
              <a:t>—14</a:t>
            </a:r>
            <a:r>
              <a:rPr lang="zh-CN" altLang="en-US" sz="1600" dirty="0" smtClean="0">
                <a:solidFill>
                  <a:srgbClr val="996600"/>
                </a:solidFill>
                <a:latin typeface="Calibri" pitchFamily="34" charset="0"/>
              </a:rPr>
              <a:t>测定</a:t>
            </a:r>
            <a:r>
              <a:rPr lang="zh-CN" altLang="en-US" sz="1600" dirty="0">
                <a:solidFill>
                  <a:srgbClr val="996600"/>
                </a:solidFill>
                <a:latin typeface="Calibri" pitchFamily="34" charset="0"/>
              </a:rPr>
              <a:t>，距今约</a:t>
            </a:r>
            <a:r>
              <a:rPr lang="zh-CN" altLang="en-US" sz="1600" dirty="0" smtClean="0">
                <a:solidFill>
                  <a:srgbClr val="996600"/>
                </a:solidFill>
                <a:latin typeface="Calibri" pitchFamily="34" charset="0"/>
              </a:rPr>
              <a:t>六七千年。</a:t>
            </a:r>
            <a:endParaRPr lang="en-US" altLang="zh-CN" sz="1600" dirty="0">
              <a:solidFill>
                <a:srgbClr val="99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图片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6096000"/>
            <a:ext cx="449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75" y="1285875"/>
            <a:ext cx="764383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6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姓、氏</a:t>
            </a:r>
            <a:r>
              <a:rPr lang="zh-CN" altLang="en-US" sz="1600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的联系与区别</a:t>
            </a:r>
            <a:endParaRPr lang="en-US" altLang="en-US" sz="1600" b="1" dirty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600" dirty="0" smtClean="0">
              <a:solidFill>
                <a:srgbClr val="996600"/>
              </a:solidFill>
              <a:latin typeface="Calibri" charset="0"/>
              <a:ea typeface="宋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        我国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古代有严格的姓、氏区别。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        姓，</a:t>
            </a:r>
            <a:r>
              <a:rPr lang="en-US" altLang="zh-CN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《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说文解字</a:t>
            </a:r>
            <a:r>
              <a:rPr lang="en-US" altLang="zh-CN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解释说：“人所生也。古之神圣母感天而生子，故称天子。从</a:t>
            </a:r>
            <a:r>
              <a:rPr lang="zh-CN" altLang="en-US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女从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生，生亦声</a:t>
            </a:r>
            <a:r>
              <a:rPr lang="zh-CN" altLang="en-US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。</a:t>
            </a:r>
            <a:r>
              <a:rPr lang="en-US" altLang="zh-CN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《</a:t>
            </a:r>
            <a:r>
              <a:rPr lang="zh-CN" altLang="en-US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春秋传</a:t>
            </a:r>
            <a:r>
              <a:rPr lang="en-US" altLang="zh-CN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曰： ‘天子因生以赐姓’ 。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”由此可见，中国人的姓是标志所由出生的血缘关系，这种血缘关系最初是从女性来确定的。所以，古代一些较早出现的姓，如姬、姜、嬴、妫、姒等等，大都从“女”，这正是母系氏族的遗制。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　　由于人口不断增殖，一个母系氏族繁衍为若干个女儿氏族和孙女儿氏族，这些新的近亲氏族仍然保持原来的血缘关系不变。随着近亲婚配的限制日益扩大，氏族之间也不再准许通婚。于是原来作为一个氏族标志的姓就扩大为这些近亲氏族的共同标志，这样一个姓至少代表一个部落。而在同一部落内的各个氏族，又必须各有新的标志，这就是氏。 </a:t>
            </a:r>
            <a:endParaRPr lang="en-US" altLang="zh-CN" sz="1600" dirty="0">
              <a:solidFill>
                <a:srgbClr val="996600"/>
              </a:solidFill>
              <a:latin typeface="Calibri" charset="0"/>
              <a:ea typeface="宋体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图片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6096000"/>
            <a:ext cx="449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75" y="1928813"/>
            <a:ext cx="7715250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母系氏族公社的社会组织</a:t>
            </a:r>
            <a:endParaRPr lang="en-US" altLang="en-US" sz="1600" b="1" dirty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endParaRPr lang="zh-CN" altLang="en-US" sz="1600" b="1" dirty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　　母系氏族制或母权制，是指世系按母方来确认和计算，成员死后财产归母方血缘家族继承的一种制度。其特征如下：</a:t>
            </a:r>
            <a:endParaRPr lang="en-US" altLang="en-US" sz="1600" dirty="0">
              <a:solidFill>
                <a:srgbClr val="996600"/>
              </a:solidFill>
              <a:latin typeface="Calibri" charset="0"/>
              <a:ea typeface="宋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　　（</a:t>
            </a:r>
            <a:r>
              <a:rPr lang="en-US" altLang="zh-CN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1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）一个村落就是一个氏族；</a:t>
            </a:r>
            <a:endParaRPr lang="en-US" altLang="en-US" sz="1600" dirty="0">
              <a:solidFill>
                <a:srgbClr val="996600"/>
              </a:solidFill>
              <a:latin typeface="Calibri" charset="0"/>
              <a:ea typeface="宋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　　（</a:t>
            </a:r>
            <a:r>
              <a:rPr lang="en-US" altLang="zh-CN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2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）妇女在社会生活中处于主导地位；</a:t>
            </a:r>
            <a:endParaRPr lang="en-US" altLang="en-US" sz="1600" dirty="0">
              <a:solidFill>
                <a:srgbClr val="996600"/>
              </a:solidFill>
              <a:latin typeface="Calibri" charset="0"/>
              <a:ea typeface="宋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　　（</a:t>
            </a:r>
            <a:r>
              <a:rPr lang="en-US" altLang="zh-CN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3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）氏族首领由公选产生，没有特权，氏族成员共同劳动，平均分配食物。</a:t>
            </a:r>
            <a:endParaRPr lang="en-US" altLang="zh-CN" sz="1600" dirty="0">
              <a:solidFill>
                <a:srgbClr val="996600"/>
              </a:solidFill>
              <a:latin typeface="Calibri" charset="0"/>
              <a:ea typeface="宋体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图片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6096000"/>
            <a:ext cx="449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14375" y="2008188"/>
            <a:ext cx="7715250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【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教学目标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】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宋体" pitchFamily="2" charset="-122"/>
              </a:rPr>
              <a:t>　　了解我国原始人类形成和发展的基本情况，知道我国是人类的重要发祥地；掌握猿人、古人、新人、智人、化石、旧石器等名词概念；认识北京人的体质特点和智人对人类的贡献。</a:t>
            </a:r>
          </a:p>
          <a:p>
            <a:pPr>
              <a:lnSpc>
                <a:spcPct val="150000"/>
              </a:lnSpc>
              <a:defRPr/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宋体" pitchFamily="2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【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重点难点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】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宋体" pitchFamily="2" charset="-122"/>
              </a:rPr>
              <a:t>        本节课教学的重点是北京人的体质特点；原始人类的繁衍。难点是为什么说我国是人类的发祥地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宋体" pitchFamily="2" charset="-122"/>
              </a:rPr>
              <a:t>之一；北京人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宋体" pitchFamily="2" charset="-122"/>
              </a:rPr>
              <a:t>的体质特征说明了什么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宋体" pitchFamily="2" charset="-122"/>
              </a:rPr>
              <a:t>问题。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宋体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38" y="1214438"/>
            <a:ext cx="7715250" cy="484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400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【</a:t>
            </a:r>
            <a:r>
              <a:rPr lang="zh-CN" altLang="en-US" sz="1400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参考文献</a:t>
            </a:r>
            <a:r>
              <a:rPr lang="en-US" altLang="zh-CN" sz="1400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】</a:t>
            </a:r>
            <a:endParaRPr lang="zh-CN" altLang="en-US" sz="1400" b="1" dirty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1</a:t>
            </a:r>
            <a:r>
              <a:rPr lang="en-US" altLang="zh-CN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夏鼐</a:t>
            </a:r>
            <a:r>
              <a:rPr lang="en-US" altLang="zh-CN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中国文明的起源</a:t>
            </a:r>
            <a:r>
              <a:rPr lang="en-US" altLang="zh-CN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，文物出版社，</a:t>
            </a:r>
            <a:r>
              <a:rPr lang="en-US" altLang="zh-CN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1985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。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2</a:t>
            </a:r>
            <a:r>
              <a:rPr lang="en-US" altLang="zh-CN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苏秉琦</a:t>
            </a:r>
            <a:r>
              <a:rPr lang="en-US" altLang="zh-CN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中国文明起源新探</a:t>
            </a:r>
            <a:r>
              <a:rPr lang="en-US" altLang="zh-CN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，三联书店，</a:t>
            </a:r>
            <a:r>
              <a:rPr lang="en-US" altLang="zh-CN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1999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。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3</a:t>
            </a:r>
            <a:r>
              <a:rPr lang="en-US" altLang="zh-CN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江林昌</a:t>
            </a:r>
            <a:r>
              <a:rPr lang="en-US" altLang="zh-CN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中国上古文明考论</a:t>
            </a:r>
            <a:r>
              <a:rPr lang="en-US" altLang="zh-CN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，上海教育出版社，</a:t>
            </a:r>
            <a:r>
              <a:rPr lang="en-US" altLang="zh-CN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2005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。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4</a:t>
            </a:r>
            <a:r>
              <a:rPr lang="en-US" altLang="zh-CN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西安半坡博物馆</a:t>
            </a:r>
            <a:r>
              <a:rPr lang="en-US" altLang="zh-CN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中国原始社会</a:t>
            </a:r>
            <a:r>
              <a:rPr lang="en-US" altLang="zh-CN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，文物出版社，</a:t>
            </a:r>
            <a:r>
              <a:rPr lang="en-US" altLang="zh-CN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1977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。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5</a:t>
            </a:r>
            <a:r>
              <a:rPr lang="en-US" altLang="zh-CN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王玉哲</a:t>
            </a:r>
            <a:r>
              <a:rPr lang="en-US" altLang="zh-CN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中华远古史</a:t>
            </a:r>
            <a:r>
              <a:rPr lang="en-US" altLang="zh-CN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，上海人民出版社，</a:t>
            </a:r>
            <a:r>
              <a:rPr lang="en-US" altLang="zh-CN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2000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。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6</a:t>
            </a:r>
            <a:r>
              <a:rPr lang="en-US" altLang="zh-CN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吴汝康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、吴新智、</a:t>
            </a:r>
            <a:r>
              <a:rPr lang="zh-CN" altLang="en-US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张森水</a:t>
            </a:r>
            <a:r>
              <a:rPr lang="en-US" altLang="zh-CN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远古中国人类</a:t>
            </a:r>
            <a:r>
              <a:rPr lang="en-US" altLang="zh-CN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，科学出版社，</a:t>
            </a:r>
            <a:r>
              <a:rPr lang="en-US" altLang="zh-CN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1989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。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7</a:t>
            </a:r>
            <a:r>
              <a:rPr lang="en-US" altLang="zh-CN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李学勤主编</a:t>
            </a:r>
            <a:r>
              <a:rPr lang="en-US" altLang="zh-CN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中国古代文明与国家形成研究</a:t>
            </a:r>
            <a:r>
              <a:rPr lang="en-US" altLang="zh-CN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，云南人民出版社，</a:t>
            </a:r>
            <a:r>
              <a:rPr lang="en-US" altLang="zh-CN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1997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。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8</a:t>
            </a:r>
            <a:r>
              <a:rPr lang="en-US" altLang="zh-CN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贾兰坡</a:t>
            </a:r>
            <a:r>
              <a:rPr lang="en-US" altLang="zh-CN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旧石器时代文化</a:t>
            </a:r>
            <a:r>
              <a:rPr lang="en-US" altLang="zh-CN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，科学出版社，</a:t>
            </a:r>
            <a:r>
              <a:rPr lang="en-US" altLang="zh-CN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1957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。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9</a:t>
            </a:r>
            <a:r>
              <a:rPr lang="en-US" altLang="zh-CN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王幼平</a:t>
            </a:r>
            <a:r>
              <a:rPr lang="en-US" altLang="zh-CN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旧石器时代考古</a:t>
            </a:r>
            <a:r>
              <a:rPr lang="en-US" altLang="zh-CN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，文物出版社，</a:t>
            </a:r>
            <a:r>
              <a:rPr lang="en-US" altLang="zh-CN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2000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。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10</a:t>
            </a:r>
            <a:r>
              <a:rPr lang="en-US" altLang="zh-CN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郭沫若主编</a:t>
            </a:r>
            <a:r>
              <a:rPr lang="en-US" altLang="zh-CN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中国史稿</a:t>
            </a:r>
            <a:r>
              <a:rPr lang="en-US" altLang="zh-CN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第一册，人民出版社，</a:t>
            </a:r>
            <a:r>
              <a:rPr lang="en-US" altLang="zh-CN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1976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。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11</a:t>
            </a:r>
            <a:r>
              <a:rPr lang="en-US" altLang="zh-CN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白寿彝主编</a:t>
            </a:r>
            <a:r>
              <a:rPr lang="en-US" altLang="zh-CN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中国通史</a:t>
            </a:r>
            <a:r>
              <a:rPr lang="en-US" altLang="zh-CN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第一册，上海人民出版社，</a:t>
            </a:r>
            <a:r>
              <a:rPr lang="en-US" altLang="zh-CN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1994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。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12</a:t>
            </a:r>
            <a:r>
              <a:rPr lang="en-US" altLang="zh-CN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谭其骧主编</a:t>
            </a:r>
            <a:r>
              <a:rPr lang="en-US" altLang="zh-CN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中国历史地图集</a:t>
            </a:r>
            <a:r>
              <a:rPr lang="en-US" altLang="zh-CN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第一册</a:t>
            </a:r>
            <a:r>
              <a:rPr lang="zh-CN" altLang="en-US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，中国地图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出版社，</a:t>
            </a:r>
            <a:r>
              <a:rPr lang="en-US" altLang="zh-CN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1982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556792"/>
            <a:ext cx="4228983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​​ 6"/>
          <p:cNvSpPr/>
          <p:nvPr/>
        </p:nvSpPr>
        <p:spPr bwMode="auto">
          <a:xfrm>
            <a:off x="2895971" y="1511337"/>
            <a:ext cx="3505201" cy="47750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spc="50" dirty="0">
                <a:ln w="11430"/>
                <a:effectLst>
                  <a:glow rad="139700">
                    <a:srgbClr val="F8E784">
                      <a:alpha val="71000"/>
                    </a:srgbClr>
                  </a:glow>
                </a:effectLst>
                <a:latin typeface="黑体" pitchFamily="2" charset="-122"/>
                <a:ea typeface="黑体" pitchFamily="2" charset="-122"/>
              </a:rPr>
              <a:t>一、中国历史的开端</a:t>
            </a:r>
          </a:p>
        </p:txBody>
      </p:sp>
      <p:sp>
        <p:nvSpPr>
          <p:cNvPr id="8" name="矩形 7"/>
          <p:cNvSpPr/>
          <p:nvPr/>
        </p:nvSpPr>
        <p:spPr bwMode="auto">
          <a:xfrm>
            <a:off x="2411760" y="5517232"/>
            <a:ext cx="4357718" cy="773289"/>
          </a:xfrm>
          <a:prstGeom prst="rect">
            <a:avLst/>
          </a:prstGeom>
          <a:effectLst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oolSlant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spc="1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rPr>
              <a:t>我们的远古祖先是谁？</a:t>
            </a:r>
            <a:endParaRPr lang="en-US" altLang="en-US" sz="1600" kern="0" spc="150" dirty="0">
              <a:ln w="11430"/>
              <a:solidFill>
                <a:schemeClr val="tx1">
                  <a:lumMod val="85000"/>
                  <a:lumOff val="15000"/>
                </a:schemeClr>
              </a:solidFill>
              <a:latin typeface="黑体" pitchFamily="2" charset="-122"/>
              <a:ea typeface="黑体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spc="1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rPr>
              <a:t>为什么说我国是人类重要的发祥地？</a:t>
            </a:r>
            <a:endParaRPr lang="en-US" altLang="en-US" sz="1600" kern="0" spc="150" dirty="0">
              <a:ln w="11430"/>
              <a:solidFill>
                <a:schemeClr val="tx1">
                  <a:lumMod val="85000"/>
                  <a:lumOff val="1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872" y="2277590"/>
            <a:ext cx="4040360" cy="32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 bwMode="auto">
          <a:xfrm>
            <a:off x="957237" y="2496671"/>
            <a:ext cx="3429024" cy="230832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>
                <a:latin typeface="黑体" pitchFamily="2" charset="-122"/>
                <a:ea typeface="黑体" pitchFamily="2" charset="-122"/>
              </a:rPr>
              <a:t>我国</a:t>
            </a:r>
            <a:r>
              <a:rPr lang="zh-CN" altLang="en-US" sz="1600" b="1" kern="0" dirty="0">
                <a:solidFill>
                  <a:srgbClr val="CC3300"/>
                </a:solidFill>
                <a:latin typeface="黑体" pitchFamily="2" charset="-122"/>
                <a:ea typeface="黑体" pitchFamily="2" charset="-122"/>
                <a:hlinkClick r:id="rId2" action="ppaction://hlinksldjump"/>
              </a:rPr>
              <a:t>旧石器时代</a:t>
            </a:r>
            <a:r>
              <a:rPr lang="zh-CN" altLang="en-US" sz="1600" kern="0" dirty="0">
                <a:latin typeface="黑体" pitchFamily="2" charset="-122"/>
                <a:ea typeface="黑体" pitchFamily="2" charset="-122"/>
              </a:rPr>
              <a:t>的文化遗址至今发现</a:t>
            </a:r>
            <a:r>
              <a:rPr lang="zh-CN" altLang="en-US" sz="1600" kern="0" dirty="0" smtClean="0">
                <a:latin typeface="黑体" pitchFamily="2" charset="-122"/>
                <a:ea typeface="黑体" pitchFamily="2" charset="-122"/>
              </a:rPr>
              <a:t>三四百</a:t>
            </a:r>
            <a:r>
              <a:rPr lang="zh-CN" altLang="en-US" sz="1600" kern="0" dirty="0">
                <a:latin typeface="黑体" pitchFamily="2" charset="-122"/>
                <a:ea typeface="黑体" pitchFamily="2" charset="-122"/>
              </a:rPr>
              <a:t>处，分布于全国各地。其中早期阶段猿人</a:t>
            </a:r>
            <a:r>
              <a:rPr lang="zh-CN" altLang="en-US" sz="1600" b="1" kern="0" dirty="0">
                <a:solidFill>
                  <a:schemeClr val="accent2">
                    <a:lumMod val="50000"/>
                  </a:schemeClr>
                </a:solidFill>
                <a:latin typeface="黑体" pitchFamily="2" charset="-122"/>
                <a:ea typeface="黑体" pitchFamily="2" charset="-122"/>
                <a:hlinkClick r:id="rId2" action="ppaction://hlinksldjump"/>
              </a:rPr>
              <a:t>化石</a:t>
            </a:r>
            <a:r>
              <a:rPr lang="zh-CN" altLang="en-US" sz="1600" kern="0" dirty="0">
                <a:latin typeface="黑体" pitchFamily="2" charset="-122"/>
                <a:ea typeface="黑体" pitchFamily="2" charset="-122"/>
              </a:rPr>
              <a:t>和遗址在我国有数十处。特别重要的发现有云南元谋人、陕西蓝田人、北京周口店的北京人等。 </a:t>
            </a:r>
            <a:endParaRPr lang="en-US" altLang="en-US" sz="1600" b="1" kern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23" name="图片 22" descr="图片1.gif"/>
          <p:cNvPicPr>
            <a:picLocks noChangeAspect="1"/>
          </p:cNvPicPr>
          <p:nvPr/>
        </p:nvPicPr>
        <p:blipFill>
          <a:blip r:embed="rId3" cstate="print"/>
          <a:srcRect b="11503"/>
          <a:stretch>
            <a:fillRect/>
          </a:stretch>
        </p:blipFill>
        <p:spPr>
          <a:xfrm>
            <a:off x="4741864" y="2060848"/>
            <a:ext cx="3000396" cy="328614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圆角矩形 10"/>
          <p:cNvSpPr/>
          <p:nvPr/>
        </p:nvSpPr>
        <p:spPr>
          <a:xfrm>
            <a:off x="6372200" y="2781291"/>
            <a:ext cx="788683" cy="2829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</a:rPr>
              <a:t>周口店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6143634" y="3542250"/>
            <a:ext cx="732621" cy="3187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/>
                </a:solidFill>
              </a:rPr>
              <a:t>蓝田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076056" y="4437112"/>
            <a:ext cx="936104" cy="36788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</a:rPr>
              <a:t>元谋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3203848" y="1628800"/>
            <a:ext cx="4929222" cy="166199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kern="0" dirty="0" smtClean="0">
                <a:latin typeface="黑体" pitchFamily="2" charset="-122"/>
                <a:ea typeface="黑体" pitchFamily="2" charset="-122"/>
              </a:rPr>
              <a:t>1</a:t>
            </a:r>
            <a:r>
              <a:rPr lang="en-US" altLang="en-US" sz="2000" b="1" kern="0" dirty="0" smtClean="0">
                <a:latin typeface="黑体" pitchFamily="2" charset="-122"/>
                <a:ea typeface="黑体" pitchFamily="2" charset="-122"/>
              </a:rPr>
              <a:t>.元谋猿人</a:t>
            </a:r>
            <a:endParaRPr lang="en-US" altLang="zh-CN" sz="2000" b="1" kern="0" dirty="0">
              <a:latin typeface="黑体" pitchFamily="2" charset="-122"/>
              <a:ea typeface="黑体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atin typeface="黑体" pitchFamily="2" charset="-122"/>
                <a:ea typeface="黑体" pitchFamily="2" charset="-122"/>
              </a:rPr>
              <a:t>　　</a:t>
            </a:r>
            <a:r>
              <a:rPr lang="en-US" altLang="en-US" sz="1600" kern="0" dirty="0" err="1" smtClean="0">
                <a:latin typeface="黑体" pitchFamily="2" charset="-122"/>
                <a:ea typeface="黑体" pitchFamily="2" charset="-122"/>
              </a:rPr>
              <a:t>元谋猿人</a:t>
            </a:r>
            <a:r>
              <a:rPr lang="zh-CN" altLang="en-US" sz="1600" kern="0" dirty="0" smtClean="0">
                <a:latin typeface="黑体" pitchFamily="2" charset="-122"/>
                <a:ea typeface="黑体" pitchFamily="2" charset="-122"/>
              </a:rPr>
              <a:t>化石</a:t>
            </a:r>
            <a:r>
              <a:rPr lang="en-US" altLang="en-US" sz="1600" kern="0" dirty="0" smtClean="0">
                <a:latin typeface="黑体" pitchFamily="2" charset="-122"/>
                <a:ea typeface="黑体" pitchFamily="2" charset="-122"/>
              </a:rPr>
              <a:t>是</a:t>
            </a:r>
            <a:r>
              <a:rPr lang="en-US" altLang="zh-CN" sz="1600" kern="0" dirty="0">
                <a:latin typeface="黑体" pitchFamily="2" charset="-122"/>
                <a:ea typeface="黑体" pitchFamily="2" charset="-122"/>
              </a:rPr>
              <a:t>1965</a:t>
            </a:r>
            <a:r>
              <a:rPr lang="en-US" altLang="en-US" sz="1600" kern="0" dirty="0">
                <a:latin typeface="黑体" pitchFamily="2" charset="-122"/>
                <a:ea typeface="黑体" pitchFamily="2" charset="-122"/>
              </a:rPr>
              <a:t>年</a:t>
            </a:r>
            <a:r>
              <a:rPr lang="en-US" altLang="zh-CN" sz="1600" kern="0" dirty="0">
                <a:latin typeface="黑体" pitchFamily="2" charset="-122"/>
                <a:ea typeface="黑体" pitchFamily="2" charset="-122"/>
              </a:rPr>
              <a:t>5</a:t>
            </a:r>
            <a:r>
              <a:rPr lang="en-US" altLang="en-US" sz="1600" kern="0" dirty="0">
                <a:latin typeface="黑体" pitchFamily="2" charset="-122"/>
                <a:ea typeface="黑体" pitchFamily="2" charset="-122"/>
              </a:rPr>
              <a:t>月</a:t>
            </a:r>
            <a:r>
              <a:rPr lang="en-US" altLang="zh-CN" sz="1600" kern="0" dirty="0">
                <a:latin typeface="黑体" pitchFamily="2" charset="-122"/>
                <a:ea typeface="黑体" pitchFamily="2" charset="-122"/>
              </a:rPr>
              <a:t>1</a:t>
            </a:r>
            <a:r>
              <a:rPr lang="en-US" altLang="en-US" sz="1600" kern="0" dirty="0">
                <a:latin typeface="黑体" pitchFamily="2" charset="-122"/>
                <a:ea typeface="黑体" pitchFamily="2" charset="-122"/>
              </a:rPr>
              <a:t>日在云南省元谋县上那蚌村发现的，共两枚牙齿化石，距今约</a:t>
            </a:r>
            <a:r>
              <a:rPr lang="en-US" altLang="zh-CN" sz="1600" kern="0" dirty="0">
                <a:latin typeface="黑体" pitchFamily="2" charset="-122"/>
                <a:ea typeface="黑体" pitchFamily="2" charset="-122"/>
              </a:rPr>
              <a:t>170</a:t>
            </a:r>
            <a:r>
              <a:rPr lang="en-US" altLang="en-US" sz="1600" kern="0" dirty="0">
                <a:latin typeface="黑体" pitchFamily="2" charset="-122"/>
                <a:ea typeface="黑体" pitchFamily="2" charset="-122"/>
              </a:rPr>
              <a:t>万年，是我国迄今发现的最早的人类。</a:t>
            </a:r>
            <a:endParaRPr lang="zh-CN" altLang="en-US" sz="1600" kern="0" dirty="0"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4" name="组合 19"/>
          <p:cNvGrpSpPr>
            <a:grpSpLocks/>
          </p:cNvGrpSpPr>
          <p:nvPr/>
        </p:nvGrpSpPr>
        <p:grpSpPr bwMode="auto">
          <a:xfrm>
            <a:off x="5214942" y="3429002"/>
            <a:ext cx="2786063" cy="2277792"/>
            <a:chOff x="5857884" y="3571876"/>
            <a:chExt cx="2786082" cy="2277610"/>
          </a:xfrm>
        </p:grpSpPr>
        <p:pic>
          <p:nvPicPr>
            <p:cNvPr id="21" name="图片 10" descr="ymr.jpg"/>
            <p:cNvPicPr>
              <a:picLocks noChangeAspect="1"/>
            </p:cNvPicPr>
            <p:nvPr/>
          </p:nvPicPr>
          <p:blipFill>
            <a:blip r:embed="rId2" cstate="print"/>
            <a:srcRect l="4688" t="15625" r="3906"/>
            <a:stretch>
              <a:fillRect/>
            </a:stretch>
          </p:blipFill>
          <p:spPr bwMode="auto">
            <a:xfrm>
              <a:off x="5857884" y="3571876"/>
              <a:ext cx="2786082" cy="192881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2" name="TextBox 13"/>
            <p:cNvSpPr txBox="1">
              <a:spLocks noChangeArrowheads="1"/>
            </p:cNvSpPr>
            <p:nvPr/>
          </p:nvSpPr>
          <p:spPr bwMode="auto">
            <a:xfrm>
              <a:off x="6143646" y="5572509"/>
              <a:ext cx="2425681" cy="2769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元谋人化石出土地点</a:t>
              </a:r>
            </a:p>
          </p:txBody>
        </p:sp>
      </p:grpSp>
      <p:pic>
        <p:nvPicPr>
          <p:cNvPr id="33794" name="Picture 2" descr="http://imgsrc.baidu.com/baike/pic/item/91ae68c67b3e557d9c163d1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8709" y="3429000"/>
            <a:ext cx="1923331" cy="1571636"/>
          </a:xfrm>
          <a:prstGeom prst="rect">
            <a:avLst/>
          </a:prstGeom>
          <a:noFill/>
        </p:spPr>
      </p:pic>
      <p:pic>
        <p:nvPicPr>
          <p:cNvPr id="33796" name="Picture 4" descr="http://www.11168.com.cn/photo/media_200710101639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143116"/>
            <a:ext cx="1990725" cy="28575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23592" y="5210200"/>
            <a:ext cx="2248208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元谋人复原头像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59832" y="5214950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元谋人牙齿化石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 bwMode="auto">
          <a:xfrm>
            <a:off x="1000100" y="1844824"/>
            <a:ext cx="4429156" cy="129266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 smtClean="0">
                <a:ln w="11430"/>
                <a:latin typeface="黑体" pitchFamily="2" charset="-122"/>
                <a:ea typeface="黑体" pitchFamily="2" charset="-122"/>
              </a:rPr>
              <a:t>2</a:t>
            </a:r>
            <a:r>
              <a:rPr lang="en-US" altLang="zh-CN" sz="2000" b="1" kern="0" dirty="0" smtClean="0">
                <a:ln w="11430"/>
                <a:latin typeface="黑体" pitchFamily="2" charset="-122"/>
                <a:ea typeface="黑体" pitchFamily="2" charset="-122"/>
              </a:rPr>
              <a:t>.</a:t>
            </a:r>
            <a:r>
              <a:rPr lang="zh-CN" altLang="en-US" sz="2000" b="1" kern="0" dirty="0" smtClean="0">
                <a:ln w="11430"/>
                <a:latin typeface="黑体" pitchFamily="2" charset="-122"/>
                <a:ea typeface="黑体" pitchFamily="2" charset="-122"/>
              </a:rPr>
              <a:t>蓝田猿人</a:t>
            </a:r>
            <a:endParaRPr lang="en-US" altLang="zh-CN" sz="2000" b="1" kern="0" dirty="0">
              <a:ln w="11430"/>
              <a:latin typeface="黑体" pitchFamily="2" charset="-122"/>
              <a:ea typeface="黑体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en-US" altLang="en-US" sz="1600" kern="0" dirty="0" err="1" smtClean="0">
                <a:ln w="11430"/>
                <a:latin typeface="黑体" pitchFamily="2" charset="-122"/>
                <a:ea typeface="黑体" pitchFamily="2" charset="-122"/>
              </a:rPr>
              <a:t>蓝田猿人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化</a:t>
            </a: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石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1964</a:t>
            </a:r>
            <a:r>
              <a:rPr lang="en-US" altLang="en-US" sz="1600" kern="0" dirty="0">
                <a:ln w="11430"/>
                <a:latin typeface="黑体" pitchFamily="2" charset="-122"/>
                <a:ea typeface="黑体" pitchFamily="2" charset="-122"/>
              </a:rPr>
              <a:t>年</a:t>
            </a:r>
            <a:r>
              <a:rPr lang="en-US" altLang="zh-CN" sz="1600" kern="0" dirty="0">
                <a:ln w="11430"/>
                <a:latin typeface="黑体" pitchFamily="2" charset="-122"/>
                <a:ea typeface="黑体" pitchFamily="2" charset="-122"/>
              </a:rPr>
              <a:t>5</a:t>
            </a:r>
            <a:r>
              <a:rPr lang="en-US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月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发现于</a:t>
            </a:r>
            <a:r>
              <a:rPr lang="en-US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陕西蓝田公王岭，</a:t>
            </a:r>
            <a:r>
              <a:rPr lang="en-US" altLang="en-US" sz="1600" kern="0" dirty="0">
                <a:ln w="11430"/>
                <a:latin typeface="黑体" pitchFamily="2" charset="-122"/>
                <a:ea typeface="黑体" pitchFamily="2" charset="-122"/>
              </a:rPr>
              <a:t>为头盖骨化石，</a:t>
            </a:r>
            <a:r>
              <a:rPr lang="en-US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距今约80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万～ 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65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万年</a:t>
            </a:r>
            <a:r>
              <a:rPr lang="en-US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。</a:t>
            </a:r>
            <a:endParaRPr lang="zh-CN" altLang="en-US" sz="1600" kern="0" dirty="0">
              <a:ln w="11430"/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3" name="组合 19"/>
          <p:cNvGrpSpPr>
            <a:grpSpLocks/>
          </p:cNvGrpSpPr>
          <p:nvPr/>
        </p:nvGrpSpPr>
        <p:grpSpPr bwMode="auto">
          <a:xfrm>
            <a:off x="6000758" y="1357298"/>
            <a:ext cx="1739591" cy="2509248"/>
            <a:chOff x="5572132" y="1928802"/>
            <a:chExt cx="1739372" cy="2508420"/>
          </a:xfrm>
        </p:grpSpPr>
        <p:pic>
          <p:nvPicPr>
            <p:cNvPr id="29" name="图片 28" descr="图片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2132" y="1928802"/>
              <a:ext cx="1735416" cy="2201136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9" name="TextBox 18"/>
            <p:cNvSpPr txBox="1"/>
            <p:nvPr/>
          </p:nvSpPr>
          <p:spPr>
            <a:xfrm>
              <a:off x="5655529" y="4160314"/>
              <a:ext cx="1655975" cy="27690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 smtClean="0">
                  <a:sym typeface="楷体_GB2312" pitchFamily="49" charset="-122"/>
                </a:rPr>
                <a:t> </a:t>
              </a:r>
              <a:r>
                <a:rPr lang="zh-CN" altLang="en-US" dirty="0"/>
                <a:t>蓝田人复原像</a:t>
              </a:r>
            </a:p>
          </p:txBody>
        </p:sp>
      </p:grpSp>
      <p:grpSp>
        <p:nvGrpSpPr>
          <p:cNvPr id="2" name="组合 22"/>
          <p:cNvGrpSpPr>
            <a:grpSpLocks/>
          </p:cNvGrpSpPr>
          <p:nvPr/>
        </p:nvGrpSpPr>
        <p:grpSpPr bwMode="auto">
          <a:xfrm>
            <a:off x="642910" y="4071942"/>
            <a:ext cx="3106253" cy="1982153"/>
            <a:chOff x="1000100" y="4214818"/>
            <a:chExt cx="3106296" cy="1981271"/>
          </a:xfrm>
        </p:grpSpPr>
        <p:pic>
          <p:nvPicPr>
            <p:cNvPr id="31" name="Picture 6" descr="http://jpkc.cug.edu.cn/2007jpkc/dmxjdsjdzx/course/content/11/images/2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00100" y="4214818"/>
              <a:ext cx="2428892" cy="1628411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32" name="TextBox 14"/>
            <p:cNvSpPr txBox="1">
              <a:spLocks noChangeArrowheads="1"/>
            </p:cNvSpPr>
            <p:nvPr/>
          </p:nvSpPr>
          <p:spPr bwMode="auto">
            <a:xfrm>
              <a:off x="1214417" y="5857686"/>
              <a:ext cx="1656246" cy="2768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蓝田人使用的石器</a:t>
              </a:r>
            </a:p>
          </p:txBody>
        </p:sp>
        <p:sp>
          <p:nvSpPr>
            <p:cNvPr id="34" name="TextBox 18"/>
            <p:cNvSpPr txBox="1">
              <a:spLocks noChangeArrowheads="1"/>
            </p:cNvSpPr>
            <p:nvPr/>
          </p:nvSpPr>
          <p:spPr bwMode="auto">
            <a:xfrm>
              <a:off x="3921662" y="5857686"/>
              <a:ext cx="184734" cy="338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786446" y="4000504"/>
            <a:ext cx="2214578" cy="2228600"/>
            <a:chOff x="1404698" y="2571744"/>
            <a:chExt cx="3119894" cy="3939152"/>
          </a:xfrm>
        </p:grpSpPr>
        <p:pic>
          <p:nvPicPr>
            <p:cNvPr id="15" name="Picture 4" descr="10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404698" y="2571744"/>
              <a:ext cx="3119894" cy="338812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6" name="TextBox 13"/>
            <p:cNvSpPr txBox="1">
              <a:spLocks noChangeArrowheads="1"/>
            </p:cNvSpPr>
            <p:nvPr/>
          </p:nvSpPr>
          <p:spPr bwMode="auto">
            <a:xfrm>
              <a:off x="1722684" y="6021288"/>
              <a:ext cx="2550082" cy="48960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en-US" altLang="en-US" dirty="0"/>
                <a:t>蓝田人生活的公王岭</a:t>
              </a:r>
              <a:endParaRPr lang="zh-CN" altLang="en-US" dirty="0"/>
            </a:p>
          </p:txBody>
        </p:sp>
      </p:grpSp>
      <p:sp>
        <p:nvSpPr>
          <p:cNvPr id="17" name="矩形 3"/>
          <p:cNvSpPr/>
          <p:nvPr/>
        </p:nvSpPr>
        <p:spPr bwMode="auto">
          <a:xfrm>
            <a:off x="3143240" y="3714752"/>
            <a:ext cx="2500330" cy="20774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latin typeface="黑体" pitchFamily="2" charset="-122"/>
                <a:ea typeface="黑体" pitchFamily="2" charset="-122"/>
              </a:rPr>
              <a:t>    </a:t>
            </a:r>
            <a:r>
              <a:rPr lang="en-US" altLang="zh-CN" sz="1400" dirty="0"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400" dirty="0">
                <a:latin typeface="黑体" pitchFamily="2" charset="-122"/>
                <a:ea typeface="黑体" pitchFamily="2" charset="-122"/>
              </a:rPr>
              <a:t>礼记</a:t>
            </a:r>
            <a:r>
              <a:rPr lang="en-US" altLang="zh-CN" sz="1400" dirty="0">
                <a:latin typeface="黑体" pitchFamily="2" charset="-122"/>
                <a:ea typeface="黑体" pitchFamily="2" charset="-122"/>
              </a:rPr>
              <a:t>•</a:t>
            </a:r>
            <a:r>
              <a:rPr lang="zh-CN" altLang="en-US" sz="1400" dirty="0">
                <a:latin typeface="黑体" pitchFamily="2" charset="-122"/>
                <a:ea typeface="黑体" pitchFamily="2" charset="-122"/>
              </a:rPr>
              <a:t>礼运</a:t>
            </a:r>
            <a:r>
              <a:rPr lang="en-US" altLang="zh-CN" sz="1400" dirty="0" smtClean="0"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400" dirty="0" smtClean="0"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400" dirty="0">
                <a:latin typeface="黑体" pitchFamily="2" charset="-122"/>
                <a:ea typeface="黑体" pitchFamily="2" charset="-122"/>
              </a:rPr>
              <a:t>“昔者先王未有宫室，冬则居营窟，夏则居橧巢；未有火化，食草木之食、鸟兽之肉，饮其血，茹其毛</a:t>
            </a:r>
            <a:r>
              <a:rPr lang="zh-CN" altLang="en-US" sz="1400" dirty="0" smtClean="0">
                <a:latin typeface="黑体" pitchFamily="2" charset="-122"/>
                <a:ea typeface="黑体" pitchFamily="2" charset="-122"/>
              </a:rPr>
              <a:t>；未有</a:t>
            </a:r>
            <a:r>
              <a:rPr lang="zh-CN" altLang="en-US" sz="1400" dirty="0">
                <a:latin typeface="黑体" pitchFamily="2" charset="-122"/>
                <a:ea typeface="黑体" pitchFamily="2" charset="-122"/>
              </a:rPr>
              <a:t>丝麻，衣其羽</a:t>
            </a:r>
            <a:r>
              <a:rPr lang="zh-CN" altLang="en-US" sz="1400" dirty="0" smtClean="0">
                <a:latin typeface="黑体" pitchFamily="2" charset="-122"/>
                <a:ea typeface="黑体" pitchFamily="2" charset="-122"/>
              </a:rPr>
              <a:t>皮。”</a:t>
            </a:r>
            <a:endParaRPr lang="zh-CN" altLang="en-US" sz="1400" dirty="0"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827584" y="1700808"/>
            <a:ext cx="7459192" cy="166199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 smtClean="0">
                <a:ln w="11430"/>
                <a:latin typeface="黑体" pitchFamily="2" charset="-122"/>
                <a:ea typeface="黑体" pitchFamily="2" charset="-122"/>
              </a:rPr>
              <a:t>3</a:t>
            </a:r>
            <a:r>
              <a:rPr lang="en-US" altLang="zh-CN" sz="2000" b="1" kern="0" dirty="0" smtClean="0">
                <a:ln w="11430"/>
                <a:latin typeface="黑体" pitchFamily="2" charset="-122"/>
                <a:ea typeface="黑体" pitchFamily="2" charset="-122"/>
              </a:rPr>
              <a:t>.</a:t>
            </a:r>
            <a:r>
              <a:rPr lang="zh-CN" altLang="en-US" sz="2000" b="1" kern="0" dirty="0" smtClean="0">
                <a:ln w="11430"/>
                <a:latin typeface="黑体" pitchFamily="2" charset="-122"/>
                <a:ea typeface="黑体" pitchFamily="2" charset="-122"/>
              </a:rPr>
              <a:t>北京猿人</a:t>
            </a:r>
            <a:r>
              <a:rPr lang="zh-CN" altLang="en-US" sz="2000" kern="0" dirty="0">
                <a:ln w="11430"/>
                <a:latin typeface="黑体" pitchFamily="2" charset="-122"/>
                <a:ea typeface="黑体" pitchFamily="2" charset="-122"/>
              </a:rPr>
              <a:t>　</a:t>
            </a: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</a:t>
            </a:r>
            <a:endParaRPr lang="en-US" altLang="zh-CN" sz="1600" kern="0" dirty="0">
              <a:ln w="11430"/>
              <a:latin typeface="黑体" pitchFamily="2" charset="-122"/>
              <a:ea typeface="黑体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en-US" altLang="en-US" sz="1600" kern="0" dirty="0" err="1" smtClean="0">
                <a:ln w="11430"/>
                <a:latin typeface="黑体" pitchFamily="2" charset="-122"/>
                <a:ea typeface="黑体" pitchFamily="2" charset="-122"/>
              </a:rPr>
              <a:t>北京猿人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化石</a:t>
            </a:r>
            <a:r>
              <a:rPr lang="en-US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发现于</a:t>
            </a:r>
            <a:r>
              <a:rPr lang="en-US" altLang="zh-CN" sz="1600" kern="0" dirty="0">
                <a:ln w="11430"/>
                <a:latin typeface="黑体" pitchFamily="2" charset="-122"/>
                <a:ea typeface="黑体" pitchFamily="2" charset="-122"/>
              </a:rPr>
              <a:t>1927</a:t>
            </a:r>
            <a:r>
              <a:rPr lang="en-US" altLang="en-US" sz="1600" kern="0" dirty="0">
                <a:ln w="11430"/>
                <a:latin typeface="黑体" pitchFamily="2" charset="-122"/>
                <a:ea typeface="黑体" pitchFamily="2" charset="-122"/>
              </a:rPr>
              <a:t>年，到目前为止，</a:t>
            </a:r>
            <a:r>
              <a:rPr lang="en-US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已出土完整和比较完整的头盖骨6个</a:t>
            </a:r>
            <a:r>
              <a:rPr lang="en-US" altLang="en-US" sz="1600" kern="0" dirty="0">
                <a:ln w="11430"/>
                <a:latin typeface="黑体" pitchFamily="2" charset="-122"/>
                <a:ea typeface="黑体" pitchFamily="2" charset="-122"/>
              </a:rPr>
              <a:t>，牙齿</a:t>
            </a:r>
            <a:r>
              <a:rPr lang="en-US" altLang="zh-CN" sz="1600" kern="0" dirty="0">
                <a:ln w="11430"/>
                <a:latin typeface="黑体" pitchFamily="2" charset="-122"/>
                <a:ea typeface="黑体" pitchFamily="2" charset="-122"/>
              </a:rPr>
              <a:t>157</a:t>
            </a:r>
            <a:r>
              <a:rPr lang="en-US" altLang="en-US" sz="1600" kern="0" dirty="0">
                <a:ln w="11430"/>
                <a:latin typeface="黑体" pitchFamily="2" charset="-122"/>
                <a:ea typeface="黑体" pitchFamily="2" charset="-122"/>
              </a:rPr>
              <a:t>枚，还有一些头骨碎片和肢骨。</a:t>
            </a:r>
            <a:r>
              <a:rPr lang="en-US" altLang="en-US" sz="1600" kern="0" dirty="0" err="1">
                <a:ln w="11430"/>
                <a:latin typeface="黑体" pitchFamily="2" charset="-122"/>
                <a:ea typeface="黑体" pitchFamily="2" charset="-122"/>
              </a:rPr>
              <a:t>这些化石分属于四十多个男女老幼的个体</a:t>
            </a:r>
            <a:r>
              <a:rPr lang="en-US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，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最晚</a:t>
            </a:r>
            <a:r>
              <a:rPr lang="en-US" altLang="en-US" sz="1600" kern="0" dirty="0" err="1" smtClean="0">
                <a:ln w="11430"/>
                <a:latin typeface="黑体" pitchFamily="2" charset="-122"/>
                <a:ea typeface="黑体" pitchFamily="2" charset="-122"/>
              </a:rPr>
              <a:t>距今约二三十万年</a:t>
            </a:r>
            <a:r>
              <a:rPr lang="en-US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。</a:t>
            </a:r>
            <a:endParaRPr lang="zh-CN" altLang="en-US" sz="1600" kern="0" dirty="0">
              <a:ln w="11430"/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5" name="Picture 2" descr="http://jpkc.sne.snnu.edu.cn/zggds/courseware/UploadFiles/200712617834578.jpg"/>
          <p:cNvPicPr>
            <a:picLocks noChangeAspect="1" noChangeArrowheads="1"/>
          </p:cNvPicPr>
          <p:nvPr/>
        </p:nvPicPr>
        <p:blipFill>
          <a:blip r:embed="rId2" cstate="print"/>
          <a:srcRect t="4546"/>
          <a:stretch>
            <a:fillRect/>
          </a:stretch>
        </p:blipFill>
        <p:spPr bwMode="auto">
          <a:xfrm>
            <a:off x="1071538" y="3457660"/>
            <a:ext cx="1500198" cy="2102061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1053442" y="5600273"/>
            <a:ext cx="150233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北京人头像复原</a:t>
            </a:r>
          </a:p>
        </p:txBody>
      </p:sp>
      <p:grpSp>
        <p:nvGrpSpPr>
          <p:cNvPr id="18" name="组合 12"/>
          <p:cNvGrpSpPr>
            <a:grpSpLocks/>
          </p:cNvGrpSpPr>
          <p:nvPr/>
        </p:nvGrpSpPr>
        <p:grpSpPr bwMode="auto">
          <a:xfrm>
            <a:off x="2857488" y="3500438"/>
            <a:ext cx="2786082" cy="2276004"/>
            <a:chOff x="1071538" y="3286124"/>
            <a:chExt cx="3143272" cy="2684124"/>
          </a:xfrm>
        </p:grpSpPr>
        <p:pic>
          <p:nvPicPr>
            <p:cNvPr id="19" name="Picture 5" descr="北京人头盖骨（1966年北京市房山县周口店第一地点出土）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071538" y="3286124"/>
              <a:ext cx="3143272" cy="2294589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1500166" y="5643579"/>
              <a:ext cx="2042177" cy="3266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北京猿人头盖骨化石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156176" y="5517232"/>
            <a:ext cx="2143140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北京人使用的工具</a:t>
            </a:r>
          </a:p>
        </p:txBody>
      </p:sp>
      <p:pic>
        <p:nvPicPr>
          <p:cNvPr id="29698" name="Picture 2" descr="http://imgsrc.baidu.com/baike/pic/item/58af236da03599ef421694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500438"/>
            <a:ext cx="2500330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 bwMode="auto">
          <a:xfrm>
            <a:off x="642910" y="1844824"/>
            <a:ext cx="421484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en-US" sz="1600" kern="0" dirty="0">
                <a:ln w="11430"/>
                <a:latin typeface="黑体" pitchFamily="2" charset="-122"/>
                <a:ea typeface="黑体" pitchFamily="2" charset="-122"/>
              </a:rPr>
              <a:t>北京</a:t>
            </a: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猿人的体质特征</a:t>
            </a:r>
            <a:endParaRPr lang="en-US" altLang="en-US" sz="1600" kern="0" dirty="0">
              <a:ln w="11430"/>
              <a:latin typeface="黑体" pitchFamily="2" charset="-122"/>
              <a:ea typeface="黑体" pitchFamily="2" charset="-122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latin typeface="+mn-lt"/>
                <a:ea typeface="+mn-ea"/>
              </a:rPr>
              <a:t>　　</a:t>
            </a:r>
            <a:r>
              <a:rPr lang="en-US" altLang="en-US" sz="1600" kern="0" dirty="0">
                <a:ln w="11430"/>
                <a:latin typeface="黑体" pitchFamily="2" charset="-122"/>
                <a:ea typeface="黑体" pitchFamily="2" charset="-122"/>
              </a:rPr>
              <a:t>①前额低平</a:t>
            </a: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；</a:t>
            </a:r>
            <a:r>
              <a:rPr lang="en-US" altLang="en-US" sz="1600" kern="0" dirty="0">
                <a:ln w="11430"/>
                <a:latin typeface="黑体" pitchFamily="2" charset="-122"/>
                <a:ea typeface="黑体" pitchFamily="2" charset="-122"/>
              </a:rPr>
              <a:t>②眉骨粗大</a:t>
            </a: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；</a:t>
            </a:r>
            <a:r>
              <a:rPr lang="en-US" altLang="en-US" sz="1600" kern="0" dirty="0">
                <a:ln w="11430"/>
                <a:latin typeface="黑体" pitchFamily="2" charset="-122"/>
                <a:ea typeface="黑体" pitchFamily="2" charset="-122"/>
              </a:rPr>
              <a:t>③</a:t>
            </a:r>
            <a:r>
              <a:rPr lang="en-US" altLang="en-US" sz="1600" kern="0" dirty="0" err="1">
                <a:ln w="11430"/>
                <a:latin typeface="黑体" pitchFamily="2" charset="-122"/>
                <a:ea typeface="黑体" pitchFamily="2" charset="-122"/>
              </a:rPr>
              <a:t>嘴巴前伸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；    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kern="0" dirty="0">
                <a:ln w="11430"/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   ④</a:t>
            </a:r>
            <a:r>
              <a:rPr lang="en-US" altLang="en-US" sz="1600" kern="0" dirty="0">
                <a:ln w="11430"/>
                <a:latin typeface="黑体" pitchFamily="2" charset="-122"/>
                <a:ea typeface="黑体" pitchFamily="2" charset="-122"/>
              </a:rPr>
              <a:t>颧骨较高</a:t>
            </a: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；</a:t>
            </a:r>
            <a:r>
              <a:rPr lang="en-US" altLang="en-US" sz="1600" kern="0" dirty="0">
                <a:ln w="11430"/>
                <a:latin typeface="黑体" pitchFamily="2" charset="-122"/>
                <a:ea typeface="黑体" pitchFamily="2" charset="-122"/>
              </a:rPr>
              <a:t>⑤脑容量小</a:t>
            </a: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；</a:t>
            </a:r>
            <a:r>
              <a:rPr lang="en-US" altLang="en-US" sz="1600" kern="0" dirty="0">
                <a:ln w="11430"/>
                <a:latin typeface="黑体" pitchFamily="2" charset="-122"/>
                <a:ea typeface="黑体" pitchFamily="2" charset="-122"/>
              </a:rPr>
              <a:t>⑥下肢弯曲。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785786" y="4714884"/>
            <a:ext cx="3929090" cy="77328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北京猿人的社会生活</a:t>
            </a:r>
            <a:endParaRPr lang="en-US" altLang="en-US" sz="1600" kern="0" dirty="0" smtClean="0">
              <a:ln w="11430"/>
              <a:solidFill>
                <a:srgbClr val="080808"/>
              </a:solidFill>
              <a:latin typeface="黑体" pitchFamily="2" charset="-122"/>
              <a:ea typeface="黑体" pitchFamily="2" charset="-122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rgbClr val="080808"/>
                </a:solidFill>
                <a:latin typeface="+mn-lt"/>
                <a:ea typeface="+mn-ea"/>
              </a:rPr>
              <a:t>　　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猿人阶段处于杂婚与血缘婚时期。</a:t>
            </a:r>
          </a:p>
        </p:txBody>
      </p:sp>
      <p:pic>
        <p:nvPicPr>
          <p:cNvPr id="28674" name="Picture 2" descr="http://p1.cncnimg.cn/m/c/805_11264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357298"/>
            <a:ext cx="3214710" cy="3750495"/>
          </a:xfrm>
          <a:prstGeom prst="rect">
            <a:avLst/>
          </a:prstGeom>
          <a:noFill/>
        </p:spPr>
      </p:pic>
      <p:pic>
        <p:nvPicPr>
          <p:cNvPr id="10" name="Picture 4" descr="现代猿人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00100" y="3071810"/>
            <a:ext cx="3357586" cy="151866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796136" y="5240233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周口店北京猿人遗址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357158" y="2357430"/>
            <a:ext cx="4286280" cy="30931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ln w="11430">
                  <a:solidFill>
                    <a:sysClr val="windowText" lastClr="000000"/>
                  </a:solidFill>
                </a:ln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kern="0" dirty="0" smtClean="0">
                <a:ln w="11430">
                  <a:solidFill>
                    <a:sysClr val="windowText" lastClr="000000"/>
                  </a:solidFill>
                </a:ln>
                <a:latin typeface="黑体" pitchFamily="2" charset="-122"/>
                <a:ea typeface="黑体" pitchFamily="2" charset="-122"/>
              </a:rPr>
              <a:t> （</a:t>
            </a:r>
            <a:r>
              <a:rPr lang="en-US" altLang="zh-CN" kern="0" dirty="0">
                <a:ln w="11430">
                  <a:solidFill>
                    <a:sysClr val="windowText" lastClr="000000"/>
                  </a:solidFill>
                </a:ln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kern="0" dirty="0">
                <a:ln w="11430">
                  <a:solidFill>
                    <a:sysClr val="windowText" lastClr="000000"/>
                  </a:solidFill>
                </a:ln>
                <a:latin typeface="黑体" pitchFamily="2" charset="-122"/>
                <a:ea typeface="黑体" pitchFamily="2" charset="-122"/>
              </a:rPr>
              <a:t>）古人</a:t>
            </a:r>
            <a:endParaRPr lang="en-US" altLang="en-US" kern="0" dirty="0">
              <a:ln w="11430">
                <a:solidFill>
                  <a:sysClr val="windowText" lastClr="000000"/>
                </a:solidFill>
              </a:ln>
              <a:latin typeface="黑体" pitchFamily="2" charset="-122"/>
              <a:ea typeface="黑体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>
                  <a:solidFill>
                    <a:sysClr val="windowText" lastClr="000000"/>
                  </a:solidFill>
                </a:ln>
                <a:latin typeface="黑体" pitchFamily="2" charset="-122"/>
                <a:ea typeface="黑体" pitchFamily="2" charset="-122"/>
              </a:rPr>
              <a:t>　　古</a:t>
            </a:r>
            <a:r>
              <a:rPr lang="zh-CN" altLang="en-US" sz="1600" spc="150" dirty="0">
                <a:ln w="11430">
                  <a:solidFill>
                    <a:sysClr val="windowText" lastClr="000000"/>
                  </a:solidFill>
                </a:ln>
                <a:latin typeface="黑体" pitchFamily="2" charset="-122"/>
                <a:ea typeface="黑体" pitchFamily="2" charset="-122"/>
              </a:rPr>
              <a:t>人又称早期智人，距今约</a:t>
            </a:r>
            <a:r>
              <a:rPr lang="en-US" altLang="zh-CN" sz="1600" spc="150" dirty="0">
                <a:ln w="11430">
                  <a:solidFill>
                    <a:sysClr val="windowText" lastClr="000000"/>
                  </a:solidFill>
                </a:ln>
                <a:latin typeface="黑体" pitchFamily="2" charset="-122"/>
                <a:ea typeface="黑体" pitchFamily="2" charset="-122"/>
              </a:rPr>
              <a:t>20</a:t>
            </a:r>
            <a:r>
              <a:rPr lang="zh-CN" altLang="en-US" sz="1600" spc="150" dirty="0">
                <a:ln w="11430">
                  <a:solidFill>
                    <a:sysClr val="windowText" lastClr="000000"/>
                  </a:solidFill>
                </a:ln>
                <a:latin typeface="黑体" pitchFamily="2" charset="-122"/>
                <a:ea typeface="黑体" pitchFamily="2" charset="-122"/>
              </a:rPr>
              <a:t>万～</a:t>
            </a:r>
            <a:r>
              <a:rPr lang="en-US" altLang="zh-CN" sz="1600" spc="150" dirty="0">
                <a:ln w="11430">
                  <a:solidFill>
                    <a:sysClr val="windowText" lastClr="000000"/>
                  </a:solidFill>
                </a:ln>
                <a:latin typeface="黑体" pitchFamily="2" charset="-122"/>
                <a:ea typeface="黑体" pitchFamily="2" charset="-122"/>
              </a:rPr>
              <a:t>5</a:t>
            </a:r>
            <a:r>
              <a:rPr lang="zh-CN" altLang="en-US" sz="1600" spc="150" dirty="0" smtClean="0">
                <a:ln w="11430">
                  <a:solidFill>
                    <a:sysClr val="windowText" lastClr="000000"/>
                  </a:solidFill>
                </a:ln>
                <a:latin typeface="黑体" pitchFamily="2" charset="-122"/>
                <a:ea typeface="黑体" pitchFamily="2" charset="-122"/>
              </a:rPr>
              <a:t>万年。</a:t>
            </a:r>
            <a:r>
              <a:rPr lang="zh-CN" altLang="en-US" sz="1600" spc="150" dirty="0">
                <a:ln w="11430">
                  <a:solidFill>
                    <a:sysClr val="windowText" lastClr="000000"/>
                  </a:solidFill>
                </a:ln>
                <a:latin typeface="黑体" pitchFamily="2" charset="-122"/>
                <a:ea typeface="黑体" pitchFamily="2" charset="-122"/>
              </a:rPr>
              <a:t>我国境内的早期智人主要有：</a:t>
            </a:r>
            <a:endParaRPr lang="en-US" altLang="en-US" sz="1600" spc="150" dirty="0">
              <a:ln w="11430">
                <a:solidFill>
                  <a:sysClr val="windowText" lastClr="000000"/>
                </a:solidFill>
              </a:ln>
              <a:latin typeface="黑体" pitchFamily="2" charset="-122"/>
              <a:ea typeface="黑体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zh-CN" altLang="en-US" sz="1600" kern="0" dirty="0">
                <a:ln w="11430">
                  <a:solidFill>
                    <a:sysClr val="windowText" lastClr="000000"/>
                  </a:solidFill>
                </a:ln>
                <a:latin typeface="黑体" pitchFamily="2" charset="-122"/>
                <a:ea typeface="黑体" pitchFamily="2" charset="-122"/>
              </a:rPr>
              <a:t>大荔人：陕西大荔县甜水沟</a:t>
            </a:r>
            <a:r>
              <a:rPr lang="zh-CN" altLang="en-US" sz="1600" kern="0" dirty="0" smtClean="0">
                <a:ln w="11430">
                  <a:solidFill>
                    <a:sysClr val="windowText" lastClr="000000"/>
                  </a:solidFill>
                </a:ln>
                <a:latin typeface="黑体" pitchFamily="2" charset="-122"/>
                <a:ea typeface="黑体" pitchFamily="2" charset="-122"/>
              </a:rPr>
              <a:t>，距今约</a:t>
            </a:r>
            <a:r>
              <a:rPr lang="en-US" altLang="zh-CN" sz="1600" kern="0" dirty="0" smtClean="0">
                <a:ln w="11430">
                  <a:solidFill>
                    <a:sysClr val="windowText" lastClr="000000"/>
                  </a:solidFill>
                </a:ln>
                <a:latin typeface="黑体" pitchFamily="2" charset="-122"/>
                <a:ea typeface="黑体" pitchFamily="2" charset="-122"/>
              </a:rPr>
              <a:t>20</a:t>
            </a:r>
            <a:r>
              <a:rPr lang="zh-CN" altLang="en-US" sz="1600" kern="0" dirty="0">
                <a:ln w="11430">
                  <a:solidFill>
                    <a:sysClr val="windowText" lastClr="000000"/>
                  </a:solidFill>
                </a:ln>
                <a:latin typeface="黑体" pitchFamily="2" charset="-122"/>
                <a:ea typeface="黑体" pitchFamily="2" charset="-122"/>
              </a:rPr>
              <a:t>万年。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zh-CN" altLang="en-US" sz="1600" kern="0" dirty="0">
                <a:ln w="11430">
                  <a:solidFill>
                    <a:sysClr val="windowText" lastClr="000000"/>
                  </a:solidFill>
                </a:ln>
                <a:latin typeface="黑体" pitchFamily="2" charset="-122"/>
                <a:ea typeface="黑体" pitchFamily="2" charset="-122"/>
              </a:rPr>
              <a:t>丁村人：山西襄汾县</a:t>
            </a:r>
            <a:r>
              <a:rPr lang="zh-CN" altLang="en-US" sz="1600" kern="0" dirty="0" smtClean="0">
                <a:ln w="11430">
                  <a:solidFill>
                    <a:sysClr val="windowText" lastClr="000000"/>
                  </a:solidFill>
                </a:ln>
                <a:latin typeface="黑体" pitchFamily="2" charset="-122"/>
                <a:ea typeface="黑体" pitchFamily="2" charset="-122"/>
              </a:rPr>
              <a:t>，距今约</a:t>
            </a:r>
            <a:r>
              <a:rPr lang="en-US" altLang="zh-CN" sz="1600" kern="0" dirty="0" smtClean="0">
                <a:ln w="11430">
                  <a:solidFill>
                    <a:sysClr val="windowText" lastClr="000000"/>
                  </a:solidFill>
                </a:ln>
                <a:latin typeface="黑体" pitchFamily="2" charset="-122"/>
                <a:ea typeface="黑体" pitchFamily="2" charset="-122"/>
              </a:rPr>
              <a:t>10</a:t>
            </a:r>
            <a:r>
              <a:rPr lang="zh-CN" altLang="en-US" sz="1600" kern="0" dirty="0">
                <a:ln w="11430">
                  <a:solidFill>
                    <a:sysClr val="windowText" lastClr="000000"/>
                  </a:solidFill>
                </a:ln>
                <a:latin typeface="黑体" pitchFamily="2" charset="-122"/>
                <a:ea typeface="黑体" pitchFamily="2" charset="-122"/>
              </a:rPr>
              <a:t>万年。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zh-CN" altLang="en-US" sz="1600" kern="0" dirty="0">
                <a:ln w="11430">
                  <a:solidFill>
                    <a:sysClr val="windowText" lastClr="000000"/>
                  </a:solidFill>
                </a:ln>
                <a:latin typeface="黑体" pitchFamily="2" charset="-122"/>
                <a:ea typeface="黑体" pitchFamily="2" charset="-122"/>
              </a:rPr>
              <a:t>许家窑人：山西阳高县</a:t>
            </a:r>
            <a:r>
              <a:rPr lang="zh-CN" altLang="en-US" sz="1600" kern="0" dirty="0" smtClean="0">
                <a:ln w="11430">
                  <a:solidFill>
                    <a:sysClr val="windowText" lastClr="000000"/>
                  </a:solidFill>
                </a:ln>
                <a:latin typeface="黑体" pitchFamily="2" charset="-122"/>
                <a:ea typeface="黑体" pitchFamily="2" charset="-122"/>
              </a:rPr>
              <a:t>，距今约</a:t>
            </a:r>
            <a:r>
              <a:rPr lang="en-US" altLang="zh-CN" sz="1600" kern="0" dirty="0" smtClean="0">
                <a:ln w="11430">
                  <a:solidFill>
                    <a:sysClr val="windowText" lastClr="000000"/>
                  </a:solidFill>
                </a:ln>
                <a:latin typeface="黑体" pitchFamily="2" charset="-122"/>
                <a:ea typeface="黑体" pitchFamily="2" charset="-122"/>
              </a:rPr>
              <a:t>10</a:t>
            </a:r>
            <a:r>
              <a:rPr lang="zh-CN" altLang="en-US" sz="1600" kern="0" dirty="0">
                <a:ln w="11430">
                  <a:solidFill>
                    <a:sysClr val="windowText" lastClr="000000"/>
                  </a:solidFill>
                </a:ln>
                <a:latin typeface="黑体" pitchFamily="2" charset="-122"/>
                <a:ea typeface="黑体" pitchFamily="2" charset="-122"/>
              </a:rPr>
              <a:t>万年。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zh-CN" altLang="en-US" sz="1600" kern="0" dirty="0">
                <a:ln w="11430">
                  <a:solidFill>
                    <a:sysClr val="windowText" lastClr="000000"/>
                  </a:solidFill>
                </a:ln>
                <a:latin typeface="黑体" pitchFamily="2" charset="-122"/>
                <a:ea typeface="黑体" pitchFamily="2" charset="-122"/>
              </a:rPr>
              <a:t>长阳人：湖北长阳县。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zh-CN" altLang="en-US" sz="1600" kern="0" dirty="0">
                <a:ln w="11430">
                  <a:solidFill>
                    <a:sysClr val="windowText" lastClr="000000"/>
                  </a:solidFill>
                </a:ln>
                <a:latin typeface="黑体" pitchFamily="2" charset="-122"/>
                <a:ea typeface="黑体" pitchFamily="2" charset="-122"/>
              </a:rPr>
              <a:t>马坝人：广东曲江县。</a:t>
            </a:r>
            <a:endParaRPr lang="zh-CN" altLang="en-US" sz="1600" spc="150" dirty="0">
              <a:ln w="11430">
                <a:solidFill>
                  <a:sysClr val="windowText" lastClr="000000"/>
                </a:solidFill>
              </a:ln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854468"/>
            <a:ext cx="3643338" cy="55399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黑体" pitchFamily="2" charset="-122"/>
                <a:ea typeface="黑体" pitchFamily="2" charset="-122"/>
              </a:rPr>
              <a:t> 1. </a:t>
            </a:r>
            <a:r>
              <a:rPr lang="zh-CN" altLang="en-US" sz="2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黑体" pitchFamily="2" charset="-122"/>
                <a:ea typeface="黑体" pitchFamily="2" charset="-122"/>
              </a:rPr>
              <a:t>古人及其创造</a:t>
            </a:r>
            <a:r>
              <a:rPr lang="zh-CN" altLang="en-US" sz="20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黑体" pitchFamily="2" charset="-122"/>
                <a:ea typeface="黑体" pitchFamily="2" charset="-122"/>
              </a:rPr>
              <a:t>的文化</a:t>
            </a:r>
            <a:endParaRPr lang="en-US" altLang="zh-CN" sz="2000" b="1" dirty="0">
              <a:ln w="18415" cmpd="sng">
                <a:solidFill>
                  <a:sysClr val="windowText" lastClr="000000"/>
                </a:solidFill>
                <a:prstDash val="solid"/>
              </a:ln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929190" y="2143116"/>
            <a:ext cx="3714748" cy="3966589"/>
            <a:chOff x="4714876" y="1357298"/>
            <a:chExt cx="3929062" cy="4761679"/>
          </a:xfrm>
        </p:grpSpPr>
        <p:grpSp>
          <p:nvGrpSpPr>
            <p:cNvPr id="2" name="组合 23"/>
            <p:cNvGrpSpPr>
              <a:grpSpLocks/>
            </p:cNvGrpSpPr>
            <p:nvPr/>
          </p:nvGrpSpPr>
          <p:grpSpPr bwMode="auto">
            <a:xfrm>
              <a:off x="4714876" y="1357298"/>
              <a:ext cx="3929062" cy="4351338"/>
              <a:chOff x="4570413" y="1773238"/>
              <a:chExt cx="3929062" cy="4351337"/>
            </a:xfrm>
          </p:grpSpPr>
          <p:pic>
            <p:nvPicPr>
              <p:cNvPr id="15" name="Picture 6" descr="2原始社会早期遗址图（旧石器时代）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22569"/>
              <a:stretch>
                <a:fillRect/>
              </a:stretch>
            </p:blipFill>
            <p:spPr bwMode="auto">
              <a:xfrm>
                <a:off x="4570413" y="1773238"/>
                <a:ext cx="3929062" cy="435133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grpSp>
            <p:nvGrpSpPr>
              <p:cNvPr id="16393" name="组合 19"/>
              <p:cNvGrpSpPr>
                <a:grpSpLocks/>
              </p:cNvGrpSpPr>
              <p:nvPr/>
            </p:nvGrpSpPr>
            <p:grpSpPr bwMode="auto">
              <a:xfrm>
                <a:off x="5357817" y="3387803"/>
                <a:ext cx="653895" cy="285764"/>
                <a:chOff x="357156" y="5857892"/>
                <a:chExt cx="1616706" cy="285752"/>
              </a:xfrm>
            </p:grpSpPr>
            <p:sp>
              <p:nvSpPr>
                <p:cNvPr id="16406" name="AutoShape 9"/>
                <p:cNvSpPr>
                  <a:spLocks noChangeArrowheads="1"/>
                </p:cNvSpPr>
                <p:nvPr/>
              </p:nvSpPr>
              <p:spPr bwMode="auto">
                <a:xfrm>
                  <a:off x="357158" y="5857893"/>
                  <a:ext cx="1562100" cy="285751"/>
                </a:xfrm>
                <a:prstGeom prst="rect">
                  <a:avLst/>
                </a:prstGeom>
                <a:solidFill>
                  <a:srgbClr val="FFE4C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CN" altLang="zh-CN">
                    <a:latin typeface="Calibri" pitchFamily="34" charset="0"/>
                  </a:endParaRPr>
                </a:p>
              </p:txBody>
            </p:sp>
            <p:sp>
              <p:nvSpPr>
                <p:cNvPr id="14" name="WordArt 11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57156" y="5857892"/>
                  <a:ext cx="1616706" cy="28575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74"/>
                    </a:avLst>
                  </a:prstTxWarp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3600" b="1" kern="10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宋体"/>
                      <a:ea typeface="宋体"/>
                    </a:rPr>
                    <a:t>大荔人</a:t>
                  </a:r>
                </a:p>
              </p:txBody>
            </p:sp>
          </p:grpSp>
          <p:grpSp>
            <p:nvGrpSpPr>
              <p:cNvPr id="16394" name="组合 20"/>
              <p:cNvGrpSpPr>
                <a:grpSpLocks/>
              </p:cNvGrpSpPr>
              <p:nvPr/>
            </p:nvGrpSpPr>
            <p:grpSpPr bwMode="auto">
              <a:xfrm>
                <a:off x="5643570" y="3000373"/>
                <a:ext cx="656175" cy="285767"/>
                <a:chOff x="357158" y="5857893"/>
                <a:chExt cx="1594251" cy="285755"/>
              </a:xfrm>
            </p:grpSpPr>
            <p:sp>
              <p:nvSpPr>
                <p:cNvPr id="16404" name="AutoShape 9"/>
                <p:cNvSpPr>
                  <a:spLocks noChangeArrowheads="1"/>
                </p:cNvSpPr>
                <p:nvPr/>
              </p:nvSpPr>
              <p:spPr bwMode="auto">
                <a:xfrm>
                  <a:off x="357158" y="5857893"/>
                  <a:ext cx="1562100" cy="285751"/>
                </a:xfrm>
                <a:prstGeom prst="rect">
                  <a:avLst/>
                </a:prstGeom>
                <a:solidFill>
                  <a:srgbClr val="FFE4C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CN" altLang="zh-CN">
                    <a:latin typeface="Calibri" pitchFamily="34" charset="0"/>
                  </a:endParaRPr>
                </a:p>
              </p:txBody>
            </p:sp>
            <p:sp>
              <p:nvSpPr>
                <p:cNvPr id="23" name="WordArt 11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57158" y="5857896"/>
                  <a:ext cx="1594251" cy="28575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74"/>
                    </a:avLst>
                  </a:prstTxWarp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3600" b="1" kern="10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宋体"/>
                      <a:ea typeface="宋体"/>
                    </a:rPr>
                    <a:t>丁村人</a:t>
                  </a:r>
                </a:p>
              </p:txBody>
            </p:sp>
          </p:grpSp>
          <p:grpSp>
            <p:nvGrpSpPr>
              <p:cNvPr id="16395" name="组合 26"/>
              <p:cNvGrpSpPr>
                <a:grpSpLocks/>
              </p:cNvGrpSpPr>
              <p:nvPr/>
            </p:nvGrpSpPr>
            <p:grpSpPr bwMode="auto">
              <a:xfrm>
                <a:off x="5929321" y="2244748"/>
                <a:ext cx="802471" cy="285764"/>
                <a:chOff x="2143105" y="5143512"/>
                <a:chExt cx="1618139" cy="285752"/>
              </a:xfrm>
            </p:grpSpPr>
            <p:sp>
              <p:nvSpPr>
                <p:cNvPr id="16402" name="AutoShape 9"/>
                <p:cNvSpPr>
                  <a:spLocks noChangeArrowheads="1"/>
                </p:cNvSpPr>
                <p:nvPr/>
              </p:nvSpPr>
              <p:spPr bwMode="auto">
                <a:xfrm>
                  <a:off x="2143108" y="5143512"/>
                  <a:ext cx="1562099" cy="285751"/>
                </a:xfrm>
                <a:prstGeom prst="rect">
                  <a:avLst/>
                </a:prstGeom>
                <a:solidFill>
                  <a:srgbClr val="FFE4C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CN" altLang="zh-CN">
                    <a:latin typeface="Calibri" pitchFamily="34" charset="0"/>
                  </a:endParaRPr>
                </a:p>
              </p:txBody>
            </p:sp>
            <p:sp>
              <p:nvSpPr>
                <p:cNvPr id="26" name="WordArt 11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143105" y="5143512"/>
                  <a:ext cx="1618139" cy="28575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74"/>
                    </a:avLst>
                  </a:prstTxWarp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3600" b="1" kern="10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宋体"/>
                      <a:ea typeface="宋体"/>
                    </a:rPr>
                    <a:t>许家窑人</a:t>
                  </a:r>
                </a:p>
              </p:txBody>
            </p:sp>
          </p:grpSp>
          <p:grpSp>
            <p:nvGrpSpPr>
              <p:cNvPr id="16396" name="组合 27"/>
              <p:cNvGrpSpPr>
                <a:grpSpLocks/>
              </p:cNvGrpSpPr>
              <p:nvPr/>
            </p:nvGrpSpPr>
            <p:grpSpPr bwMode="auto">
              <a:xfrm>
                <a:off x="6000759" y="5173825"/>
                <a:ext cx="631805" cy="285764"/>
                <a:chOff x="357156" y="5857892"/>
                <a:chExt cx="1562102" cy="285752"/>
              </a:xfrm>
            </p:grpSpPr>
            <p:sp>
              <p:nvSpPr>
                <p:cNvPr id="16400" name="AutoShape 9"/>
                <p:cNvSpPr>
                  <a:spLocks noChangeArrowheads="1"/>
                </p:cNvSpPr>
                <p:nvPr/>
              </p:nvSpPr>
              <p:spPr bwMode="auto">
                <a:xfrm>
                  <a:off x="357158" y="5857893"/>
                  <a:ext cx="1562100" cy="285751"/>
                </a:xfrm>
                <a:prstGeom prst="rect">
                  <a:avLst/>
                </a:prstGeom>
                <a:solidFill>
                  <a:srgbClr val="FFE4C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CN" altLang="zh-CN">
                    <a:latin typeface="Calibri" pitchFamily="34" charset="0"/>
                  </a:endParaRPr>
                </a:p>
              </p:txBody>
            </p:sp>
            <p:sp>
              <p:nvSpPr>
                <p:cNvPr id="30" name="WordArt 11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57156" y="5857892"/>
                  <a:ext cx="1451367" cy="28575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74"/>
                    </a:avLst>
                  </a:prstTxWarp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3600" b="1" kern="10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宋体"/>
                      <a:ea typeface="宋体"/>
                    </a:rPr>
                    <a:t>马坝人</a:t>
                  </a:r>
                </a:p>
              </p:txBody>
            </p:sp>
          </p:grpSp>
          <p:grpSp>
            <p:nvGrpSpPr>
              <p:cNvPr id="16397" name="组合 30"/>
              <p:cNvGrpSpPr>
                <a:grpSpLocks/>
              </p:cNvGrpSpPr>
              <p:nvPr/>
            </p:nvGrpSpPr>
            <p:grpSpPr bwMode="auto">
              <a:xfrm>
                <a:off x="5715008" y="4102212"/>
                <a:ext cx="584737" cy="285764"/>
                <a:chOff x="357158" y="5857892"/>
                <a:chExt cx="1630029" cy="285752"/>
              </a:xfrm>
            </p:grpSpPr>
            <p:sp>
              <p:nvSpPr>
                <p:cNvPr id="16398" name="AutoShape 9"/>
                <p:cNvSpPr>
                  <a:spLocks noChangeArrowheads="1"/>
                </p:cNvSpPr>
                <p:nvPr/>
              </p:nvSpPr>
              <p:spPr bwMode="auto">
                <a:xfrm>
                  <a:off x="357158" y="5857893"/>
                  <a:ext cx="1562100" cy="285751"/>
                </a:xfrm>
                <a:prstGeom prst="rect">
                  <a:avLst/>
                </a:prstGeom>
                <a:solidFill>
                  <a:srgbClr val="FFE4C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CN" altLang="zh-CN">
                    <a:latin typeface="Calibri" pitchFamily="34" charset="0"/>
                  </a:endParaRPr>
                </a:p>
              </p:txBody>
            </p:sp>
            <p:sp>
              <p:nvSpPr>
                <p:cNvPr id="33" name="WordArt 11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57158" y="5857892"/>
                  <a:ext cx="1630029" cy="28575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74"/>
                    </a:avLst>
                  </a:prstTxWarp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3600" b="1" kern="10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宋体"/>
                      <a:ea typeface="宋体"/>
                    </a:rPr>
                    <a:t>长阳人</a:t>
                  </a:r>
                </a:p>
              </p:txBody>
            </p:sp>
          </p:grpSp>
        </p:grpSp>
        <p:sp>
          <p:nvSpPr>
            <p:cNvPr id="24" name="TextBox 23"/>
            <p:cNvSpPr txBox="1"/>
            <p:nvPr/>
          </p:nvSpPr>
          <p:spPr>
            <a:xfrm>
              <a:off x="5202597" y="5786454"/>
              <a:ext cx="2942599" cy="33252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早期智人遗址分布示意图</a:t>
              </a:r>
            </a:p>
          </p:txBody>
        </p:sp>
      </p:grpSp>
      <p:pic>
        <p:nvPicPr>
          <p:cNvPr id="25" name="图片 2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36" y="1428736"/>
            <a:ext cx="4228983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矩形 27"/>
          <p:cNvSpPr/>
          <p:nvPr/>
        </p:nvSpPr>
        <p:spPr>
          <a:xfrm>
            <a:off x="3357554" y="1428736"/>
            <a:ext cx="2319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50" dirty="0" smtClean="0">
                <a:ln w="11430"/>
                <a:effectLst>
                  <a:glow rad="139700">
                    <a:srgbClr val="F8E784">
                      <a:alpha val="71000"/>
                    </a:srgbClr>
                  </a:glow>
                </a:effectLst>
                <a:latin typeface="黑体" pitchFamily="2" charset="-122"/>
                <a:ea typeface="黑体" pitchFamily="2" charset="-122"/>
              </a:rPr>
              <a:t>二、原始人类的繁衍</a:t>
            </a:r>
            <a:endParaRPr lang="en-US" altLang="zh-CN" spc="50" dirty="0">
              <a:ln w="11430"/>
              <a:effectLst>
                <a:glow rad="139700">
                  <a:srgbClr val="F8E784">
                    <a:alpha val="71000"/>
                  </a:srgbClr>
                </a:glow>
              </a:effectLst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自定义 1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33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3062</TotalTime>
  <Words>1057</Words>
  <Application>Microsoft Office PowerPoint</Application>
  <PresentationFormat>全屏显示(4:3)</PresentationFormat>
  <Paragraphs>162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Arial</vt:lpstr>
      <vt:lpstr>宋体</vt:lpstr>
      <vt:lpstr>隶书</vt:lpstr>
      <vt:lpstr>楷体_GB2312</vt:lpstr>
      <vt:lpstr>黑体</vt:lpstr>
      <vt:lpstr>经典平黑简</vt:lpstr>
      <vt:lpstr>Calibri</vt:lpstr>
      <vt:lpstr>Wingdings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张燕</dc:creator>
  <cp:lastModifiedBy>WLXYs-</cp:lastModifiedBy>
  <cp:revision>377</cp:revision>
  <dcterms:created xsi:type="dcterms:W3CDTF">2006-08-16T00:00:00Z</dcterms:created>
  <dcterms:modified xsi:type="dcterms:W3CDTF">2013-01-16T09:31:15Z</dcterms:modified>
</cp:coreProperties>
</file>