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7" r:id="rId2"/>
  </p:sldMasterIdLst>
  <p:notesMasterIdLst>
    <p:notesMasterId r:id="rId31"/>
  </p:notesMasterIdLst>
  <p:sldIdLst>
    <p:sldId id="320" r:id="rId3"/>
    <p:sldId id="257" r:id="rId4"/>
    <p:sldId id="258" r:id="rId5"/>
    <p:sldId id="291" r:id="rId6"/>
    <p:sldId id="292" r:id="rId7"/>
    <p:sldId id="293" r:id="rId8"/>
    <p:sldId id="294" r:id="rId9"/>
    <p:sldId id="295" r:id="rId10"/>
    <p:sldId id="322" r:id="rId11"/>
    <p:sldId id="297" r:id="rId12"/>
    <p:sldId id="298" r:id="rId13"/>
    <p:sldId id="300" r:id="rId14"/>
    <p:sldId id="302" r:id="rId15"/>
    <p:sldId id="303" r:id="rId16"/>
    <p:sldId id="304" r:id="rId17"/>
    <p:sldId id="306" r:id="rId18"/>
    <p:sldId id="307" r:id="rId19"/>
    <p:sldId id="310" r:id="rId20"/>
    <p:sldId id="311" r:id="rId21"/>
    <p:sldId id="312" r:id="rId22"/>
    <p:sldId id="321" r:id="rId23"/>
    <p:sldId id="315" r:id="rId24"/>
    <p:sldId id="316" r:id="rId25"/>
    <p:sldId id="319" r:id="rId26"/>
    <p:sldId id="286" r:id="rId27"/>
    <p:sldId id="262" r:id="rId28"/>
    <p:sldId id="288" r:id="rId29"/>
    <p:sldId id="287" r:id="rId30"/>
  </p:sldIdLst>
  <p:sldSz cx="9144000" cy="6858000" type="screen4x3"/>
  <p:notesSz cx="6858000" cy="9144000"/>
  <p:embeddedFontLst>
    <p:embeddedFont>
      <p:font typeface="楷体_GB2312" charset="-122"/>
      <p:regular r:id="rId32"/>
    </p:embeddedFont>
    <p:embeddedFont>
      <p:font typeface="黑体" pitchFamily="49" charset="-122"/>
      <p:regular r:id="rId33"/>
    </p:embeddedFont>
    <p:embeddedFont>
      <p:font typeface="经典平黑简" charset="-122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华文新魏" pitchFamily="2" charset="-122"/>
      <p:regular r:id="rId39"/>
    </p:embeddedFont>
    <p:embeddedFont>
      <p:font typeface="隶书" pitchFamily="49" charset="-122"/>
      <p:regular r:id="rId4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0808"/>
    <a:srgbClr val="66FF33"/>
    <a:srgbClr val="FF3300"/>
    <a:srgbClr val="33CC33"/>
    <a:srgbClr val="F8E784"/>
    <a:srgbClr val="996600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4660"/>
  </p:normalViewPr>
  <p:slideViewPr>
    <p:cSldViewPr>
      <p:cViewPr>
        <p:scale>
          <a:sx n="91" d="100"/>
          <a:sy n="91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28A0220-D1B9-4F50-98A9-337D74BAB1EF}" type="datetimeFigureOut">
              <a:rPr lang="zh-CN" altLang="en-US"/>
              <a:pPr>
                <a:defRPr/>
              </a:pPr>
              <a:t>2013/1/17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DC32AD-AA0D-4B7F-A206-948D8C21FC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49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C32AD-AA0D-4B7F-A206-948D8C21FC02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47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8895-765A-4DD1-8B3C-F41CC9F28820}" type="datetimeFigureOut">
              <a:rPr altLang="en-US">
                <a:solidFill>
                  <a:prstClr val="black">
                    <a:tint val="75000"/>
                  </a:prstClr>
                </a:solidFill>
                <a:ea typeface="宋体"/>
              </a:rPr>
              <a:pPr>
                <a:defRPr/>
              </a:pPr>
              <a:t>2010-10-18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688B-B1FD-4660-A0FF-502E6434E92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51720" y="1510735"/>
            <a:ext cx="5400600" cy="6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3575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0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8895-765A-4DD1-8B3C-F41CC9F28820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688B-B1FD-4660-A0FF-502E6434E92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8895-765A-4DD1-8B3C-F41CC9F28820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688B-B1FD-4660-A0FF-502E6434E92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D568-94C8-42B6-B80A-47F3DE119398}" type="datetimeFigureOut">
              <a:rPr lang="en-US" altLang="zh-CN"/>
              <a:pPr>
                <a:defRPr/>
              </a:pPr>
              <a:t>1/17/2013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FD8A-8D5F-43BD-A1FE-F5FE20A62405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3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43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6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8895-765A-4DD1-8B3C-F41CC9F28820}" type="datetimeFigureOut">
              <a:rPr altLang="en-US">
                <a:solidFill>
                  <a:prstClr val="black">
                    <a:tint val="75000"/>
                  </a:prstClr>
                </a:solidFill>
                <a:ea typeface="宋体"/>
              </a:rPr>
              <a:pPr>
                <a:defRPr/>
              </a:pPr>
              <a:t>2010-10-18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688B-B1FD-4660-A0FF-502E6434E92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550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CE3750-2A5E-45E2-B041-1ACA0FDE2CCF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7AE6C0-D88F-4645-9299-A6357F76E695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96" r:id="rId3"/>
    <p:sldLayoutId id="2147483691" r:id="rId4"/>
    <p:sldLayoutId id="2147483692" r:id="rId5"/>
    <p:sldLayoutId id="2147483693" r:id="rId6"/>
    <p:sldLayoutId id="214748369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CE3750-2A5E-45E2-B041-1ACA0FDE2CCF}" type="datetimeFigureOut">
              <a:rPr altLang="en-US">
                <a:solidFill>
                  <a:prstClr val="black">
                    <a:tint val="75000"/>
                  </a:prstClr>
                </a:solidFill>
                <a:ea typeface="宋体"/>
              </a:rPr>
              <a:pPr>
                <a:defRPr/>
              </a:pPr>
              <a:t>2010-10-18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7AE6C0-D88F-4645-9299-A6357F76E695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0511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h.gov.cn/tabid/1094/InfoID/21643/Default.asp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sx.ess.e21.cn:9000/2006spring/snwh/wsdg/wwmb/yagu/0001/content0002/yagu000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gif"/><Relationship Id="rId7" Type="http://schemas.openxmlformats.org/officeDocument/2006/relationships/slide" Target="slide27.xml"/><Relationship Id="rId12" Type="http://schemas.openxmlformats.org/officeDocument/2006/relationships/slide" Target="slide2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slide" Target="slide21.xml"/><Relationship Id="rId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12" y="52483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4A2D24"/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sz="2800" dirty="0"/>
              <a:t>主讲人：</a:t>
            </a:r>
            <a:r>
              <a:rPr lang="zh-CN" altLang="en-US" sz="2800" dirty="0" smtClean="0"/>
              <a:t>王双怀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850067"/>
            <a:ext cx="9144000" cy="12618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第一章　</a:t>
            </a:r>
            <a:r>
              <a:rPr lang="zh-CN" altLang="en-US" sz="36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原始社会</a:t>
            </a:r>
            <a:endParaRPr lang="en-US" altLang="zh-CN" sz="3600" b="1" dirty="0" smtClean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12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2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2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（约</a:t>
            </a:r>
            <a:r>
              <a:rPr lang="en-US" altLang="zh-CN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200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万年前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宋体"/>
                <a:ea typeface="宋体"/>
              </a:rPr>
              <a:t>～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前</a:t>
            </a:r>
            <a:r>
              <a:rPr lang="en-US" altLang="zh-CN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21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世纪）</a:t>
            </a:r>
            <a:endParaRPr lang="en-US" altLang="zh-CN" sz="27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35730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rgbClr val="4A2D24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5" name="Picture 4" descr="E:\工作文档\王双怀老师中国古代史\图片\第一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7491"/>
            <a:ext cx="7907967" cy="20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5856" y="3723497"/>
            <a:ext cx="380524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95250">
              <a:bevelT w="88900" h="38100" prst="softRound"/>
              <a:bevelB h="25400" prst="softRound"/>
              <a:extrusionClr>
                <a:schemeClr val="bg1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663300"/>
                </a:solidFill>
                <a:effectLst>
                  <a:glow rad="609600">
                    <a:srgbClr val="E8E378">
                      <a:alpha val="67451"/>
                    </a:srgbClr>
                  </a:glow>
                </a:effectLst>
                <a:latin typeface="黑体" pitchFamily="2" charset="-122"/>
                <a:ea typeface="黑体" pitchFamily="2" charset="-122"/>
                <a:cs typeface="经典平黑简" pitchFamily="49" charset="-122"/>
              </a:rPr>
              <a:t>原始社会的发展</a:t>
            </a:r>
            <a:endParaRPr lang="zh-CN" altLang="en-US" sz="2800" b="1" spc="300" dirty="0">
              <a:solidFill>
                <a:srgbClr val="663300"/>
              </a:solidFill>
              <a:effectLst>
                <a:glow rad="609600">
                  <a:srgbClr val="E8E378">
                    <a:alpha val="67451"/>
                  </a:srgbClr>
                </a:glow>
              </a:effectLst>
              <a:latin typeface="黑体" pitchFamily="2" charset="-122"/>
              <a:ea typeface="黑体" pitchFamily="2" charset="-122"/>
              <a:cs typeface="经典平黑简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rot="5976322">
            <a:off x="1853428" y="3686313"/>
            <a:ext cx="972746" cy="419733"/>
          </a:xfrm>
          <a:prstGeom prst="rect">
            <a:avLst/>
          </a:prstGeom>
          <a:noFill/>
        </p:spPr>
        <p:txBody>
          <a:bodyPr spcFirstLastPara="1" vert="wordArtVert" wrap="none">
            <a:prstTxWarp prst="textArchUp">
              <a:avLst>
                <a:gd name="adj" fmla="val 1132443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第二节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9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928662" y="1124744"/>
            <a:ext cx="3643338" cy="4039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 婚姻形态的演变历程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" name="Picture 4" descr="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8310"/>
          <a:stretch>
            <a:fillRect/>
          </a:stretch>
        </p:blipFill>
        <p:spPr>
          <a:xfrm>
            <a:off x="1907704" y="1700808"/>
            <a:ext cx="5337268" cy="4392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771801" y="1556792"/>
            <a:ext cx="362937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三、父系氏族公社的经济状况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642910" y="2695560"/>
            <a:ext cx="278608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锄耕农业的进一步发展，以轮制陶器为代表的手工业生产技术的提高，手工业和农业的分离，交换关系的扩大，这些都成为促使父权家长制家庭不断加强和原始社会逐步</a:t>
            </a:r>
            <a:r>
              <a:rPr lang="zh-CN" altLang="en-US" sz="1600" b="1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趋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于解体的因素。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9" name="组合 15"/>
          <p:cNvGrpSpPr>
            <a:grpSpLocks/>
          </p:cNvGrpSpPr>
          <p:nvPr/>
        </p:nvGrpSpPr>
        <p:grpSpPr bwMode="auto">
          <a:xfrm>
            <a:off x="6072197" y="2818596"/>
            <a:ext cx="2959431" cy="2626628"/>
            <a:chOff x="4462685" y="1741566"/>
            <a:chExt cx="4650508" cy="4003536"/>
          </a:xfrm>
        </p:grpSpPr>
        <p:grpSp>
          <p:nvGrpSpPr>
            <p:cNvPr id="12" name="组合 38"/>
            <p:cNvGrpSpPr>
              <a:grpSpLocks/>
            </p:cNvGrpSpPr>
            <p:nvPr/>
          </p:nvGrpSpPr>
          <p:grpSpPr bwMode="auto">
            <a:xfrm>
              <a:off x="4462685" y="1741566"/>
              <a:ext cx="4650508" cy="3634480"/>
              <a:chOff x="4462682" y="1741646"/>
              <a:chExt cx="4650541" cy="3633890"/>
            </a:xfrm>
          </p:grpSpPr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4698511" y="2285992"/>
                <a:ext cx="2951616" cy="275273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5449360" y="2986687"/>
                <a:ext cx="1449917" cy="135134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5941296" y="3437134"/>
                <a:ext cx="466045" cy="450447"/>
              </a:xfrm>
              <a:prstGeom prst="ellipse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7" name="AutoShape 7"/>
              <p:cNvSpPr>
                <a:spLocks/>
              </p:cNvSpPr>
              <p:nvPr/>
            </p:nvSpPr>
            <p:spPr bwMode="auto">
              <a:xfrm>
                <a:off x="7605954" y="2503732"/>
                <a:ext cx="1288603" cy="482955"/>
              </a:xfrm>
              <a:prstGeom prst="borderCallout1">
                <a:avLst>
                  <a:gd name="adj1" fmla="val 17023"/>
                  <a:gd name="adj2" fmla="val -4097"/>
                  <a:gd name="adj3" fmla="val 227614"/>
                  <a:gd name="adj4" fmla="val -105108"/>
                </a:avLst>
              </a:prstGeom>
              <a:solidFill>
                <a:srgbClr val="99FF99"/>
              </a:solidFill>
              <a:ln w="381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r>
                  <a:rPr kumimoji="1" lang="zh-CN" altLang="en-US" sz="1400" dirty="0">
                    <a:latin typeface="黑体" pitchFamily="49" charset="-122"/>
                    <a:ea typeface="黑体" pitchFamily="49" charset="-122"/>
                  </a:rPr>
                  <a:t>居住区</a:t>
                </a:r>
              </a:p>
            </p:txBody>
          </p:sp>
          <p:sp>
            <p:nvSpPr>
              <p:cNvPr id="18" name="AutoShape 8"/>
              <p:cNvSpPr>
                <a:spLocks/>
              </p:cNvSpPr>
              <p:nvPr/>
            </p:nvSpPr>
            <p:spPr bwMode="auto">
              <a:xfrm>
                <a:off x="4462682" y="1741646"/>
                <a:ext cx="1186771" cy="927099"/>
              </a:xfrm>
              <a:prstGeom prst="borderCallout1">
                <a:avLst>
                  <a:gd name="adj1" fmla="val 11708"/>
                  <a:gd name="adj2" fmla="val 105435"/>
                  <a:gd name="adj3" fmla="val 108972"/>
                  <a:gd name="adj4" fmla="val 179473"/>
                </a:avLst>
              </a:prstGeom>
              <a:solidFill>
                <a:schemeClr val="accent2"/>
              </a:solidFill>
              <a:ln w="38100" cap="sq">
                <a:solidFill>
                  <a:srgbClr val="33CC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r>
                  <a:rPr kumimoji="1" lang="zh-CN" altLang="en-US" sz="1400" dirty="0">
                    <a:latin typeface="黑体" pitchFamily="49" charset="-122"/>
                    <a:ea typeface="黑体" pitchFamily="49" charset="-122"/>
                  </a:rPr>
                  <a:t>采集狩猎区</a:t>
                </a:r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7688772" y="4768026"/>
                <a:ext cx="1424451" cy="607510"/>
              </a:xfrm>
              <a:prstGeom prst="borderCallout1">
                <a:avLst>
                  <a:gd name="adj1" fmla="val 17023"/>
                  <a:gd name="adj2" fmla="val -4097"/>
                  <a:gd name="adj3" fmla="val -155214"/>
                  <a:gd name="adj4" fmla="val -136005"/>
                </a:avLst>
              </a:prstGeom>
              <a:solidFill>
                <a:srgbClr val="66FF33"/>
              </a:solidFill>
              <a:ln w="38100" cap="sq">
                <a:solidFill>
                  <a:srgbClr val="FF33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/>
                <a:r>
                  <a:rPr kumimoji="1" lang="zh-CN" altLang="en-US" sz="1400" dirty="0">
                    <a:latin typeface="黑体" pitchFamily="49" charset="-122"/>
                    <a:ea typeface="黑体" pitchFamily="49" charset="-122"/>
                  </a:rPr>
                  <a:t>农业区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 bwMode="auto">
            <a:xfrm>
              <a:off x="4658105" y="5322897"/>
              <a:ext cx="3086266" cy="4222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聚落居民活动区示意图</a:t>
              </a:r>
            </a:p>
          </p:txBody>
        </p:sp>
      </p:grpSp>
      <p:pic>
        <p:nvPicPr>
          <p:cNvPr id="24578" name="Picture 2" descr="http://www.sach.gov.cn/Portals/0/1611130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21611"/>
            <a:ext cx="2476517" cy="18573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86183" y="5055567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四孔玉刀</a:t>
            </a:r>
            <a:endParaRPr lang="en-US" altLang="zh-CN" dirty="0"/>
          </a:p>
          <a:p>
            <a:r>
              <a:rPr lang="zh-CN" altLang="en-US" dirty="0"/>
              <a:t>（山东临朐出土）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928662" y="1556792"/>
            <a:ext cx="238078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原始农业的进步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1214414" y="2071678"/>
            <a:ext cx="3429024" cy="4039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 锄耕农业</a:t>
            </a:r>
          </a:p>
        </p:txBody>
      </p:sp>
      <p:pic>
        <p:nvPicPr>
          <p:cNvPr id="20" name="图片 19" descr="石铲石锄.jpg"/>
          <p:cNvPicPr>
            <a:picLocks noChangeAspect="1"/>
          </p:cNvPicPr>
          <p:nvPr/>
        </p:nvPicPr>
        <p:blipFill>
          <a:blip r:embed="rId2" cstate="print"/>
          <a:srcRect b="17317"/>
          <a:stretch>
            <a:fillRect/>
          </a:stretch>
        </p:blipFill>
        <p:spPr>
          <a:xfrm>
            <a:off x="428596" y="2643182"/>
            <a:ext cx="3123968" cy="250033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563888" y="2643182"/>
            <a:ext cx="2214562" cy="3168391"/>
            <a:chOff x="4929190" y="2466540"/>
            <a:chExt cx="2214546" cy="3168275"/>
          </a:xfrm>
        </p:grpSpPr>
        <p:pic>
          <p:nvPicPr>
            <p:cNvPr id="6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29190" y="2466540"/>
              <a:ext cx="2214546" cy="28086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025874" y="5357826"/>
              <a:ext cx="1912689" cy="276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神像纹石</a:t>
              </a:r>
              <a:r>
                <a:rPr lang="zh-CN" altLang="en-US" dirty="0" smtClean="0"/>
                <a:t>斧</a:t>
              </a:r>
              <a:r>
                <a:rPr lang="en-US" altLang="zh-CN" dirty="0" smtClean="0"/>
                <a:t>(</a:t>
              </a:r>
              <a:r>
                <a:rPr lang="zh-CN" altLang="en-US" dirty="0"/>
                <a:t>良渚出土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  <p:pic>
        <p:nvPicPr>
          <p:cNvPr id="11" name="图片 10" descr="石铲石锄.jpg"/>
          <p:cNvPicPr>
            <a:picLocks noChangeAspect="1"/>
          </p:cNvPicPr>
          <p:nvPr/>
        </p:nvPicPr>
        <p:blipFill rotWithShape="1">
          <a:blip r:embed="rId2" cstate="print"/>
          <a:srcRect l="20241" t="87408" r="23850"/>
          <a:stretch/>
        </p:blipFill>
        <p:spPr>
          <a:xfrm>
            <a:off x="148046" y="5143512"/>
            <a:ext cx="3369695" cy="73465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6006635" y="2643182"/>
            <a:ext cx="2210808" cy="3315013"/>
            <a:chOff x="6006635" y="2643182"/>
            <a:chExt cx="2210808" cy="3315013"/>
          </a:xfrm>
        </p:grpSpPr>
        <p:grpSp>
          <p:nvGrpSpPr>
            <p:cNvPr id="8" name="组合 17"/>
            <p:cNvGrpSpPr>
              <a:grpSpLocks/>
            </p:cNvGrpSpPr>
            <p:nvPr/>
          </p:nvGrpSpPr>
          <p:grpSpPr bwMode="auto">
            <a:xfrm>
              <a:off x="6006635" y="2643182"/>
              <a:ext cx="2210808" cy="3315013"/>
              <a:chOff x="5069101" y="2283358"/>
              <a:chExt cx="2233482" cy="3432743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69101" y="2283358"/>
                <a:ext cx="2233482" cy="304682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00190" y="5429265"/>
                <a:ext cx="1984142" cy="28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>
                <a:defPPr>
                  <a:defRPr lang="zh-CN"/>
                </a:defPPr>
                <a:lvl1pPr eaLnBrk="0" hangingPunct="0">
                  <a:defRPr sz="1200" b="0"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latin typeface="Arial" charset="0"/>
                    <a:ea typeface="宋体" charset="-122"/>
                  </a:defRPr>
                </a:lvl2pPr>
                <a:lvl3pPr>
                  <a:defRPr>
                    <a:latin typeface="Arial" charset="0"/>
                    <a:ea typeface="宋体" charset="-122"/>
                  </a:defRPr>
                </a:lvl3pPr>
                <a:lvl4pPr>
                  <a:defRPr>
                    <a:latin typeface="Arial" charset="0"/>
                    <a:ea typeface="宋体" charset="-122"/>
                  </a:defRPr>
                </a:lvl4pPr>
                <a:lvl5pPr>
                  <a:defRPr>
                    <a:latin typeface="Arial" charset="0"/>
                    <a:ea typeface="宋体" charset="-122"/>
                  </a:defRPr>
                </a:lvl5pPr>
                <a:lvl6pPr>
                  <a:defRPr>
                    <a:latin typeface="Arial" charset="0"/>
                    <a:ea typeface="宋体" charset="-122"/>
                  </a:defRPr>
                </a:lvl6pPr>
                <a:lvl7pPr>
                  <a:defRPr>
                    <a:latin typeface="Arial" charset="0"/>
                    <a:ea typeface="宋体" charset="-122"/>
                  </a:defRPr>
                </a:lvl7pPr>
                <a:lvl8pPr>
                  <a:defRPr>
                    <a:latin typeface="Arial" charset="0"/>
                    <a:ea typeface="宋体" charset="-122"/>
                  </a:defRPr>
                </a:lvl8pPr>
                <a:lvl9pPr>
                  <a:defRPr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zh-CN" altLang="en-US" dirty="0" smtClean="0">
                    <a:sym typeface="楷体_GB2312" pitchFamily="49" charset="-122"/>
                  </a:rPr>
                  <a:t>  </a:t>
                </a:r>
                <a:r>
                  <a:rPr lang="zh-CN" altLang="en-US" dirty="0"/>
                  <a:t>大汶口文化晚期粮窖图</a:t>
                </a: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732240" y="3140968"/>
              <a:ext cx="595035" cy="403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ln w="11430"/>
                  <a:solidFill>
                    <a:srgbClr val="080808"/>
                  </a:solidFill>
                  <a:latin typeface="黑体" pitchFamily="2" charset="-122"/>
                  <a:ea typeface="黑体" pitchFamily="2" charset="-122"/>
                </a:rPr>
                <a:t>粮窖</a:t>
              </a:r>
              <a:endPara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20874" y="3710388"/>
              <a:ext cx="595035" cy="403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ln w="11430"/>
                  <a:solidFill>
                    <a:srgbClr val="080808"/>
                  </a:solidFill>
                  <a:latin typeface="黑体" pitchFamily="2" charset="-122"/>
                  <a:ea typeface="黑体" pitchFamily="2" charset="-122"/>
                </a:rPr>
                <a:t>仓房</a:t>
              </a:r>
              <a:endPara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32239" y="4581128"/>
              <a:ext cx="595035" cy="4039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 smtClean="0">
                  <a:ln w="11430"/>
                  <a:solidFill>
                    <a:srgbClr val="080808"/>
                  </a:solidFill>
                  <a:latin typeface="黑体" pitchFamily="2" charset="-122"/>
                  <a:ea typeface="黑体" pitchFamily="2" charset="-122"/>
                </a:rPr>
                <a:t>粮窖</a:t>
              </a:r>
              <a:endPara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1000100" y="1571612"/>
            <a:ext cx="1348446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手工业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1142976" y="2214554"/>
            <a:ext cx="3429024" cy="4039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 制陶业：黑陶、蛋壳陶等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0005" y="5301208"/>
            <a:ext cx="15023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蛋壳黑陶高柄杯</a:t>
            </a:r>
            <a:endParaRPr lang="en-US" altLang="zh-CN" dirty="0"/>
          </a:p>
          <a:p>
            <a:r>
              <a:rPr lang="zh-CN" altLang="en-US" dirty="0"/>
              <a:t>（山东日照出土）</a:t>
            </a:r>
          </a:p>
        </p:txBody>
      </p:sp>
      <p:pic>
        <p:nvPicPr>
          <p:cNvPr id="21508" name="Picture 4" descr="http://www.sach.gov.cn/Portals/0/114021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2329500" cy="3214710"/>
          </a:xfrm>
          <a:prstGeom prst="rect">
            <a:avLst/>
          </a:prstGeom>
          <a:noFill/>
        </p:spPr>
      </p:pic>
      <p:pic>
        <p:nvPicPr>
          <p:cNvPr id="21510" name="Picture 6" descr="http://www.sach.gov.cn/Portals/0/C_Info/ImageFile/2759/2715532707_thum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000372"/>
            <a:ext cx="3071832" cy="207170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000233" y="5286388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灰陶鬶</a:t>
            </a:r>
            <a:endParaRPr lang="en-US" altLang="zh-CN" dirty="0"/>
          </a:p>
          <a:p>
            <a:r>
              <a:rPr lang="zh-CN" altLang="en-US" dirty="0"/>
              <a:t>（山东日照出土）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1000100" y="1928802"/>
            <a:ext cx="3429024" cy="4039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 制玉业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571500" y="3143249"/>
            <a:ext cx="2528888" cy="2407979"/>
            <a:chOff x="4795073" y="3273886"/>
            <a:chExt cx="2528695" cy="2407999"/>
          </a:xfrm>
        </p:grpSpPr>
        <p:pic>
          <p:nvPicPr>
            <p:cNvPr id="14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795073" y="3273886"/>
              <a:ext cx="2528695" cy="207170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180314" y="5404884"/>
              <a:ext cx="1194467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良渚鸟纹璧</a:t>
              </a:r>
            </a:p>
          </p:txBody>
        </p:sp>
      </p:grp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3357563" y="3071814"/>
            <a:ext cx="1785937" cy="2479417"/>
            <a:chOff x="5715009" y="2764444"/>
            <a:chExt cx="1785950" cy="2479437"/>
          </a:xfrm>
        </p:grpSpPr>
        <p:pic>
          <p:nvPicPr>
            <p:cNvPr id="19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715009" y="2764444"/>
              <a:ext cx="1785950" cy="21268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967854" y="4966880"/>
              <a:ext cx="1194567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良渚玉项饰</a:t>
              </a:r>
            </a:p>
          </p:txBody>
        </p:sp>
      </p:grp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5506500" y="3130549"/>
            <a:ext cx="1040670" cy="2420669"/>
            <a:chOff x="5436527" y="3345323"/>
            <a:chExt cx="1040760" cy="2420071"/>
          </a:xfrm>
        </p:grpSpPr>
        <p:pic>
          <p:nvPicPr>
            <p:cNvPr id="20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582160" y="3345323"/>
              <a:ext cx="785674" cy="200320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436527" y="5488463"/>
              <a:ext cx="1040760" cy="2769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龙山玉人</a:t>
              </a:r>
            </a:p>
          </p:txBody>
        </p:sp>
      </p:grpSp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7020272" y="3143249"/>
            <a:ext cx="1040670" cy="2407979"/>
            <a:chOff x="5527691" y="3345323"/>
            <a:chExt cx="1040867" cy="2407999"/>
          </a:xfrm>
        </p:grpSpPr>
        <p:pic>
          <p:nvPicPr>
            <p:cNvPr id="24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81145" y="3345323"/>
              <a:ext cx="815823" cy="200320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5527691" y="5476321"/>
              <a:ext cx="1040867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良渚玉琮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857224" y="4786322"/>
            <a:ext cx="3429024" cy="4753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 铜器</a:t>
            </a:r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>
            <a:off x="1714479" y="1988840"/>
            <a:ext cx="2137439" cy="2529167"/>
            <a:chOff x="4706186" y="2778237"/>
            <a:chExt cx="2851913" cy="3120167"/>
          </a:xfrm>
        </p:grpSpPr>
        <p:pic>
          <p:nvPicPr>
            <p:cNvPr id="6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054912" y="2778237"/>
              <a:ext cx="2503187" cy="257176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706186" y="5480739"/>
              <a:ext cx="246480" cy="417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7704" y="4263479"/>
            <a:ext cx="202811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内蒙古自治区翁牛特旗</a:t>
            </a:r>
            <a:endParaRPr lang="en-US" altLang="zh-CN" dirty="0"/>
          </a:p>
          <a:p>
            <a:r>
              <a:rPr lang="zh-CN" altLang="en-US" dirty="0"/>
              <a:t>三星他拉出土玉龙</a:t>
            </a:r>
          </a:p>
        </p:txBody>
      </p:sp>
      <p:pic>
        <p:nvPicPr>
          <p:cNvPr id="19458" name="Picture 2" descr="http://t2.baidu.com/it/u=1358627999,2860763714&amp;fm=15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2286016" cy="22860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20072" y="5786454"/>
            <a:ext cx="196399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龙山文化遗址出土铜镜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357313" y="2578100"/>
            <a:ext cx="2214562" cy="3128690"/>
            <a:chOff x="4929190" y="2507249"/>
            <a:chExt cx="2214546" cy="3127468"/>
          </a:xfrm>
        </p:grpSpPr>
        <p:pic>
          <p:nvPicPr>
            <p:cNvPr id="7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929190" y="2507249"/>
              <a:ext cx="2214546" cy="27272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473957" y="5357826"/>
              <a:ext cx="1194549" cy="2768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红山玉猪龙</a:t>
              </a:r>
            </a:p>
          </p:txBody>
        </p: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4357686" y="2571744"/>
            <a:ext cx="3328234" cy="3050933"/>
            <a:chOff x="4514783" y="2544696"/>
            <a:chExt cx="3328871" cy="3051752"/>
          </a:xfrm>
        </p:grpSpPr>
        <p:pic>
          <p:nvPicPr>
            <p:cNvPr id="16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3" cstate="print"/>
            <a:srcRect b="31220"/>
            <a:stretch>
              <a:fillRect/>
            </a:stretch>
          </p:blipFill>
          <p:spPr bwMode="auto">
            <a:xfrm>
              <a:off x="4514783" y="2544696"/>
              <a:ext cx="3328871" cy="248194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5449356" y="5319375"/>
              <a:ext cx="1502622" cy="2770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良渚玉琮墨线图</a:t>
              </a:r>
            </a:p>
          </p:txBody>
        </p:sp>
      </p:grpSp>
      <p:sp>
        <p:nvSpPr>
          <p:cNvPr id="10" name="矩形​​ 6"/>
          <p:cNvSpPr/>
          <p:nvPr/>
        </p:nvSpPr>
        <p:spPr bwMode="auto">
          <a:xfrm>
            <a:off x="2771801" y="1556792"/>
            <a:ext cx="362937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四、父系氏族公社的文化生活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ach.gov.cn/Portals/0/1414924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2132856"/>
            <a:ext cx="3214710" cy="3198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9" y="5561880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彩陶鼓</a:t>
            </a:r>
            <a:endParaRPr lang="en-US" altLang="zh-CN" dirty="0"/>
          </a:p>
          <a:p>
            <a:r>
              <a:rPr lang="zh-CN" altLang="en-US" dirty="0"/>
              <a:t>（甘肃永登出土）</a:t>
            </a:r>
          </a:p>
        </p:txBody>
      </p:sp>
      <p:pic>
        <p:nvPicPr>
          <p:cNvPr id="17412" name="Picture 4" descr="点击看大图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73409"/>
            <a:ext cx="1781583" cy="36433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80024" y="5559623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象牙梳</a:t>
            </a:r>
            <a:endParaRPr lang="en-US" altLang="zh-CN" dirty="0"/>
          </a:p>
          <a:p>
            <a:r>
              <a:rPr lang="zh-CN" altLang="en-US" dirty="0"/>
              <a:t>（中国历史博物馆藏）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785941" y="2420887"/>
            <a:ext cx="1822451" cy="3589368"/>
            <a:chOff x="6445623" y="3474343"/>
            <a:chExt cx="1822625" cy="3588779"/>
          </a:xfrm>
        </p:grpSpPr>
        <p:pic>
          <p:nvPicPr>
            <p:cNvPr id="7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445623" y="3474343"/>
              <a:ext cx="1822625" cy="321471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639413" y="6786168"/>
              <a:ext cx="1451177" cy="2769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权杖</a:t>
              </a:r>
              <a:r>
                <a:rPr lang="en-US" altLang="zh-CN" dirty="0"/>
                <a:t>(</a:t>
              </a:r>
              <a:r>
                <a:rPr lang="zh-CN" altLang="en-US" dirty="0"/>
                <a:t>良渚出土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4929188" y="2540606"/>
            <a:ext cx="2428875" cy="3552690"/>
            <a:chOff x="5546477" y="3454613"/>
            <a:chExt cx="2428892" cy="3336693"/>
          </a:xfrm>
        </p:grpSpPr>
        <p:pic>
          <p:nvPicPr>
            <p:cNvPr id="13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546477" y="3454613"/>
              <a:ext cx="2428892" cy="302372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053389" y="6514305"/>
              <a:ext cx="1451048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玉钺</a:t>
              </a:r>
              <a:r>
                <a:rPr lang="en-US" altLang="zh-CN" dirty="0"/>
                <a:t>(</a:t>
              </a:r>
              <a:r>
                <a:rPr lang="zh-CN" altLang="en-US" dirty="0"/>
                <a:t>良渚出土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  <p:sp>
        <p:nvSpPr>
          <p:cNvPr id="11" name="矩形​​ 6"/>
          <p:cNvSpPr/>
          <p:nvPr/>
        </p:nvSpPr>
        <p:spPr bwMode="auto">
          <a:xfrm>
            <a:off x="2771801" y="1556792"/>
            <a:ext cx="362937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五、家庭、私有制和部落战争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956749" y="2284104"/>
            <a:ext cx="1822450" cy="3521160"/>
            <a:chOff x="6445623" y="3603894"/>
            <a:chExt cx="1822625" cy="3521101"/>
          </a:xfrm>
        </p:grpSpPr>
        <p:pic>
          <p:nvPicPr>
            <p:cNvPr id="7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445623" y="3603894"/>
              <a:ext cx="1822625" cy="29556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604505" y="6614226"/>
              <a:ext cx="1456989" cy="510769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石簇</a:t>
              </a:r>
              <a:endParaRPr lang="en-US" altLang="zh-CN" dirty="0"/>
            </a:p>
            <a:p>
              <a:r>
                <a:rPr lang="zh-CN" altLang="en-US" dirty="0"/>
                <a:t>（浙江吴兴出土）</a:t>
              </a: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3347867" y="2254154"/>
            <a:ext cx="1449506" cy="3565337"/>
            <a:chOff x="6060427" y="3454613"/>
            <a:chExt cx="1448707" cy="3564582"/>
          </a:xfrm>
        </p:grpSpPr>
        <p:pic>
          <p:nvPicPr>
            <p:cNvPr id="13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060427" y="3454613"/>
              <a:ext cx="1400991" cy="30237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094142" y="6557628"/>
              <a:ext cx="1414992" cy="4615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石矛</a:t>
              </a:r>
              <a:endParaRPr lang="en-US" altLang="zh-CN" dirty="0"/>
            </a:p>
            <a:p>
              <a:r>
                <a:rPr lang="zh-CN" altLang="en-US" dirty="0"/>
                <a:t>（广东博罗出土）</a:t>
              </a:r>
            </a:p>
          </p:txBody>
        </p:sp>
      </p:grpSp>
      <p:pic>
        <p:nvPicPr>
          <p:cNvPr id="11" name="图片 10" descr="石矛石镞图.jpg"/>
          <p:cNvPicPr>
            <a:picLocks noChangeAspect="1"/>
          </p:cNvPicPr>
          <p:nvPr/>
        </p:nvPicPr>
        <p:blipFill>
          <a:blip r:embed="rId4" cstate="print"/>
          <a:srcRect b="22810"/>
          <a:stretch>
            <a:fillRect/>
          </a:stretch>
        </p:blipFill>
        <p:spPr>
          <a:xfrm>
            <a:off x="5364088" y="2344105"/>
            <a:ext cx="2571768" cy="22993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图片 8" descr="石矛石镞图.jpg"/>
          <p:cNvPicPr>
            <a:picLocks noChangeAspect="1"/>
          </p:cNvPicPr>
          <p:nvPr/>
        </p:nvPicPr>
        <p:blipFill rotWithShape="1">
          <a:blip r:embed="rId4" cstate="print"/>
          <a:srcRect l="3617" t="83936" r="7165" b="1674"/>
          <a:stretch/>
        </p:blipFill>
        <p:spPr>
          <a:xfrm>
            <a:off x="5017671" y="4779042"/>
            <a:ext cx="4126329" cy="77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7"/>
          <p:cNvGrpSpPr>
            <a:grpSpLocks/>
          </p:cNvGrpSpPr>
          <p:nvPr/>
        </p:nvGrpSpPr>
        <p:grpSpPr bwMode="auto">
          <a:xfrm>
            <a:off x="2195736" y="1376831"/>
            <a:ext cx="4306322" cy="2358645"/>
            <a:chOff x="1855875" y="1760679"/>
            <a:chExt cx="4306184" cy="2358659"/>
          </a:xfrm>
        </p:grpSpPr>
        <p:pic>
          <p:nvPicPr>
            <p:cNvPr id="5134" name="图片 3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204" y="2940771"/>
              <a:ext cx="4228855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7880" y="2334599"/>
              <a:ext cx="4228855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6027" y="1760679"/>
              <a:ext cx="1329189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图片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3751" y="1760679"/>
              <a:ext cx="1329188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​​ 26">
              <a:hlinkClick r:id="rId4" action="ppaction://hlinksldjump"/>
            </p:cNvPr>
            <p:cNvSpPr/>
            <p:nvPr/>
          </p:nvSpPr>
          <p:spPr>
            <a:xfrm>
              <a:off x="1876626" y="2292853"/>
              <a:ext cx="3579534" cy="47320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一、父系氏族公社的文化遗存</a:t>
              </a:r>
            </a:p>
          </p:txBody>
        </p:sp>
        <p:sp>
          <p:nvSpPr>
            <p:cNvPr id="29" name="矩形​​ 28">
              <a:hlinkClick r:id="rId2" action="ppaction://hlinksldjump"/>
            </p:cNvPr>
            <p:cNvSpPr/>
            <p:nvPr/>
          </p:nvSpPr>
          <p:spPr>
            <a:xfrm>
              <a:off x="1855875" y="2901672"/>
              <a:ext cx="3546206" cy="47320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二、父系氏族公社的社会组织</a:t>
              </a:r>
              <a:endParaRPr lang="en-US" altLang="zh-CN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5140" name="图片 2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204" y="3579335"/>
              <a:ext cx="4228855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​​ 30">
              <a:hlinkClick r:id="rId8" action="ppaction://hlinksldjump"/>
            </p:cNvPr>
            <p:cNvSpPr/>
            <p:nvPr/>
          </p:nvSpPr>
          <p:spPr>
            <a:xfrm>
              <a:off x="1855875" y="3553967"/>
              <a:ext cx="3571925" cy="47320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三、父系氏族公社的经济状况</a:t>
              </a:r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4827608" y="1816889"/>
              <a:ext cx="1114373" cy="369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参考文献</a:t>
              </a:r>
            </a:p>
          </p:txBody>
        </p:sp>
        <p:sp>
          <p:nvSpPr>
            <p:cNvPr id="36" name="TextBox 35">
              <a:hlinkClick r:id="rId7" action="ppaction://hlinksldjump"/>
            </p:cNvPr>
            <p:cNvSpPr txBox="1"/>
            <p:nvPr/>
          </p:nvSpPr>
          <p:spPr>
            <a:xfrm>
              <a:off x="1977726" y="1816887"/>
              <a:ext cx="1114373" cy="369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教学目标</a:t>
              </a:r>
            </a:p>
          </p:txBody>
        </p:sp>
      </p:grpSp>
      <p:pic>
        <p:nvPicPr>
          <p:cNvPr id="5123" name="图片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300" y="3838746"/>
            <a:ext cx="4228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​​ 28">
            <a:hlinkClick r:id="rId9" action="ppaction://hlinksldjump"/>
          </p:cNvPr>
          <p:cNvSpPr/>
          <p:nvPr/>
        </p:nvSpPr>
        <p:spPr>
          <a:xfrm>
            <a:off x="2195736" y="3786190"/>
            <a:ext cx="3617636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四、父系氏族公社的文化艺术</a:t>
            </a:r>
            <a:endParaRPr lang="en-US" altLang="zh-CN" sz="1600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5" name="图片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300" y="4481684"/>
            <a:ext cx="4228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​​ 28">
            <a:hlinkClick r:id="rId10" action="ppaction://hlinksldjump"/>
          </p:cNvPr>
          <p:cNvSpPr/>
          <p:nvPr/>
        </p:nvSpPr>
        <p:spPr>
          <a:xfrm>
            <a:off x="2195736" y="4429167"/>
            <a:ext cx="3617617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五、家庭、私有制和部落战争</a:t>
            </a:r>
            <a:endParaRPr lang="en-US" altLang="zh-CN" sz="1600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7" name="图片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5125432"/>
            <a:ext cx="422899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​​ 28">
            <a:hlinkClick r:id="rId11" action="ppaction://hlinksldjump"/>
          </p:cNvPr>
          <p:cNvSpPr/>
          <p:nvPr/>
        </p:nvSpPr>
        <p:spPr>
          <a:xfrm>
            <a:off x="2267744" y="5072085"/>
            <a:ext cx="3533518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六、传说中的部落和部落联盟</a:t>
            </a:r>
            <a:endParaRPr lang="en-US" altLang="zh-CN" sz="1600" spc="50" dirty="0">
              <a:ln w="11430"/>
              <a:effectLst>
                <a:glow rad="139700">
                  <a:srgbClr val="F8E784">
                    <a:alpha val="71000"/>
                  </a:srgbClr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9" name="图片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5746567"/>
            <a:ext cx="42289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12" action="ppaction://hlinksldjump"/>
          </p:cNvPr>
          <p:cNvSpPr txBox="1"/>
          <p:nvPr/>
        </p:nvSpPr>
        <p:spPr>
          <a:xfrm>
            <a:off x="3717660" y="5867980"/>
            <a:ext cx="13468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练习与思考</a:t>
            </a:r>
          </a:p>
        </p:txBody>
      </p:sp>
      <p:grpSp>
        <p:nvGrpSpPr>
          <p:cNvPr id="5131" name="组合 17"/>
          <p:cNvGrpSpPr>
            <a:grpSpLocks/>
          </p:cNvGrpSpPr>
          <p:nvPr/>
        </p:nvGrpSpPr>
        <p:grpSpPr bwMode="auto">
          <a:xfrm>
            <a:off x="3675063" y="1376832"/>
            <a:ext cx="1329233" cy="540000"/>
            <a:chOff x="3791776" y="1879347"/>
            <a:chExt cx="1329535" cy="540000"/>
          </a:xfrm>
        </p:grpSpPr>
        <p:pic>
          <p:nvPicPr>
            <p:cNvPr id="5132" name="图片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1776" y="1879347"/>
              <a:ext cx="13295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>
              <a:hlinkClick r:id="rId7" action="ppaction://hlinksldjump"/>
            </p:cNvPr>
            <p:cNvSpPr txBox="1"/>
            <p:nvPr/>
          </p:nvSpPr>
          <p:spPr>
            <a:xfrm>
              <a:off x="3898456" y="1947148"/>
              <a:ext cx="11429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重点难点</a:t>
              </a:r>
              <a:endParaRPr lang="zh-CN" altLang="en-US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5104" b="13944"/>
          <a:stretch>
            <a:fillRect/>
          </a:stretch>
        </p:blipFill>
        <p:spPr>
          <a:xfrm>
            <a:off x="499700" y="2584284"/>
            <a:ext cx="4000292" cy="24288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r="43420" b="20461"/>
          <a:stretch>
            <a:fillRect/>
          </a:stretch>
        </p:blipFill>
        <p:spPr>
          <a:xfrm>
            <a:off x="5214942" y="2526729"/>
            <a:ext cx="2428892" cy="25610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16589" y="5168225"/>
            <a:ext cx="257955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甘肃永靖新石器晚期男女合葬墓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240233"/>
            <a:ext cx="22717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仰韶文化遗址同性别合葬墓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6270" y="0"/>
            <a:ext cx="8448983" cy="6300000"/>
            <a:chOff x="686270" y="9320"/>
            <a:chExt cx="8448983" cy="6300000"/>
          </a:xfrm>
        </p:grpSpPr>
        <p:grpSp>
          <p:nvGrpSpPr>
            <p:cNvPr id="4" name="组合 3"/>
            <p:cNvGrpSpPr/>
            <p:nvPr/>
          </p:nvGrpSpPr>
          <p:grpSpPr>
            <a:xfrm>
              <a:off x="686270" y="9320"/>
              <a:ext cx="8448983" cy="6300000"/>
              <a:chOff x="437426" y="1437755"/>
              <a:chExt cx="8448983" cy="6300000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37626" y="1437755"/>
                <a:ext cx="6648783" cy="63000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37426" y="6456756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>
                <a:defPPr>
                  <a:defRPr lang="zh-CN"/>
                </a:defPPr>
                <a:lvl1pPr eaLnBrk="0" hangingPunct="0">
                  <a:defRPr sz="1200" b="0"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latin typeface="Arial" charset="0"/>
                    <a:ea typeface="宋体" charset="-122"/>
                  </a:defRPr>
                </a:lvl2pPr>
                <a:lvl3pPr>
                  <a:defRPr>
                    <a:latin typeface="Arial" charset="0"/>
                    <a:ea typeface="宋体" charset="-122"/>
                  </a:defRPr>
                </a:lvl3pPr>
                <a:lvl4pPr>
                  <a:defRPr>
                    <a:latin typeface="Arial" charset="0"/>
                    <a:ea typeface="宋体" charset="-122"/>
                  </a:defRPr>
                </a:lvl4pPr>
                <a:lvl5pPr>
                  <a:defRPr>
                    <a:latin typeface="Arial" charset="0"/>
                    <a:ea typeface="宋体" charset="-122"/>
                  </a:defRPr>
                </a:lvl5pPr>
                <a:lvl6pPr>
                  <a:defRPr>
                    <a:latin typeface="Arial" charset="0"/>
                    <a:ea typeface="宋体" charset="-122"/>
                  </a:defRPr>
                </a:lvl6pPr>
                <a:lvl7pPr>
                  <a:defRPr>
                    <a:latin typeface="Arial" charset="0"/>
                    <a:ea typeface="宋体" charset="-122"/>
                  </a:defRPr>
                </a:lvl7pPr>
                <a:lvl8pPr>
                  <a:defRPr>
                    <a:latin typeface="Arial" charset="0"/>
                    <a:ea typeface="宋体" charset="-122"/>
                  </a:defRPr>
                </a:lvl8pPr>
                <a:lvl9pPr>
                  <a:defRPr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zh-CN" altLang="en-US" dirty="0" smtClean="0">
                    <a:sym typeface="楷体_GB2312" pitchFamily="49" charset="-122"/>
                  </a:rPr>
                  <a:t>  </a:t>
                </a:r>
                <a:r>
                  <a:rPr lang="zh-CN" altLang="en-US" dirty="0"/>
                  <a:t>采自郭沫若主编</a:t>
                </a:r>
                <a:r>
                  <a:rPr lang="en-US" altLang="zh-CN" dirty="0"/>
                  <a:t>《</a:t>
                </a:r>
                <a:r>
                  <a:rPr lang="zh-CN" altLang="en-US" dirty="0"/>
                  <a:t>中国史稿地图集</a:t>
                </a:r>
                <a:r>
                  <a:rPr lang="en-US" altLang="zh-CN" dirty="0"/>
                  <a:t>》</a:t>
                </a:r>
                <a:r>
                  <a:rPr lang="zh-CN" altLang="en-US" dirty="0"/>
                  <a:t>上册，中国地图出版社，</a:t>
                </a:r>
                <a:r>
                  <a:rPr lang="en-US" altLang="zh-CN" dirty="0"/>
                  <a:t>1996</a:t>
                </a:r>
                <a:endParaRPr lang="zh-CN" altLang="en-US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 rot="18906160">
              <a:off x="4986941" y="1029340"/>
              <a:ext cx="532977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炎</a:t>
              </a:r>
              <a:r>
                <a:rPr lang="en-US" altLang="zh-CN" sz="1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帝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26598" y="817224"/>
              <a:ext cx="720080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0" hangingPunct="0"/>
              <a:r>
                <a:rPr lang="en-US" altLang="zh-CN" sz="1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有熊氏</a:t>
              </a:r>
              <a:endParaRPr lang="en-US" altLang="zh-CN" sz="1400" dirty="0">
                <a:latin typeface="黑体" pitchFamily="49" charset="-122"/>
                <a:ea typeface="黑体" pitchFamily="49" charset="-122"/>
              </a:endParaRPr>
            </a:p>
            <a:p>
              <a:pPr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（黄帝）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1012169">
              <a:off x="4225328" y="2155672"/>
              <a:ext cx="1138312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600" dirty="0" smtClean="0">
                  <a:latin typeface="黑体" pitchFamily="49" charset="-122"/>
                  <a:ea typeface="黑体" pitchFamily="49" charset="-122"/>
                </a:rPr>
                <a:t>陶</a:t>
              </a:r>
              <a:r>
                <a:rPr lang="en-US" altLang="zh-CN" sz="16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600" dirty="0" smtClean="0">
                  <a:latin typeface="黑体" pitchFamily="49" charset="-122"/>
                  <a:ea typeface="黑体" pitchFamily="49" charset="-122"/>
                </a:rPr>
                <a:t>唐</a:t>
              </a:r>
              <a:r>
                <a:rPr lang="en-US" altLang="zh-CN" sz="16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600" dirty="0" smtClean="0">
                  <a:latin typeface="黑体" pitchFamily="49" charset="-122"/>
                  <a:ea typeface="黑体" pitchFamily="49" charset="-122"/>
                </a:rPr>
                <a:t>氏</a:t>
              </a:r>
              <a:r>
                <a:rPr lang="en-US" altLang="zh-CN" sz="1600" baseline="30000" dirty="0" smtClean="0"/>
                <a:t>2  </a:t>
              </a:r>
              <a:endParaRPr lang="en-US" altLang="zh-CN" sz="1600" dirty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600" dirty="0">
                  <a:latin typeface="黑体" pitchFamily="49" charset="-122"/>
                  <a:ea typeface="黑体" pitchFamily="49" charset="-122"/>
                </a:rPr>
                <a:t>（帝尧）</a:t>
              </a:r>
              <a:endParaRPr lang="zh-CN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224480" y="1525826"/>
              <a:ext cx="1022197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陶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唐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氏</a:t>
              </a:r>
              <a:r>
                <a:rPr lang="en-US" altLang="zh-CN" sz="1400" b="1" baseline="30000" dirty="0"/>
                <a:t>1</a:t>
              </a:r>
              <a:endParaRPr lang="en-US" altLang="zh-CN" sz="1400" b="1" dirty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（帝尧）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903900">
              <a:off x="4267043" y="2961869"/>
              <a:ext cx="833253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有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虞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氏</a:t>
              </a:r>
              <a:endParaRPr lang="en-US" altLang="zh-CN" sz="1400" dirty="0" smtClean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（</a:t>
              </a:r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帝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舜</a:t>
              </a:r>
              <a:r>
                <a:rPr lang="zh-CN" altLang="en-US" sz="1400" dirty="0" smtClean="0">
                  <a:latin typeface="黑体" pitchFamily="49" charset="-122"/>
                  <a:ea typeface="黑体" pitchFamily="49" charset="-122"/>
                </a:rPr>
                <a:t>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292080" y="3212976"/>
              <a:ext cx="713931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高阳氏</a:t>
              </a:r>
              <a:endParaRPr lang="en-US" altLang="zh-CN" sz="1400" dirty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（颛顼）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1371510">
              <a:off x="6451353" y="3387082"/>
              <a:ext cx="920422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高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辛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氏</a:t>
              </a:r>
              <a:endParaRPr lang="en-US" altLang="zh-CN" sz="1400" dirty="0" smtClean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（</a:t>
              </a:r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帝喾</a:t>
              </a:r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52120" y="4149080"/>
              <a:ext cx="785940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伏羲氏</a:t>
              </a:r>
              <a:endParaRPr lang="en-US" altLang="zh-CN" sz="1400" dirty="0" smtClean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（</a:t>
              </a:r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太皞）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62163" y="3717032"/>
              <a:ext cx="723275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夏后氏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104" y="2359941"/>
              <a:ext cx="37853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dist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共</a:t>
              </a:r>
              <a:endParaRPr lang="en-US" altLang="zh-CN" sz="1400" dirty="0" smtClean="0">
                <a:latin typeface="黑体" pitchFamily="49" charset="-122"/>
                <a:ea typeface="黑体" pitchFamily="49" charset="-122"/>
              </a:endParaRPr>
            </a:p>
            <a:p>
              <a:pPr algn="dist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工</a:t>
              </a:r>
              <a:endParaRPr lang="en-US" altLang="zh-CN" sz="1400" dirty="0" smtClean="0"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zh-CN" sz="1400" dirty="0" smtClean="0">
                  <a:latin typeface="黑体" pitchFamily="49" charset="-122"/>
                  <a:ea typeface="黑体" pitchFamily="49" charset="-122"/>
                </a:rPr>
                <a:t>氏</a:t>
              </a:r>
              <a:r>
                <a:rPr lang="en-US" altLang="zh-CN" sz="1400" baseline="30000" dirty="0" smtClean="0"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sz="1400" baseline="300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0892483">
              <a:off x="6729417" y="4545414"/>
              <a:ext cx="723275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zh-CN" sz="1400" dirty="0">
                  <a:latin typeface="黑体" pitchFamily="49" charset="-122"/>
                  <a:ea typeface="黑体" pitchFamily="49" charset="-122"/>
                </a:rPr>
                <a:t>涂山氏</a:t>
              </a:r>
              <a:endParaRPr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6985" y="332656"/>
            <a:ext cx="4228991" cy="553998"/>
            <a:chOff x="2516616" y="332656"/>
            <a:chExt cx="4228991" cy="5539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516616" y="332656"/>
              <a:ext cx="4228991" cy="540000"/>
            </a:xfrm>
            <a:prstGeom prst="rect">
              <a:avLst/>
            </a:prstGeom>
          </p:spPr>
        </p:pic>
        <p:sp>
          <p:nvSpPr>
            <p:cNvPr id="3" name="矩形​​ 6"/>
            <p:cNvSpPr/>
            <p:nvPr/>
          </p:nvSpPr>
          <p:spPr bwMode="auto">
            <a:xfrm>
              <a:off x="2843808" y="332656"/>
              <a:ext cx="3600399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六、传说中的部落和部落联盟</a:t>
              </a:r>
            </a:p>
          </p:txBody>
        </p:sp>
      </p:grpSp>
      <p:sp>
        <p:nvSpPr>
          <p:cNvPr id="24" name="矩形 23"/>
          <p:cNvSpPr/>
          <p:nvPr/>
        </p:nvSpPr>
        <p:spPr>
          <a:xfrm rot="19712277">
            <a:off x="3850602" y="3738275"/>
            <a:ext cx="1028832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/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共工氏</a:t>
            </a:r>
            <a:r>
              <a:rPr lang="en-US" altLang="zh-CN" sz="1600" baseline="30000" dirty="0"/>
              <a:t>2 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3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71538" y="2071678"/>
            <a:ext cx="2896947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原始社会瓦解的原因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643042" y="2859472"/>
            <a:ext cx="564360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剩余产品。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商品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交换。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战俘变为奴隶；氏族成员也沦为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奴隶。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阶级国家形成，原始社会瓦解。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71538" y="2071678"/>
            <a:ext cx="1348446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禅让制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71538" y="2857496"/>
            <a:ext cx="321471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部落和部落联盟中选举贤能有德者，并经四岳十二牧会议同意，即可出任首领，此即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禅让制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。传说中的尧、舜、禹都是通过禅让制而治理天下的</a:t>
            </a:r>
            <a:r>
              <a:rPr lang="zh-CN" altLang="en-US" sz="1600" b="1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名部落联盟首领。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4786313" y="2214563"/>
            <a:ext cx="2928937" cy="3635112"/>
            <a:chOff x="4786314" y="2071678"/>
            <a:chExt cx="2928958" cy="3634542"/>
          </a:xfrm>
        </p:grpSpPr>
        <p:pic>
          <p:nvPicPr>
            <p:cNvPr id="9" name="图片 8" descr="73ea84b07e61f77a092302b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4" y="2071678"/>
              <a:ext cx="2928958" cy="328775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6070795" y="5429264"/>
              <a:ext cx="579009" cy="276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文本占位符 15" descr="黄帝陵全景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4614" t="4414" r="1948" b="5093"/>
          <a:stretch>
            <a:fillRect/>
          </a:stretch>
        </p:blipFill>
        <p:spPr bwMode="auto">
          <a:xfrm>
            <a:off x="971600" y="1798638"/>
            <a:ext cx="7343775" cy="37179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3814235" y="5672281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黄帝陵全景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267744" y="2276872"/>
            <a:ext cx="4166195" cy="2214563"/>
          </a:xfrm>
          <a:prstGeom prst="wedgeRoundRectCallout">
            <a:avLst>
              <a:gd name="adj1" fmla="val -49929"/>
              <a:gd name="adj2" fmla="val -386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我国</a:t>
            </a:r>
            <a:r>
              <a:rPr lang="zh-CN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有哪些父系氏族公社的文化遗存？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zh-CN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父系</a:t>
            </a:r>
            <a:r>
              <a:rPr lang="zh-CN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氏族公社与母系氏族公社有何异同？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我国</a:t>
            </a:r>
            <a:r>
              <a:rPr lang="zh-CN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的原始社会是怎样解体的？ </a:t>
            </a:r>
            <a:endParaRPr lang="en-US" altLang="zh-CN" dirty="0"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en-US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为什么</a:t>
            </a:r>
            <a:r>
              <a:rPr lang="zh-CN" altLang="en-US" dirty="0"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说黄帝是中华民族的共同祖先？ </a:t>
            </a:r>
            <a:endParaRPr lang="en-US" altLang="zh-CN" dirty="0"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994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714500"/>
            <a:ext cx="77152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炎帝和黄帝</a:t>
            </a: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炎帝又称神农氏，居于姜水流域，以姜为姓，相传是农业生产和医药的发明者，以木制耒耜，教民耕种，又尝百草，教人治病。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黄帝又称轩辕氏、有熊氏，居于姬水流域，以姬为姓。其</a:t>
            </a:r>
            <a:r>
              <a:rPr lang="zh-CN" altLang="en-US" sz="1600" dirty="0" smtClean="0">
                <a:solidFill>
                  <a:srgbClr val="996600"/>
                </a:solidFill>
              </a:rPr>
              <a:t>妻子和臣</a:t>
            </a:r>
            <a:r>
              <a:rPr lang="zh-CN" altLang="en-US" sz="1600" dirty="0">
                <a:solidFill>
                  <a:srgbClr val="996600"/>
                </a:solidFill>
              </a:rPr>
              <a:t>属发明养蚕、舟车、文字、音律、医学、算数等。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相传中国文明起于炎帝和黄帝时代，中华民族</a:t>
            </a:r>
            <a:r>
              <a:rPr lang="zh-CN" altLang="en-US" sz="1600" dirty="0" smtClean="0">
                <a:solidFill>
                  <a:srgbClr val="996600"/>
                </a:solidFill>
              </a:rPr>
              <a:t>奉炎</a:t>
            </a:r>
            <a:r>
              <a:rPr lang="zh-CN" altLang="en-US" sz="1600" dirty="0">
                <a:solidFill>
                  <a:srgbClr val="996600"/>
                </a:solidFill>
              </a:rPr>
              <a:t>、</a:t>
            </a:r>
            <a:r>
              <a:rPr lang="zh-CN" altLang="en-US" sz="1600" dirty="0" smtClean="0">
                <a:solidFill>
                  <a:srgbClr val="996600"/>
                </a:solidFill>
              </a:rPr>
              <a:t>黄为</a:t>
            </a:r>
            <a:r>
              <a:rPr lang="zh-CN" altLang="en-US" sz="1600" dirty="0">
                <a:solidFill>
                  <a:srgbClr val="996600"/>
                </a:solidFill>
              </a:rPr>
              <a:t>祖先。炎黄二帝后数百年即</a:t>
            </a:r>
            <a:r>
              <a:rPr lang="zh-CN" altLang="en-US" sz="1600" dirty="0" smtClean="0">
                <a:solidFill>
                  <a:srgbClr val="996600"/>
                </a:solidFill>
              </a:rPr>
              <a:t>为禅让时代。</a:t>
            </a:r>
            <a:r>
              <a:rPr lang="zh-CN" altLang="en-US" sz="1600" dirty="0">
                <a:solidFill>
                  <a:srgbClr val="996600"/>
                </a:solidFill>
              </a:rPr>
              <a:t>然禹在位时，天下部落领袖都“朝禹”，可见禹之地位已与帝王无异，其国号为夏，后人有“夏禹”之称。</a:t>
            </a:r>
            <a:endParaRPr lang="en-US" altLang="en-US" sz="1600" dirty="0">
              <a:solidFill>
                <a:srgbClr val="996600"/>
              </a:solidFill>
            </a:endParaRPr>
          </a:p>
        </p:txBody>
      </p:sp>
      <p:pic>
        <p:nvPicPr>
          <p:cNvPr id="4096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72188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2025650"/>
            <a:ext cx="77152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掌握龙山文化、大汶口文化等名词概念；弄清父系氏族公社的社会结构、经济生活及其与母系氏族公社的异同；弄清原始社会解体的原因。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本节课教学的重点是龙山文化的特点；父系氏族公社母系族公社的异同。难点是由母系氏族公社转化为父系氏族公社的原因是</a:t>
            </a:r>
            <a:r>
              <a:rPr lang="zh-CN" altLang="en-US" sz="1600" dirty="0" smtClean="0">
                <a:solidFill>
                  <a:srgbClr val="996600"/>
                </a:solidFill>
              </a:rPr>
              <a:t>什么；为什么</a:t>
            </a:r>
            <a:r>
              <a:rPr lang="zh-CN" altLang="en-US" sz="1600" dirty="0">
                <a:solidFill>
                  <a:srgbClr val="996600"/>
                </a:solidFill>
              </a:rPr>
              <a:t>说原始社会不是人类的理想</a:t>
            </a:r>
            <a:r>
              <a:rPr lang="zh-CN" altLang="en-US" sz="1600" dirty="0" smtClean="0">
                <a:solidFill>
                  <a:srgbClr val="996600"/>
                </a:solidFill>
              </a:rPr>
              <a:t>社会。</a:t>
            </a:r>
            <a:endParaRPr lang="zh-CN" altLang="en-US" sz="1600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214438"/>
            <a:ext cx="7715250" cy="472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【</a:t>
            </a:r>
            <a:r>
              <a:rPr lang="zh-CN" altLang="en-US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参考文献</a:t>
            </a: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】</a:t>
            </a:r>
            <a:endParaRPr lang="zh-CN" altLang="en-US" sz="1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1.</a:t>
            </a:r>
            <a:r>
              <a:rPr lang="zh-CN" altLang="en-US" sz="1600" dirty="0" smtClean="0">
                <a:solidFill>
                  <a:srgbClr val="996600"/>
                </a:solidFill>
              </a:rPr>
              <a:t>夏鼐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中国文明的起源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</a:rPr>
              <a:t>1985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2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苏秉琦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中国文明起源新探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，三联书店，</a:t>
            </a:r>
            <a:r>
              <a:rPr lang="en-US" altLang="zh-CN" sz="1600" dirty="0">
                <a:solidFill>
                  <a:srgbClr val="996600"/>
                </a:solidFill>
              </a:rPr>
              <a:t>1999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3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江林昌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中国上古文明考论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，上海教育出版社，</a:t>
            </a:r>
            <a:r>
              <a:rPr lang="en-US" altLang="zh-CN" sz="1600" dirty="0">
                <a:solidFill>
                  <a:srgbClr val="996600"/>
                </a:solidFill>
              </a:rPr>
              <a:t>2005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4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西安半坡博物馆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中国原始社会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</a:rPr>
              <a:t>1977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5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王玉哲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中华远古史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</a:rPr>
              <a:t>2000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6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吴汝康</a:t>
            </a:r>
            <a:r>
              <a:rPr lang="zh-CN" altLang="en-US" sz="1600" dirty="0">
                <a:solidFill>
                  <a:srgbClr val="996600"/>
                </a:solidFill>
              </a:rPr>
              <a:t>、吴新智、</a:t>
            </a:r>
            <a:r>
              <a:rPr lang="zh-CN" altLang="en-US" sz="1600" dirty="0" smtClean="0">
                <a:solidFill>
                  <a:srgbClr val="996600"/>
                </a:solidFill>
              </a:rPr>
              <a:t>张森水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远古中国人类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，科学出版社，</a:t>
            </a:r>
            <a:r>
              <a:rPr lang="en-US" altLang="zh-CN" sz="1600" dirty="0">
                <a:solidFill>
                  <a:srgbClr val="996600"/>
                </a:solidFill>
              </a:rPr>
              <a:t>1989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7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李学勤主编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中国古代文明与国家形成研究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，云南人民出版社，</a:t>
            </a:r>
            <a:r>
              <a:rPr lang="en-US" altLang="zh-CN" sz="1600" dirty="0">
                <a:solidFill>
                  <a:srgbClr val="996600"/>
                </a:solidFill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8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尹达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新石器时代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，三联书店，</a:t>
            </a:r>
            <a:r>
              <a:rPr lang="en-US" altLang="zh-CN" sz="1600" dirty="0">
                <a:solidFill>
                  <a:srgbClr val="996600"/>
                </a:solidFill>
              </a:rPr>
              <a:t>1979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9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张江凯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新石器时代考古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</a:rPr>
              <a:t>2004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10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张学海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龙山文化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</a:rPr>
              <a:t>2006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11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郑杰祥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新石器文化与夏代文明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，江苏教育出版社，</a:t>
            </a:r>
            <a:r>
              <a:rPr lang="en-US" altLang="zh-CN" sz="1600" dirty="0">
                <a:solidFill>
                  <a:srgbClr val="996600"/>
                </a:solidFill>
              </a:rPr>
              <a:t>2005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12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中国史稿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</a:rPr>
              <a:t>1976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13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第一册，上海人民出版社，</a:t>
            </a:r>
            <a:r>
              <a:rPr lang="en-US" altLang="zh-CN" sz="1600" dirty="0">
                <a:solidFill>
                  <a:srgbClr val="996600"/>
                </a:solidFill>
              </a:rPr>
              <a:t>1994</a:t>
            </a:r>
            <a:r>
              <a:rPr lang="zh-CN" altLang="en-US" sz="1600" dirty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14</a:t>
            </a:r>
            <a:r>
              <a:rPr lang="en-US" altLang="zh-CN" sz="1600" dirty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谭其骧主编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</a:rPr>
              <a:t>中国历史地图集</a:t>
            </a:r>
            <a:r>
              <a:rPr lang="en-US" altLang="zh-CN" sz="1600" dirty="0">
                <a:solidFill>
                  <a:srgbClr val="996600"/>
                </a:solidFill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</a:rPr>
              <a:t>第一</a:t>
            </a:r>
            <a:r>
              <a:rPr lang="zh-CN" altLang="en-US" sz="1600">
                <a:solidFill>
                  <a:srgbClr val="996600"/>
                </a:solidFill>
              </a:rPr>
              <a:t>册</a:t>
            </a:r>
            <a:r>
              <a:rPr lang="zh-CN" altLang="en-US" sz="1600" smtClean="0">
                <a:solidFill>
                  <a:srgbClr val="996600"/>
                </a:solidFill>
              </a:rPr>
              <a:t>，中国地图</a:t>
            </a:r>
            <a:r>
              <a:rPr lang="zh-CN" altLang="en-US" sz="1600" dirty="0">
                <a:solidFill>
                  <a:srgbClr val="996600"/>
                </a:solidFill>
              </a:rPr>
              <a:t>出版社，</a:t>
            </a:r>
            <a:r>
              <a:rPr lang="en-US" altLang="zh-CN" sz="1600" dirty="0">
                <a:solidFill>
                  <a:srgbClr val="996600"/>
                </a:solidFill>
              </a:rPr>
              <a:t>1982</a:t>
            </a:r>
            <a:r>
              <a:rPr lang="zh-CN" altLang="en-US" sz="1600" dirty="0">
                <a:solidFill>
                  <a:srgbClr val="996600"/>
                </a:solidFill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​​ 6"/>
          <p:cNvSpPr/>
          <p:nvPr/>
        </p:nvSpPr>
        <p:spPr bwMode="auto">
          <a:xfrm>
            <a:off x="2714612" y="1556792"/>
            <a:ext cx="3634397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一、父系氏族公社的文化遗存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38594" y="2276872"/>
            <a:ext cx="160653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龙山文化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000100" y="3146192"/>
            <a:ext cx="3429024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龙山文化遗址遍布于山东、河南、陕西、山西南部、江苏和安徽北部、河北、辽宁各地，比仰韶文化分布得更为广阔，年代距今约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5000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年。</a:t>
            </a:r>
          </a:p>
        </p:txBody>
      </p:sp>
      <p:grpSp>
        <p:nvGrpSpPr>
          <p:cNvPr id="11" name="组合 13"/>
          <p:cNvGrpSpPr>
            <a:grpSpLocks/>
          </p:cNvGrpSpPr>
          <p:nvPr/>
        </p:nvGrpSpPr>
        <p:grpSpPr bwMode="auto">
          <a:xfrm>
            <a:off x="5292077" y="2636912"/>
            <a:ext cx="2831758" cy="3385698"/>
            <a:chOff x="4929190" y="2285992"/>
            <a:chExt cx="2830910" cy="3385198"/>
          </a:xfrm>
        </p:grpSpPr>
        <p:pic>
          <p:nvPicPr>
            <p:cNvPr id="12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929190" y="2285992"/>
              <a:ext cx="2143140" cy="307922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929190" y="5394232"/>
              <a:ext cx="2830910" cy="2769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龙山文化蛋壳黑陶高柄杯</a:t>
              </a:r>
              <a:endParaRPr lang="en-US" altLang="zh-C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985990"/>
            <a:ext cx="186461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大汶口文化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714620"/>
            <a:ext cx="4000528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距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今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4000 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6000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，因首次发现于山东泰安大汶口而得名。迄今已发现遗址百余处。其中心在鲁中南及东南丘陵地区和江苏淮河一带，波及胶东半岛、皖北及河南中部。据研究，这一文化曾受到青莲岗文化影响。 </a:t>
            </a:r>
          </a:p>
        </p:txBody>
      </p:sp>
      <p:pic>
        <p:nvPicPr>
          <p:cNvPr id="12" name="Picture 6" descr="黑陶高柄杯（山东泗水龙山文化遗址出土）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9255" y="2143116"/>
            <a:ext cx="1841500" cy="336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 bwMode="auto">
          <a:xfrm>
            <a:off x="5436096" y="5610726"/>
            <a:ext cx="186237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大汶口文化玉铲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2348880"/>
            <a:ext cx="160653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良渚文化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3006072"/>
            <a:ext cx="292895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分布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在长江下游，以太湖流域为中心，包括上海、宁绍平原、皖南等地区，年代距今约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5000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3700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年。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4211638" y="2204864"/>
            <a:ext cx="3786187" cy="3095844"/>
            <a:chOff x="5159105" y="3333293"/>
            <a:chExt cx="3786214" cy="3095869"/>
          </a:xfrm>
        </p:grpSpPr>
        <p:pic>
          <p:nvPicPr>
            <p:cNvPr id="12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59105" y="3333293"/>
              <a:ext cx="3786214" cy="262005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075755" y="6152161"/>
              <a:ext cx="1964013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浙江瑶山良渚文化祭坛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985990"/>
            <a:ext cx="160653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齐家文化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714620"/>
            <a:ext cx="2714644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由马家窑文化发展而来，该文化因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1924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年最早发现于甘肃省广河县齐家坪而得名，其年代距今约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4100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3600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年。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3994157" y="2565400"/>
            <a:ext cx="3800744" cy="3023839"/>
            <a:chOff x="5444857" y="3333294"/>
            <a:chExt cx="3800645" cy="3023200"/>
          </a:xfrm>
        </p:grpSpPr>
        <p:pic>
          <p:nvPicPr>
            <p:cNvPr id="12" name="Picture 6" descr="黑陶高柄杯（山东泗水龙山文化遗址出土）"/>
            <p:cNvPicPr>
              <a:picLocks noChangeAspect="1" noChangeArrowheads="1"/>
            </p:cNvPicPr>
            <p:nvPr/>
          </p:nvPicPr>
          <p:blipFill>
            <a:blip r:embed="rId2" cstate="print"/>
            <a:srcRect b="12749"/>
            <a:stretch>
              <a:fillRect/>
            </a:stretch>
          </p:blipFill>
          <p:spPr bwMode="auto">
            <a:xfrm>
              <a:off x="5444857" y="3333294"/>
              <a:ext cx="3800645" cy="25003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76835" y="6079554"/>
              <a:ext cx="3126095" cy="2769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青海民和喇家齐家文化</a:t>
              </a:r>
              <a:r>
                <a:rPr lang="en-US" altLang="zh-CN" dirty="0"/>
                <a:t>4</a:t>
              </a:r>
              <a:r>
                <a:rPr lang="zh-CN" altLang="en-US" dirty="0"/>
                <a:t>号房内灾难场景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985990"/>
            <a:ext cx="186461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屈家岭文化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643182"/>
            <a:ext cx="307183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在秦岭以南的江汉地区，有既受仰韶文化影响，又承袭大溪文化主要因素的屈家岭文化。在此基础上又发展为青龙泉三期文化，其年代距今约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4400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年，较屈家岭文化晚期迟了数百年。</a:t>
            </a:r>
          </a:p>
        </p:txBody>
      </p:sp>
      <p:pic>
        <p:nvPicPr>
          <p:cNvPr id="29698" name="Picture 2" descr="http://blog.gmw.cn/attachment/oblog/2008-10/131030260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56365"/>
            <a:ext cx="2979265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2169" y="5528265"/>
            <a:ext cx="181011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屈家岭遗址出土文物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772816"/>
            <a:ext cx="160653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6.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其它文化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348880"/>
            <a:ext cx="3786214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此外，华南地区石峡文化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(1973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年首见于广东曲江县石峡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、西谯山文化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首见于广东南海市西谯山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、昙石山文化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首见于福建省闽侯县昙石山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、圆山文化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首见于台北市圆山贝丘遗址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等包括台湾地区在内的东南沿海及附近海岛的新石器文化，地方特色明显，其时代跨度较大，距今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5000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年，有的延续时间更长。分布在北方广大地区的细石器文化仍在继续发展之中。</a:t>
            </a:r>
          </a:p>
        </p:txBody>
      </p:sp>
      <p:pic>
        <p:nvPicPr>
          <p:cNvPr id="12" name="Picture 6" descr="黑陶高柄杯（山东泗水龙山文化遗址出土）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992" y="1340768"/>
            <a:ext cx="2663360" cy="18732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6" descr="黑陶高柄杯（山东泗水龙山文化遗址出土）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3857628"/>
            <a:ext cx="2775512" cy="19081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072066" y="328612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/>
            <a:r>
              <a:rPr lang="zh-CN" altLang="en-US" sz="120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sz="1200" dirty="0">
                <a:latin typeface="黑体" pitchFamily="49" charset="-122"/>
                <a:ea typeface="黑体" pitchFamily="49" charset="-122"/>
              </a:rPr>
              <a:t>骨锥  骨针  骨网坠</a:t>
            </a:r>
            <a:endParaRPr lang="en-US" altLang="zh-CN" sz="1200" dirty="0"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1200" dirty="0">
                <a:latin typeface="黑体" pitchFamily="49" charset="-122"/>
                <a:ea typeface="黑体" pitchFamily="49" charset="-122"/>
              </a:rPr>
              <a:t>（西藏昌都县出土）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42" y="5786454"/>
            <a:ext cx="24416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陶釜</a:t>
            </a:r>
            <a:endParaRPr lang="en-US" altLang="zh-CN" dirty="0"/>
          </a:p>
          <a:p>
            <a:r>
              <a:rPr lang="zh-CN" altLang="en-US" dirty="0"/>
              <a:t>（福建闽侯昙石山出土）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426282" y="2172920"/>
            <a:ext cx="371477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随着生产力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的发展，男子经济和社会地位提高，必然要求推翻母系继承关系。而按父系确立财产、子女等继承关系。进而在亲子需要上要求建立牢固的夫妻关系，冲破了对偶婚家庭的居妇家制，婚姻形态上产生了一夫一妻制。恩格斯说：“母权制的被推翻，乃是女性具有世界历史意义上的失败。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”但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不是以暴力的形式改变的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11960" y="1813846"/>
            <a:ext cx="4932041" cy="4147414"/>
            <a:chOff x="4211960" y="1556792"/>
            <a:chExt cx="4932041" cy="4147414"/>
          </a:xfrm>
        </p:grpSpPr>
        <p:grpSp>
          <p:nvGrpSpPr>
            <p:cNvPr id="16" name="组合 13"/>
            <p:cNvGrpSpPr>
              <a:grpSpLocks/>
            </p:cNvGrpSpPr>
            <p:nvPr/>
          </p:nvGrpSpPr>
          <p:grpSpPr bwMode="auto">
            <a:xfrm>
              <a:off x="4211960" y="1556792"/>
              <a:ext cx="4932041" cy="4147414"/>
              <a:chOff x="6661827" y="2192356"/>
              <a:chExt cx="4931952" cy="4146681"/>
            </a:xfrm>
          </p:grpSpPr>
          <p:pic>
            <p:nvPicPr>
              <p:cNvPr id="22" name="Picture 6" descr="黑陶高柄杯（山东泗水龙山文化遗址出土）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r="2138" b="11364"/>
              <a:stretch/>
            </p:blipFill>
            <p:spPr bwMode="auto">
              <a:xfrm>
                <a:off x="6661827" y="2192356"/>
                <a:ext cx="4931952" cy="3743339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8145821" y="6062087"/>
                <a:ext cx="1963962" cy="276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>
                <a:defPPr>
                  <a:defRPr lang="zh-CN"/>
                </a:defPPr>
                <a:lvl1pPr eaLnBrk="0" hangingPunct="0">
                  <a:defRPr sz="1200" b="0"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latin typeface="Arial" charset="0"/>
                    <a:ea typeface="宋体" charset="-122"/>
                  </a:defRPr>
                </a:lvl2pPr>
                <a:lvl3pPr>
                  <a:defRPr>
                    <a:latin typeface="Arial" charset="0"/>
                    <a:ea typeface="宋体" charset="-122"/>
                  </a:defRPr>
                </a:lvl3pPr>
                <a:lvl4pPr>
                  <a:defRPr>
                    <a:latin typeface="Arial" charset="0"/>
                    <a:ea typeface="宋体" charset="-122"/>
                  </a:defRPr>
                </a:lvl4pPr>
                <a:lvl5pPr>
                  <a:defRPr>
                    <a:latin typeface="Arial" charset="0"/>
                    <a:ea typeface="宋体" charset="-122"/>
                  </a:defRPr>
                </a:lvl5pPr>
                <a:lvl6pPr>
                  <a:defRPr>
                    <a:latin typeface="Arial" charset="0"/>
                    <a:ea typeface="宋体" charset="-122"/>
                  </a:defRPr>
                </a:lvl6pPr>
                <a:lvl7pPr>
                  <a:defRPr>
                    <a:latin typeface="Arial" charset="0"/>
                    <a:ea typeface="宋体" charset="-122"/>
                  </a:defRPr>
                </a:lvl7pPr>
                <a:lvl8pPr>
                  <a:defRPr>
                    <a:latin typeface="Arial" charset="0"/>
                    <a:ea typeface="宋体" charset="-122"/>
                  </a:defRPr>
                </a:lvl8pPr>
                <a:lvl9pPr>
                  <a:defRPr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zh-CN" altLang="en-US" dirty="0" smtClean="0">
                    <a:sym typeface="楷体_GB2312" pitchFamily="49" charset="-122"/>
                  </a:rPr>
                  <a:t>  </a:t>
                </a:r>
                <a:r>
                  <a:rPr lang="zh-CN" altLang="en-US" dirty="0"/>
                  <a:t>日照东海峪台基房址图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911179" y="2938838"/>
              <a:ext cx="461021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灶址</a:t>
              </a:r>
              <a:endParaRPr lang="en-US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525701" y="4005064"/>
              <a:ext cx="59503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柱洞</a:t>
              </a:r>
              <a:endParaRPr lang="en-US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72297" y="1987679"/>
              <a:ext cx="496878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柱洞</a:t>
              </a:r>
              <a:endParaRPr lang="en-US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04248" y="3017704"/>
              <a:ext cx="59503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0" hangingPunct="0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柱洞</a:t>
              </a:r>
              <a:endParaRPr lang="en-US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992566" y="3501008"/>
              <a:ext cx="477476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eaLnBrk="0" hangingPunct="0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陶罐</a:t>
              </a:r>
              <a:endParaRPr lang="en-US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31241" y="1110866"/>
            <a:ext cx="4228991" cy="589942"/>
            <a:chOff x="506985" y="282714"/>
            <a:chExt cx="4228991" cy="58994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6985" y="332656"/>
              <a:ext cx="4228991" cy="540000"/>
            </a:xfrm>
            <a:prstGeom prst="rect">
              <a:avLst/>
            </a:prstGeom>
          </p:spPr>
        </p:pic>
        <p:sp>
          <p:nvSpPr>
            <p:cNvPr id="5" name="矩形​​ 6"/>
            <p:cNvSpPr/>
            <p:nvPr/>
          </p:nvSpPr>
          <p:spPr bwMode="auto">
            <a:xfrm>
              <a:off x="755576" y="282714"/>
              <a:ext cx="3629372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二、父系氏族公社的社会组织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815</Words>
  <Application>Microsoft Office PowerPoint</Application>
  <PresentationFormat>全屏显示(4:3)</PresentationFormat>
  <Paragraphs>156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楷体_GB2312</vt:lpstr>
      <vt:lpstr>黑体</vt:lpstr>
      <vt:lpstr>经典平黑简</vt:lpstr>
      <vt:lpstr>Calibri</vt:lpstr>
      <vt:lpstr>Wingdings</vt:lpstr>
      <vt:lpstr>Times New Roman</vt:lpstr>
      <vt:lpstr>华文新魏</vt:lpstr>
      <vt:lpstr>隶书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259</cp:revision>
  <dcterms:created xsi:type="dcterms:W3CDTF">2006-08-16T00:00:00Z</dcterms:created>
  <dcterms:modified xsi:type="dcterms:W3CDTF">2013-01-17T05:51:22Z</dcterms:modified>
</cp:coreProperties>
</file>