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9" r:id="rId2"/>
  </p:sldMasterIdLst>
  <p:notesMasterIdLst>
    <p:notesMasterId r:id="rId26"/>
  </p:notesMasterIdLst>
  <p:sldIdLst>
    <p:sldId id="369" r:id="rId3"/>
    <p:sldId id="257" r:id="rId4"/>
    <p:sldId id="258" r:id="rId5"/>
    <p:sldId id="346" r:id="rId6"/>
    <p:sldId id="368" r:id="rId7"/>
    <p:sldId id="291" r:id="rId8"/>
    <p:sldId id="347" r:id="rId9"/>
    <p:sldId id="329" r:id="rId10"/>
    <p:sldId id="334" r:id="rId11"/>
    <p:sldId id="337" r:id="rId12"/>
    <p:sldId id="350" r:id="rId13"/>
    <p:sldId id="351" r:id="rId14"/>
    <p:sldId id="353" r:id="rId15"/>
    <p:sldId id="355" r:id="rId16"/>
    <p:sldId id="356" r:id="rId17"/>
    <p:sldId id="357" r:id="rId18"/>
    <p:sldId id="358" r:id="rId19"/>
    <p:sldId id="359" r:id="rId20"/>
    <p:sldId id="367" r:id="rId21"/>
    <p:sldId id="362" r:id="rId22"/>
    <p:sldId id="343" r:id="rId23"/>
    <p:sldId id="363" r:id="rId24"/>
    <p:sldId id="364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经典平黑简" charset="-122"/>
      <p:regular r:id="rId31"/>
    </p:embeddedFont>
    <p:embeddedFont>
      <p:font typeface="楷体_GB2312" charset="-122"/>
      <p:regular r:id="rId32"/>
    </p:embeddedFont>
    <p:embeddedFont>
      <p:font typeface="隶书" pitchFamily="49" charset="-122"/>
      <p:regular r:id="rId33"/>
    </p:embeddedFont>
    <p:embeddedFont>
      <p:font typeface="黑体" pitchFamily="49" charset="-122"/>
      <p:regular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66FF33"/>
    <a:srgbClr val="FF3300"/>
    <a:srgbClr val="33CC33"/>
    <a:srgbClr val="F8E784"/>
    <a:srgbClr val="996600"/>
    <a:srgbClr val="99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6" autoAdjust="0"/>
    <p:restoredTop sz="94660"/>
  </p:normalViewPr>
  <p:slideViewPr>
    <p:cSldViewPr>
      <p:cViewPr>
        <p:scale>
          <a:sx n="100" d="100"/>
          <a:sy n="100" d="100"/>
        </p:scale>
        <p:origin x="-64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5A61C3A-046D-4363-9CDF-3C1CDDD90980}" type="datetimeFigureOut">
              <a:rPr lang="zh-CN" altLang="en-US"/>
              <a:pPr>
                <a:defRPr/>
              </a:pPr>
              <a:t>2013/1/16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25F482D-97FE-4225-8578-BED31F7494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3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F482D-97FE-4225-8578-BED31F74943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F482D-97FE-4225-8578-BED31F74943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7C0B-1142-4895-95E1-A7D7EA54FB48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74A3-F248-435E-AE29-8FF153713551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59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904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C56C1-EF9B-4FE4-9047-DA412E2D00F3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8C18-69A8-461E-8000-7E2E646AA6EB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73256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94F5-7B0F-417A-B60E-FA5FE420CC54}" type="datetimeFigureOut">
              <a:rPr lang="en-US" altLang="zh-CN"/>
              <a:pPr>
                <a:defRPr/>
              </a:pPr>
              <a:t>1/16/2013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19B1-3CA1-477E-9E43-7DC6EB06AE2B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39DF-4F61-43E5-AFA7-9ED0725E9BAF}" type="datetimeFigureOut">
              <a:rPr altLang="en-US">
                <a:solidFill>
                  <a:prstClr val="black">
                    <a:tint val="75000"/>
                  </a:prstClr>
                </a:solidFill>
                <a:ea typeface="宋体"/>
              </a:rPr>
              <a:pPr>
                <a:defRPr/>
              </a:pPr>
              <a:t>2010-10-18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A086-AC8E-4CE4-A90E-2B1BBFC88AB3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330731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6063-A1B9-48D9-91EB-FC389EBFE2A6}" type="datetimeFigureOut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1/16/2013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1334-A9EB-4468-9A77-98172C69C2CC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663446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40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72816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45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C5905B-DAEC-44A8-8A20-67E13F024F9D}" type="datetimeFigureOut">
              <a:rPr altLang="en-US"/>
              <a:pPr>
                <a:defRPr/>
              </a:pPr>
              <a:t>2010-10-18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C1BFA2-ABD2-401E-BFE5-54E5B9B0E372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4" r:id="rId3"/>
    <p:sldLayoutId id="2147483688" r:id="rId4"/>
    <p:sldLayoutId id="214748368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371A1E-209E-4D09-9194-2FB7A7C6978D}" type="datetimeFigureOut">
              <a:rPr altLang="en-US">
                <a:solidFill>
                  <a:prstClr val="black">
                    <a:tint val="75000"/>
                  </a:prstClr>
                </a:solidFill>
                <a:ea typeface="宋体"/>
              </a:rPr>
              <a:pPr>
                <a:defRPr/>
              </a:pPr>
              <a:t>2010-10-18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D1DD90-E4F0-43E8-9457-1DD87F57D8E8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889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楷体_GB2312" pitchFamily="49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楷体_GB2312" pitchFamily="49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lang="zh-CN" sz="32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lang="zh-CN" sz="28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lang="zh-CN" sz="24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lang="zh-CN" sz="20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lang="zh-CN" sz="2000" kern="1200">
          <a:solidFill>
            <a:schemeClr val="tx1"/>
          </a:solidFill>
          <a:latin typeface="楷体_GB2312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gif"/><Relationship Id="rId7" Type="http://schemas.openxmlformats.org/officeDocument/2006/relationships/slide" Target="slide2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23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工作文档\王双怀老师中国古代史\图片\第二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4355"/>
            <a:ext cx="7741537" cy="21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12" y="52483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4A2D24"/>
                </a:solidFill>
                <a:latin typeface="隶书" pitchFamily="49" charset="-122"/>
                <a:ea typeface="隶书" pitchFamily="49" charset="-122"/>
              </a:defRPr>
            </a:lvl1pPr>
          </a:lstStyle>
          <a:p>
            <a:r>
              <a:rPr lang="zh-CN" altLang="en-US" sz="2800" dirty="0"/>
              <a:t>主讲人：</a:t>
            </a:r>
            <a:r>
              <a:rPr lang="zh-CN" altLang="en-US" sz="2800" dirty="0" smtClean="0"/>
              <a:t>王双怀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50067"/>
            <a:ext cx="9144000" cy="106182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第二章</a:t>
            </a:r>
            <a:r>
              <a:rPr lang="zh-CN" altLang="en-US" sz="36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　夏商</a:t>
            </a:r>
            <a:r>
              <a:rPr lang="zh-CN" altLang="en-US" sz="36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两代</a:t>
            </a:r>
            <a:r>
              <a:rPr lang="en-US" altLang="zh-CN" sz="12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黑体" pitchFamily="49" charset="-122"/>
                <a:ea typeface="黑体" pitchFamily="49" charset="-122"/>
              </a:rPr>
              <a:t>  </a:t>
            </a:r>
            <a:endParaRPr lang="en-US" altLang="zh-CN" sz="1200" b="1" dirty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7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（前</a:t>
            </a:r>
            <a:r>
              <a:rPr lang="en-US" altLang="zh-CN" sz="27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21</a:t>
            </a:r>
            <a:r>
              <a:rPr lang="zh-CN" altLang="en-US" sz="27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世纪</a:t>
            </a:r>
            <a:r>
              <a:rPr lang="zh-CN" altLang="en-US" sz="27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宋体"/>
                <a:ea typeface="宋体"/>
              </a:rPr>
              <a:t>～</a:t>
            </a:r>
            <a:r>
              <a:rPr lang="zh-CN" altLang="en-US" sz="27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前</a:t>
            </a:r>
            <a:r>
              <a:rPr lang="en-US" altLang="zh-CN" sz="2700" b="1" dirty="0" smtClean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11</a:t>
            </a:r>
            <a:r>
              <a:rPr lang="zh-CN" altLang="en-US" sz="2700" b="1" dirty="0">
                <a:solidFill>
                  <a:srgbClr val="4A2D24"/>
                </a:solidFill>
                <a:effectLst>
                  <a:glow rad="838200">
                    <a:srgbClr val="F8E784">
                      <a:alpha val="28000"/>
                    </a:srgbClr>
                  </a:glow>
                </a:effectLst>
                <a:latin typeface="隶书" pitchFamily="49" charset="-122"/>
                <a:ea typeface="隶书" pitchFamily="49" charset="-122"/>
              </a:rPr>
              <a:t>世纪）</a:t>
            </a:r>
            <a:endParaRPr lang="en-US" altLang="zh-CN" sz="2700" b="1" dirty="0">
              <a:solidFill>
                <a:srgbClr val="4A2D24"/>
              </a:solidFill>
              <a:effectLst>
                <a:glow rad="838200">
                  <a:srgbClr val="F8E784">
                    <a:alpha val="28000"/>
                  </a:srgbClr>
                </a:glo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5730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rgbClr val="4A2D24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3759423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95250">
              <a:bevelT w="88900" h="38100" prst="softRound"/>
              <a:bevelB h="25400" prst="softRound"/>
              <a:extrusionClr>
                <a:schemeClr val="bg1"/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663300"/>
                </a:solidFill>
                <a:effectLst>
                  <a:glow rad="609600">
                    <a:srgbClr val="E8E378">
                      <a:alpha val="67451"/>
                    </a:srgbClr>
                  </a:glow>
                </a:effectLst>
                <a:latin typeface="黑体" pitchFamily="2" charset="-122"/>
                <a:ea typeface="黑体" pitchFamily="2" charset="-122"/>
                <a:cs typeface="经典平黑简" pitchFamily="49" charset="-122"/>
              </a:rPr>
              <a:t>商代奴隶制国家的发展</a:t>
            </a:r>
          </a:p>
        </p:txBody>
      </p:sp>
      <p:sp>
        <p:nvSpPr>
          <p:cNvPr id="8" name="TextBox 7"/>
          <p:cNvSpPr txBox="1"/>
          <p:nvPr/>
        </p:nvSpPr>
        <p:spPr>
          <a:xfrm rot="5976322">
            <a:off x="1742861" y="3698895"/>
            <a:ext cx="982470" cy="362272"/>
          </a:xfrm>
          <a:prstGeom prst="rect">
            <a:avLst/>
          </a:prstGeom>
          <a:noFill/>
        </p:spPr>
        <p:txBody>
          <a:bodyPr spcFirstLastPara="1" vert="wordArtVert" wrap="none">
            <a:prstTxWarp prst="textArchUp">
              <a:avLst>
                <a:gd name="adj" fmla="val 1132443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第二节</a:t>
            </a:r>
            <a:endParaRPr lang="zh-CN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620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772816"/>
            <a:ext cx="2896947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青铜工艺的高度发展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358388"/>
            <a:ext cx="7286676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商代青铜手工业种类繁多，有青铜器制造，陶器烧制，玉器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、骨器及石器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加工，纺织，漆器制造，酿酒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等。其中青铜铸造最为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突，技艺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高超，分工协作明确，许多方面居世界领先地位。</a:t>
            </a: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1011499" y="3573014"/>
            <a:ext cx="4834985" cy="2653265"/>
            <a:chOff x="2785976" y="3847703"/>
            <a:chExt cx="4834533" cy="2652632"/>
          </a:xfrm>
        </p:grpSpPr>
        <p:pic>
          <p:nvPicPr>
            <p:cNvPr id="13" name="Picture 4" descr="Image3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785976" y="3847703"/>
              <a:ext cx="1500058" cy="20908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icture 7" descr="xizun0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906119" y="3857594"/>
              <a:ext cx="2714390" cy="201640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2890083" y="6223402"/>
              <a:ext cx="1415640" cy="2769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/>
                <a:t>（湖南宁乡出土）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9592" y="5744289"/>
            <a:ext cx="1656223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凤鸟纹铜“戈”卣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4300" y="5643578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犀形铜尊</a:t>
            </a:r>
            <a:endParaRPr lang="en-US" altLang="zh-CN" dirty="0"/>
          </a:p>
          <a:p>
            <a:r>
              <a:rPr lang="zh-CN" altLang="en-US" dirty="0"/>
              <a:t>（湖南宁乡出土）</a:t>
            </a:r>
          </a:p>
        </p:txBody>
      </p:sp>
      <p:grpSp>
        <p:nvGrpSpPr>
          <p:cNvPr id="11" name="组合 16"/>
          <p:cNvGrpSpPr>
            <a:grpSpLocks/>
          </p:cNvGrpSpPr>
          <p:nvPr/>
        </p:nvGrpSpPr>
        <p:grpSpPr bwMode="auto">
          <a:xfrm>
            <a:off x="6156174" y="3582904"/>
            <a:ext cx="2031279" cy="2540008"/>
            <a:chOff x="1239707" y="4154407"/>
            <a:chExt cx="2030677" cy="2540029"/>
          </a:xfrm>
        </p:grpSpPr>
        <p:pic>
          <p:nvPicPr>
            <p:cNvPr id="12" name="Picture 4" descr="偃师商城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39707" y="4154407"/>
              <a:ext cx="2030677" cy="201601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1743616" y="6232767"/>
              <a:ext cx="1107668" cy="4616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司母戊鼎</a:t>
              </a:r>
              <a:endParaRPr lang="en-US" altLang="zh-CN" dirty="0"/>
            </a:p>
            <a:p>
              <a:r>
                <a:rPr lang="zh-CN" altLang="en-US" dirty="0"/>
                <a:t>（殷墟出土）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1214438" y="1772816"/>
            <a:ext cx="2687637" cy="3313087"/>
            <a:chOff x="1027653" y="3857628"/>
            <a:chExt cx="2688609" cy="3311995"/>
          </a:xfrm>
        </p:grpSpPr>
        <p:pic>
          <p:nvPicPr>
            <p:cNvPr id="18" name="Picture 4" descr="偃师商城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27653" y="3857628"/>
              <a:ext cx="2688609" cy="278608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1601498" y="6708110"/>
              <a:ext cx="1416284" cy="4615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商代四羊方尊</a:t>
              </a:r>
              <a:endParaRPr lang="en-US" altLang="zh-CN" dirty="0"/>
            </a:p>
            <a:p>
              <a:r>
                <a:rPr lang="zh-CN" altLang="en-US" dirty="0"/>
                <a:t>（湖南宁乡出土）</a:t>
              </a:r>
            </a:p>
          </p:txBody>
        </p:sp>
      </p:grp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4500563" y="2996952"/>
            <a:ext cx="3349625" cy="2899053"/>
            <a:chOff x="1330942" y="4429133"/>
            <a:chExt cx="3350195" cy="2898672"/>
          </a:xfrm>
        </p:grpSpPr>
        <p:pic>
          <p:nvPicPr>
            <p:cNvPr id="21" name="Picture 4" descr="偃师商城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330942" y="4429133"/>
              <a:ext cx="3350195" cy="242889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2417625" y="6866201"/>
              <a:ext cx="1416013" cy="46160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商代豕形铜尊</a:t>
              </a:r>
              <a:endParaRPr lang="en-US" altLang="zh-CN" dirty="0"/>
            </a:p>
            <a:p>
              <a:r>
                <a:rPr lang="zh-CN" altLang="en-US" dirty="0"/>
                <a:t>（湖南湘潭出土）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999094" y="1866890"/>
            <a:ext cx="3284874" cy="5539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其他各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类手工业的发展 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642910" y="2492896"/>
            <a:ext cx="7286676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玉器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、骨器、陶器、车辆等各项手工业。</a:t>
            </a:r>
          </a:p>
        </p:txBody>
      </p:sp>
      <p:grpSp>
        <p:nvGrpSpPr>
          <p:cNvPr id="10" name="组合 24"/>
          <p:cNvGrpSpPr>
            <a:grpSpLocks/>
          </p:cNvGrpSpPr>
          <p:nvPr/>
        </p:nvGrpSpPr>
        <p:grpSpPr bwMode="auto">
          <a:xfrm>
            <a:off x="792056" y="3379425"/>
            <a:ext cx="4572032" cy="2563015"/>
            <a:chOff x="571472" y="2285952"/>
            <a:chExt cx="4571202" cy="2562653"/>
          </a:xfrm>
        </p:grpSpPr>
        <p:pic>
          <p:nvPicPr>
            <p:cNvPr id="11" name="Picture 7" descr="商玉虎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71472" y="2357380"/>
              <a:ext cx="2456716" cy="207140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186372" y="4571645"/>
              <a:ext cx="1083753" cy="2769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商代玉龙 </a:t>
              </a:r>
            </a:p>
          </p:txBody>
        </p:sp>
        <p:pic>
          <p:nvPicPr>
            <p:cNvPr id="14" name="Picture 4" descr="商代玉人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98" y="2285952"/>
              <a:ext cx="1928476" cy="2164517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3" name="TextBox 22"/>
          <p:cNvSpPr txBox="1"/>
          <p:nvPr/>
        </p:nvSpPr>
        <p:spPr>
          <a:xfrm>
            <a:off x="3793714" y="5672281"/>
            <a:ext cx="106631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商代玉人</a:t>
            </a:r>
          </a:p>
        </p:txBody>
      </p:sp>
      <p:pic>
        <p:nvPicPr>
          <p:cNvPr id="19458" name="Picture 2" descr="http://zggds.snnu.edu.cn/jiaocai/02/images/0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656" y="3285240"/>
            <a:ext cx="1775712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6443605" y="5672281"/>
            <a:ext cx="119455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商代象牙杯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71538" y="1556792"/>
            <a:ext cx="238078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科学文化的发展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019905"/>
            <a:ext cx="7286676" cy="198515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）文字</a:t>
            </a:r>
            <a:endParaRPr lang="en-US" altLang="zh-CN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商代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文字已非常成熟。安阳殷墟先后进行了数十次发掘，共出土甲骨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15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万片以上，年代大体是从商王武丁到商纣灭亡之前，共有单字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5000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字左右，其中能够辨识的约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1500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个左右。“六书”的造字原则都已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具备，是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一种有严密规律的文字系统。</a:t>
            </a:r>
          </a:p>
        </p:txBody>
      </p:sp>
      <p:pic>
        <p:nvPicPr>
          <p:cNvPr id="13" name="Picture 4" descr="甲骨文片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59" y="4000504"/>
            <a:ext cx="1285884" cy="19872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b="3552"/>
          <a:stretch>
            <a:fillRect/>
          </a:stretch>
        </p:blipFill>
        <p:spPr bwMode="auto">
          <a:xfrm>
            <a:off x="2411760" y="4000504"/>
            <a:ext cx="2786082" cy="20154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5" descr="甲骨文二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05888" y="4005064"/>
            <a:ext cx="3054544" cy="2016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571472" y="1913057"/>
            <a:ext cx="7254756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）关于天象、历法的记载和天干地支的运用</a:t>
            </a: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969801" y="2950106"/>
            <a:ext cx="1810111" cy="2855158"/>
            <a:chOff x="1756173" y="3857628"/>
            <a:chExt cx="1666118" cy="2755520"/>
          </a:xfrm>
        </p:grpSpPr>
        <p:pic>
          <p:nvPicPr>
            <p:cNvPr id="12" name="Picture 4" descr="偃师商城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90665" y="3857628"/>
              <a:ext cx="1179346" cy="242889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1756173" y="6345816"/>
              <a:ext cx="1666118" cy="267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刻在甲骨上的干支表</a:t>
              </a:r>
            </a:p>
          </p:txBody>
        </p:sp>
      </p:grp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4941874" y="2996952"/>
            <a:ext cx="1502334" cy="2785799"/>
            <a:chOff x="1963563" y="3992349"/>
            <a:chExt cx="1502015" cy="2785450"/>
          </a:xfrm>
        </p:grpSpPr>
        <p:pic>
          <p:nvPicPr>
            <p:cNvPr id="17" name="Picture 4" descr="偃师商城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264378" y="3992349"/>
              <a:ext cx="1009630" cy="246798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1963563" y="6500835"/>
              <a:ext cx="1502015" cy="2769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记载日食的甲骨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00100" y="2348060"/>
            <a:ext cx="3155031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商代的阶级和阶级结构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911584"/>
            <a:ext cx="7215238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商代是早期阶级社会，由贵族、平民和奴隶组成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，经济发展建立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在奴隶制度基础之上的。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统治阶级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由商王及其臣僚、诸子、侯伯、巫史等众多贵族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组成。</a:t>
            </a:r>
            <a:endParaRPr lang="zh-CN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平民阶级主要是“众”或“众人”，他们是商族的部众，是原始社会末期出现或分化出来的。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奴隶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的名目繁多，被投入社会生产的各个领域。其来源主要是战俘，也有因负债或犯罪而沦为奴隶的。</a:t>
            </a:r>
          </a:p>
        </p:txBody>
      </p:sp>
      <p:sp>
        <p:nvSpPr>
          <p:cNvPr id="9" name="矩形​​ 6"/>
          <p:cNvSpPr/>
          <p:nvPr/>
        </p:nvSpPr>
        <p:spPr bwMode="auto">
          <a:xfrm>
            <a:off x="2505607" y="1556792"/>
            <a:ext cx="4226633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四、商代后期社会矛盾与商的灭亡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844824"/>
            <a:ext cx="2380780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商代的人殉人祭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420888"/>
            <a:ext cx="7215238" cy="77328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“杀人以卫死者曰殉”，其身份为近亲、近卫、妻妾等，而非奴隶。人祭的主要身份是外族人，是俘虏，而非真正的生产性奴隶。</a:t>
            </a:r>
          </a:p>
        </p:txBody>
      </p:sp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2051721" y="3284984"/>
            <a:ext cx="4330456" cy="2706990"/>
            <a:chOff x="2040939" y="3571322"/>
            <a:chExt cx="4329421" cy="2706383"/>
          </a:xfrm>
        </p:grpSpPr>
        <p:pic>
          <p:nvPicPr>
            <p:cNvPr id="8" name="Picture 4" descr="38"/>
            <p:cNvPicPr>
              <a:picLocks noChangeAspect="1" noChangeArrowheads="1"/>
            </p:cNvPicPr>
            <p:nvPr/>
          </p:nvPicPr>
          <p:blipFill>
            <a:blip r:embed="rId2" cstate="print"/>
            <a:srcRect t="27397"/>
            <a:stretch>
              <a:fillRect/>
            </a:stretch>
          </p:blipFill>
          <p:spPr bwMode="auto">
            <a:xfrm>
              <a:off x="2040939" y="3571322"/>
              <a:ext cx="4329421" cy="235745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545798" y="6000768"/>
              <a:ext cx="3194341" cy="2769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殷墟侯家庄甲种大墓南墓道中的无头尸骨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539750" y="2133600"/>
            <a:ext cx="4071843" cy="2663553"/>
            <a:chOff x="714348" y="2500306"/>
            <a:chExt cx="4071966" cy="2664529"/>
          </a:xfrm>
        </p:grpSpPr>
        <p:pic>
          <p:nvPicPr>
            <p:cNvPr id="10" name="Picture 4" descr="39"/>
            <p:cNvPicPr>
              <a:picLocks noChangeAspect="1" noChangeArrowheads="1"/>
            </p:cNvPicPr>
            <p:nvPr/>
          </p:nvPicPr>
          <p:blipFill>
            <a:blip r:embed="rId2" cstate="print"/>
            <a:srcRect t="11696" b="13450"/>
            <a:stretch>
              <a:fillRect/>
            </a:stretch>
          </p:blipFill>
          <p:spPr>
            <a:xfrm>
              <a:off x="714348" y="2500306"/>
              <a:ext cx="4071966" cy="228601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1026841" y="4887734"/>
              <a:ext cx="3041309" cy="2771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安阳侯家庄武官村王陵东商后期祭祀坑</a:t>
              </a: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4859304" y="3212976"/>
            <a:ext cx="3550661" cy="2520280"/>
            <a:chOff x="5072065" y="2643182"/>
            <a:chExt cx="3551489" cy="251965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22227"/>
            <a:stretch>
              <a:fillRect/>
            </a:stretch>
          </p:blipFill>
          <p:spPr>
            <a:xfrm>
              <a:off x="5072065" y="2643182"/>
              <a:ext cx="3551489" cy="207170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5425906" y="4885910"/>
              <a:ext cx="2888002" cy="2769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商代后岗祭祀坑中的人骨和青铜礼器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71538" y="1506977"/>
            <a:ext cx="3413114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商代后期社会矛盾的加剧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000240"/>
            <a:ext cx="7215238" cy="184665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武丁之后，其子祖甲是商朝由盛转衰的转折点，这一每况愈下的统治</a:t>
            </a:r>
            <a:r>
              <a:rPr lang="zh-CN" altLang="en-US" sz="1600" b="1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趋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向是衰亡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国语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周语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帝</a:t>
            </a:r>
            <a:r>
              <a:rPr lang="zh-CN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甲乱之，七世而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殒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14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尚书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无逸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自</a:t>
            </a:r>
            <a:r>
              <a:rPr lang="zh-CN" altLang="en-US" sz="1400" kern="0" dirty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时厥后，立王生则逸，不知稼穑之艰难，不闻小人之劳，惟耽乐之从。自时厥后，亦罔或克寿，或十年，或七八年，或五六年，或三四年</a:t>
            </a:r>
            <a:r>
              <a:rPr lang="zh-CN" altLang="en-US" sz="14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400" kern="0" dirty="0">
              <a:ln w="11430"/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071538" y="3798254"/>
            <a:ext cx="3929281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商纣王的残暴统治和商的灭亡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1000100" y="4298320"/>
            <a:ext cx="7215238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灭亡原因：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内忧：“德衰”，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德亡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”； 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广聚敛，穷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奢侈；重刑罚，事淫乐；任用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奸佞，排斥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贤能；滥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施酷刑，肆意杀掠。</a:t>
            </a:r>
            <a:endParaRPr lang="en-US" altLang="zh-CN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外患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：面临诸侯纷纷叛离，“纣克东夷，而殒其身”。周边部族也伺机侵扰。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本科生教学\十院校多媒体制作\课件初稿\04(2-2)\商代王系表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1150" y="1052736"/>
            <a:ext cx="4391090" cy="5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7"/>
          <p:cNvGrpSpPr>
            <a:grpSpLocks/>
          </p:cNvGrpSpPr>
          <p:nvPr/>
        </p:nvGrpSpPr>
        <p:grpSpPr bwMode="auto">
          <a:xfrm>
            <a:off x="2268539" y="1805997"/>
            <a:ext cx="4234544" cy="2501047"/>
            <a:chOff x="1927649" y="1618343"/>
            <a:chExt cx="4235419" cy="2501061"/>
          </a:xfrm>
        </p:grpSpPr>
        <p:pic>
          <p:nvPicPr>
            <p:cNvPr id="5130" name="图片 3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3204" y="2940837"/>
              <a:ext cx="4229864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3204" y="2283007"/>
              <a:ext cx="4229864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图片 2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2129" y="1618343"/>
              <a:ext cx="1329506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图片 2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7649" y="1618343"/>
              <a:ext cx="1329506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矩形​​ 26">
              <a:hlinkClick r:id="rId4" action="ppaction://hlinksldjump"/>
            </p:cNvPr>
            <p:cNvSpPr/>
            <p:nvPr/>
          </p:nvSpPr>
          <p:spPr>
            <a:xfrm>
              <a:off x="2308578" y="2241194"/>
              <a:ext cx="3579535" cy="46891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一、商王朝的建立和发展 </a:t>
              </a:r>
            </a:p>
          </p:txBody>
        </p:sp>
        <p:sp>
          <p:nvSpPr>
            <p:cNvPr id="29" name="矩形​​ 28">
              <a:hlinkClick r:id="rId2" action="ppaction://hlinksldjump"/>
            </p:cNvPr>
            <p:cNvSpPr/>
            <p:nvPr/>
          </p:nvSpPr>
          <p:spPr>
            <a:xfrm>
              <a:off x="2341906" y="2901672"/>
              <a:ext cx="3546206" cy="46891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二、商代国家机构的发展 </a:t>
              </a:r>
              <a:endParaRPr lang="en-US" altLang="zh-CN" sz="16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5136" name="图片 2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3204" y="3579401"/>
              <a:ext cx="4229864" cy="540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矩形​​ 30">
              <a:hlinkClick r:id="rId8" action="ppaction://hlinksldjump"/>
            </p:cNvPr>
            <p:cNvSpPr/>
            <p:nvPr/>
          </p:nvSpPr>
          <p:spPr>
            <a:xfrm>
              <a:off x="2316187" y="3553967"/>
              <a:ext cx="3571925" cy="46891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50" dirty="0">
                  <a:ln w="11430"/>
                  <a:effectLst>
                    <a:glow rad="139700">
                      <a:srgbClr val="F8E784">
                        <a:alpha val="71000"/>
                      </a:srgbClr>
                    </a:glow>
                  </a:effectLst>
                  <a:latin typeface="黑体" pitchFamily="2" charset="-122"/>
                  <a:ea typeface="黑体" pitchFamily="2" charset="-122"/>
                </a:rPr>
                <a:t>三、商代社会经济和文化 </a:t>
              </a:r>
            </a:p>
          </p:txBody>
        </p:sp>
        <p:sp>
          <p:nvSpPr>
            <p:cNvPr id="35" name="TextBox 34">
              <a:hlinkClick r:id="rId5" action="ppaction://hlinksldjump"/>
            </p:cNvPr>
            <p:cNvSpPr txBox="1"/>
            <p:nvPr/>
          </p:nvSpPr>
          <p:spPr>
            <a:xfrm>
              <a:off x="4793696" y="1674483"/>
              <a:ext cx="1114639" cy="369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effectLst>
                    <a:glow rad="304800">
                      <a:srgbClr val="FFEC9B">
                        <a:alpha val="52000"/>
                      </a:srgbClr>
                    </a:glow>
                  </a:effectLst>
                  <a:latin typeface="楷体_GB2312" pitchFamily="49" charset="-122"/>
                  <a:ea typeface="楷体_GB2312" pitchFamily="49" charset="-122"/>
                </a:rPr>
                <a:t>参考文献</a:t>
              </a:r>
            </a:p>
          </p:txBody>
        </p:sp>
        <p:sp>
          <p:nvSpPr>
            <p:cNvPr id="36" name="TextBox 35">
              <a:hlinkClick r:id="rId7" action="ppaction://hlinksldjump"/>
            </p:cNvPr>
            <p:cNvSpPr txBox="1"/>
            <p:nvPr/>
          </p:nvSpPr>
          <p:spPr>
            <a:xfrm>
              <a:off x="2011611" y="1674483"/>
              <a:ext cx="1114639" cy="3693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effectLst>
                    <a:glow rad="304800">
                      <a:srgbClr val="FFEC9B">
                        <a:alpha val="52000"/>
                      </a:srgbClr>
                    </a:glow>
                  </a:effectLst>
                  <a:latin typeface="楷体_GB2312" pitchFamily="49" charset="-122"/>
                  <a:ea typeface="楷体_GB2312" pitchFamily="49" charset="-122"/>
                </a:rPr>
                <a:t>教学目标</a:t>
              </a:r>
            </a:p>
          </p:txBody>
        </p:sp>
      </p:grp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5046479"/>
            <a:ext cx="422899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717660" y="5149321"/>
            <a:ext cx="13468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楷体_GB2312" pitchFamily="49" charset="-122"/>
                <a:ea typeface="楷体_GB2312" pitchFamily="49" charset="-122"/>
              </a:rPr>
              <a:t>练习与思考</a:t>
            </a:r>
          </a:p>
        </p:txBody>
      </p:sp>
      <p:grpSp>
        <p:nvGrpSpPr>
          <p:cNvPr id="5125" name="组合 17"/>
          <p:cNvGrpSpPr>
            <a:grpSpLocks/>
          </p:cNvGrpSpPr>
          <p:nvPr/>
        </p:nvGrpSpPr>
        <p:grpSpPr bwMode="auto">
          <a:xfrm>
            <a:off x="3675063" y="1806005"/>
            <a:ext cx="1329233" cy="540000"/>
            <a:chOff x="3791776" y="1879347"/>
            <a:chExt cx="1329535" cy="540000"/>
          </a:xfrm>
        </p:grpSpPr>
        <p:pic>
          <p:nvPicPr>
            <p:cNvPr id="5128" name="图片 29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91776" y="1879347"/>
              <a:ext cx="1329535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>
              <a:hlinkClick r:id="rId7" action="ppaction://hlinksldjump"/>
            </p:cNvPr>
            <p:cNvSpPr txBox="1"/>
            <p:nvPr/>
          </p:nvSpPr>
          <p:spPr>
            <a:xfrm>
              <a:off x="3898456" y="1947148"/>
              <a:ext cx="114299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effectLst>
                    <a:glow rad="304800">
                      <a:srgbClr val="FFEC9B">
                        <a:alpha val="52000"/>
                      </a:srgbClr>
                    </a:glow>
                  </a:effectLst>
                  <a:latin typeface="楷体_GB2312" pitchFamily="49" charset="-122"/>
                  <a:ea typeface="楷体_GB2312" pitchFamily="49" charset="-122"/>
                </a:rPr>
                <a:t>重点难点</a:t>
              </a:r>
              <a:endParaRPr lang="zh-CN" altLang="en-US" b="1" dirty="0">
                <a:effectLst>
                  <a:glow rad="304800">
                    <a:srgbClr val="FFEC9B">
                      <a:alpha val="52000"/>
                    </a:srgbClr>
                  </a:glow>
                </a:effectLst>
                <a:latin typeface="Calibri" pitchFamily="34" charset="0"/>
              </a:endParaRPr>
            </a:p>
          </p:txBody>
        </p:sp>
      </p:grpSp>
      <p:pic>
        <p:nvPicPr>
          <p:cNvPr id="5126" name="图片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300" y="4410246"/>
            <a:ext cx="42289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​​ 30">
            <a:hlinkClick r:id="rId10" action="ppaction://hlinksldjump"/>
          </p:cNvPr>
          <p:cNvSpPr/>
          <p:nvPr/>
        </p:nvSpPr>
        <p:spPr bwMode="auto">
          <a:xfrm>
            <a:off x="2627784" y="4384558"/>
            <a:ext cx="3571900" cy="47320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四、商代后期社会矛盾与商的灭亡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158528" y="2492896"/>
            <a:ext cx="4357688" cy="2214563"/>
          </a:xfrm>
          <a:prstGeom prst="wedgeRoundRectCallout">
            <a:avLst>
              <a:gd name="adj1" fmla="val -49235"/>
              <a:gd name="adj2" fmla="val 1296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lang="zh-CN" altLang="en-US" sz="2000" b="1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课后作业</a:t>
            </a:r>
            <a:r>
              <a:rPr lang="en-US" altLang="zh-CN" sz="2000" b="1" dirty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商朝是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怎样建立的？盘庚为什么迁殷？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商代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社会经济发展的状况如何？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商代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青铜器的制作水平如何？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甲骨文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有什么价值？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人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殉人祭的存在说明了什么问题？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en-US" altLang="zh-CN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pc="150" dirty="0" smtClean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商</a:t>
            </a:r>
            <a:r>
              <a:rPr lang="zh-CN" altLang="en-US" spc="150" dirty="0">
                <a:ln w="11430"/>
                <a:solidFill>
                  <a:srgbClr val="080808"/>
                </a:solidFill>
                <a:latin typeface="黑体" pitchFamily="49" charset="-122"/>
                <a:ea typeface="黑体" pitchFamily="49" charset="-122"/>
              </a:rPr>
              <a:t>朝灭亡的原因是什么？</a:t>
            </a:r>
          </a:p>
        </p:txBody>
      </p:sp>
      <p:pic>
        <p:nvPicPr>
          <p:cNvPr id="31750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714500"/>
            <a:ext cx="77152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　　帝盘庚之时，殷已都河北，盘庚渡河南，复居成汤之故居，乃五迁，无定处。殷民咨胥皆怨，不欲徙。盘庚乃告谕诸侯、大臣曰：“昔高后成汤与尔之先祖俱定天下，法则可修。舍而弗勉，何以成德！”乃遂涉河南，治亳，行汤之政，然后百姓由宁，殷道复兴。诸侯来朝，以其遵成汤之德也。</a:t>
            </a:r>
            <a:endParaRPr lang="en-US" altLang="zh-CN" sz="1600" dirty="0">
              <a:solidFill>
                <a:srgbClr val="996600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dirty="0">
              <a:solidFill>
                <a:srgbClr val="996600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dirty="0">
              <a:solidFill>
                <a:srgbClr val="996600"/>
              </a:solidFill>
              <a:latin typeface="+mn-lt"/>
              <a:ea typeface="+mn-ea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卷三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殷本纪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 </a:t>
            </a:r>
          </a:p>
        </p:txBody>
      </p:sp>
      <p:pic>
        <p:nvPicPr>
          <p:cNvPr id="32771" name="图片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72188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798638"/>
            <a:ext cx="771525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　　了解商王朝兴起与衰落的历史过程；认识青铜器和甲骨文；掌握商汤灭夏、盘庚迁殷等历史事件；弄清商国的国家制度和经济文化状况。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>
              <a:solidFill>
                <a:srgbClr val="99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】</a:t>
            </a:r>
            <a:endParaRPr lang="zh-CN" altLang="en-US" sz="1600" b="1" dirty="0">
              <a:solidFill>
                <a:srgbClr val="99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　　本节课教学的重点是商汤灭夏的经过；商代的国家体制；青铜器；甲骨文。难点是怎样看待“人殉”、</a:t>
            </a:r>
            <a:r>
              <a:rPr lang="zh-CN" altLang="en-US" sz="1600" dirty="0" smtClean="0">
                <a:solidFill>
                  <a:srgbClr val="996600"/>
                </a:solidFill>
              </a:rPr>
              <a:t>“人牲”；商代</a:t>
            </a:r>
            <a:r>
              <a:rPr lang="zh-CN" altLang="en-US" sz="1600" dirty="0">
                <a:solidFill>
                  <a:srgbClr val="996600"/>
                </a:solidFill>
              </a:rPr>
              <a:t>屡次迁都的原因是</a:t>
            </a:r>
            <a:r>
              <a:rPr lang="zh-CN" altLang="en-US" sz="1600" dirty="0" smtClean="0">
                <a:solidFill>
                  <a:srgbClr val="996600"/>
                </a:solidFill>
              </a:rPr>
              <a:t>什么。</a:t>
            </a:r>
            <a:endParaRPr lang="zh-CN" altLang="en-US" sz="16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6096000"/>
            <a:ext cx="449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1285875"/>
            <a:ext cx="7715250" cy="471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CN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参考文献</a:t>
            </a:r>
            <a:r>
              <a:rPr lang="en-US" altLang="zh-CN" sz="1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】</a:t>
            </a:r>
            <a:endParaRPr lang="zh-CN" altLang="en-US" sz="14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[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西汉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，中华书局，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[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晋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皇甫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谧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帝王世纪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，辽宁教育出版社，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3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古本竹书纪年辑校订补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，新知识出版社，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1956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4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伯赞、郑天挺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中国通史参考资料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第一册，中华书局，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1962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5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伯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赞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中国史纲要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上册，人民出版社，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6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7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中国史稿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8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第二、三卷，上海人民出版社，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9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李学勤主编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中国古代文明与国家形成研究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，云南人民出版社，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10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奴隶制时代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11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金景芳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中国奴隶社会史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12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张光直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中国青铜时代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13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孙淼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夏商史稿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1987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14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李民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夏商史探索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，河南人民出版社，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1985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15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晁福林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夏商西周的社会变迁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，北京师范大学出版社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1996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16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胡厚宣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殷商史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2003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17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陈朝云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商代聚落体系及其社会功能研究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，科学出版社，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2006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18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殷墟青铜器研究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2008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王晖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商周文化比较研究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，人民出版社，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2000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  <a:b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</a:b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谭其骧主编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中国历史地图集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第一</a:t>
            </a:r>
            <a:r>
              <a:rPr lang="zh-CN" altLang="en-US" sz="1600">
                <a:solidFill>
                  <a:srgbClr val="996600"/>
                </a:solidFill>
                <a:latin typeface="+mn-lt"/>
                <a:ea typeface="+mn-ea"/>
              </a:rPr>
              <a:t>册</a:t>
            </a:r>
            <a:r>
              <a:rPr lang="zh-CN" altLang="en-US" sz="1600" smtClean="0">
                <a:solidFill>
                  <a:srgbClr val="996600"/>
                </a:solidFill>
                <a:latin typeface="+mn-lt"/>
                <a:ea typeface="+mn-ea"/>
              </a:rPr>
              <a:t>，中国地图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出版社，</a:t>
            </a:r>
            <a:r>
              <a:rPr lang="en-US" altLang="zh-CN" sz="1600" dirty="0">
                <a:solidFill>
                  <a:srgbClr val="996600"/>
                </a:solidFill>
                <a:latin typeface="+mn-lt"/>
                <a:ea typeface="+mn-ea"/>
              </a:rPr>
              <a:t>1982</a:t>
            </a:r>
            <a:r>
              <a:rPr lang="zh-CN" altLang="en-US" sz="1600" dirty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857224" y="4830251"/>
            <a:ext cx="7358114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公元前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16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世纪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，汤灭夏，建立了商朝。商朝是相对松散的方国联盟，在盘庚迁殷后又被称作殷或殷商，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历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17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代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31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王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公元前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世纪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为周武王所灭。 </a:t>
            </a:r>
            <a:endParaRPr lang="en-US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147" name="图片 2" descr="安阳.jpg"/>
          <p:cNvPicPr>
            <a:picLocks noChangeAspect="1"/>
          </p:cNvPicPr>
          <p:nvPr/>
        </p:nvPicPr>
        <p:blipFill>
          <a:blip r:embed="rId2"/>
          <a:srcRect t="9999" r="27338" b="51210"/>
          <a:stretch>
            <a:fillRect/>
          </a:stretch>
        </p:blipFill>
        <p:spPr bwMode="auto">
          <a:xfrm>
            <a:off x="1643042" y="2078518"/>
            <a:ext cx="553100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4429132"/>
            <a:ext cx="211788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eaLnBrk="0" hangingPunct="0">
              <a:defRPr sz="1200" b="1">
                <a:latin typeface="Arial" charset="0"/>
                <a:ea typeface="楷体_GB2312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b="0" dirty="0" smtClean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  </a:t>
            </a:r>
            <a:r>
              <a:rPr lang="zh-CN" altLang="en-US" b="0" dirty="0">
                <a:latin typeface="黑体" pitchFamily="49" charset="-122"/>
                <a:ea typeface="黑体" pitchFamily="49" charset="-122"/>
              </a:rPr>
              <a:t>殷墟博物苑（仿殷建筑）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038594" y="2132855"/>
            <a:ext cx="4962166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商族的兴起和商王朝的建立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636911"/>
            <a:ext cx="685804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商部族是我国东方古老部族之一，子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姓，始祖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为契。母简狄为有娀氏之女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，吞吃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玄鸟卵而孕生契，契又称“玄王”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。契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孙相土“做乘马”；“相土烈烈，海外有截”；冥因勤于治水而死；王亥作服牛，其子上甲微六传至汤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，公元前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1600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年汤灭夏，建立商朝。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1142976" y="4307273"/>
            <a:ext cx="2286000" cy="2002046"/>
            <a:chOff x="1142976" y="4313573"/>
            <a:chExt cx="2286016" cy="2002629"/>
          </a:xfrm>
        </p:grpSpPr>
        <p:pic>
          <p:nvPicPr>
            <p:cNvPr id="10" name="Picture 4" descr="偃师商城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42976" y="4313573"/>
              <a:ext cx="2286016" cy="17145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639381" y="6039122"/>
              <a:ext cx="1348455" cy="2770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偃师商城遗址</a:t>
              </a:r>
            </a:p>
          </p:txBody>
        </p:sp>
      </p:grpSp>
      <p:sp>
        <p:nvSpPr>
          <p:cNvPr id="12" name="矩形 11"/>
          <p:cNvSpPr/>
          <p:nvPr/>
        </p:nvSpPr>
        <p:spPr bwMode="auto">
          <a:xfrm>
            <a:off x="3571868" y="4351423"/>
            <a:ext cx="4429156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 </a:t>
            </a:r>
            <a:r>
              <a:rPr lang="en-US" altLang="zh-CN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诗经</a:t>
            </a:r>
            <a:r>
              <a:rPr lang="en-US" altLang="zh-CN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商颂</a:t>
            </a:r>
            <a:r>
              <a:rPr lang="en-US" altLang="zh-CN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玄鸟</a:t>
            </a:r>
            <a:r>
              <a:rPr lang="en-US" altLang="zh-CN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》: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天命</a:t>
            </a:r>
            <a:r>
              <a:rPr lang="zh-CN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玄鸟，降而生商，宅殷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土芒芒。 </a:t>
            </a:r>
            <a:endParaRPr lang="zh-CN" altLang="en-US" sz="14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国语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周语下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玄</a:t>
            </a:r>
            <a:r>
              <a:rPr lang="zh-CN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王勤商，十有四世而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兴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孟子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滕文公下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汤</a:t>
            </a:r>
            <a:r>
              <a:rPr lang="zh-CN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始征，自葛载，十一征而无敌于天下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矩形​​ 6"/>
          <p:cNvSpPr/>
          <p:nvPr/>
        </p:nvSpPr>
        <p:spPr bwMode="auto">
          <a:xfrm>
            <a:off x="2895971" y="1556792"/>
            <a:ext cx="3505201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一、商王朝的建立和发展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47664" y="1288990"/>
            <a:ext cx="5236375" cy="4987322"/>
            <a:chOff x="1799598" y="1357297"/>
            <a:chExt cx="4681787" cy="4746921"/>
          </a:xfrm>
        </p:grpSpPr>
        <p:pic>
          <p:nvPicPr>
            <p:cNvPr id="1026" name="Picture 2" descr="G:\历史地图\郑州商城图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1357297"/>
              <a:ext cx="4624029" cy="4180295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867247" y="5585906"/>
              <a:ext cx="4500594" cy="2636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>
                  <a:sym typeface="楷体_GB2312" pitchFamily="49" charset="-122"/>
                </a:rPr>
                <a:t>  </a:t>
              </a:r>
              <a:r>
                <a:rPr lang="zh-CN" altLang="en-US" dirty="0"/>
                <a:t>郑州商城平面示意图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9598" y="5840571"/>
              <a:ext cx="4500594" cy="2636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/>
                <a:t>采自李孝聪</a:t>
              </a:r>
              <a:r>
                <a:rPr lang="en-US" altLang="zh-CN" dirty="0"/>
                <a:t>《</a:t>
              </a:r>
              <a:r>
                <a:rPr lang="zh-CN" altLang="en-US" dirty="0"/>
                <a:t>历史城市地理</a:t>
              </a:r>
              <a:r>
                <a:rPr lang="en-US" altLang="zh-CN" dirty="0"/>
                <a:t>》，</a:t>
              </a:r>
              <a:r>
                <a:rPr lang="zh-CN" altLang="en-US" dirty="0"/>
                <a:t>山东教育出版社，</a:t>
              </a:r>
              <a:r>
                <a:rPr lang="en-US" altLang="zh-CN" dirty="0"/>
                <a:t>2007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916832"/>
            <a:ext cx="3962034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商代前期的发展和盘庚迁殷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571744"/>
            <a:ext cx="6858048" cy="22621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汤任用贤人得以立国，汤死后伊尹放太甲，经历平稳发展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。从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仲丁到阳甲历五代九王，多次发生“弟子争相代立”的乱世局面，史称“九世之乱”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。公元前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1300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年盘庚迁殷，结束“不常厥邑”局面。</a:t>
            </a:r>
            <a:endParaRPr lang="en-US" altLang="zh-CN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昔</a:t>
            </a:r>
            <a:r>
              <a:rPr lang="zh-CN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有成汤，自彼氐羌，莫敢不来享，莫敢不来王，曰商是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常。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诗经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•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商颂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14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盘庚行汤之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政，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百姓</a:t>
            </a:r>
            <a:r>
              <a:rPr lang="zh-CN" altLang="en-US" sz="1400" kern="0" dirty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由宁，殷道复兴，诸侯</a:t>
            </a:r>
            <a:r>
              <a:rPr lang="zh-CN" altLang="en-US" sz="1400" kern="0" dirty="0" smtClean="0">
                <a:ln w="11430"/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来朝。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《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史记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•</a:t>
            </a:r>
            <a:r>
              <a:rPr lang="zh-CN" altLang="en-US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殷本纪</a:t>
            </a:r>
            <a:r>
              <a:rPr lang="en-US" altLang="zh-CN" sz="14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  <a:hlinkClick r:id="rId2" action="ppaction://hlinksldjump"/>
              </a:rPr>
              <a:t>》</a:t>
            </a:r>
            <a:r>
              <a:rPr lang="zh-CN" altLang="en-US" sz="14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1400" kern="0" dirty="0">
              <a:ln w="11430"/>
              <a:solidFill>
                <a:srgbClr val="080808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1700808"/>
            <a:ext cx="3962034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武丁时期的开拓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000100" y="2204864"/>
            <a:ext cx="6858048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武丁是小乙之子，是盘庚侄子，在位</a:t>
            </a:r>
            <a:r>
              <a:rPr lang="en-US" altLang="zh-CN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59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，重用贤能傅说，商代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的统治达到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极盛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死后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被称为“高宗”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。甲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骨卜辞中经常有武丁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征伐鬼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方、羌方、马方、人方等的记录。武丁的妻子妇好是一位女将军。 </a:t>
            </a:r>
          </a:p>
        </p:txBody>
      </p:sp>
      <p:pic>
        <p:nvPicPr>
          <p:cNvPr id="8" name="Picture 4" descr="商代疆域"/>
          <p:cNvPicPr>
            <a:picLocks noChangeAspect="1" noChangeArrowheads="1"/>
          </p:cNvPicPr>
          <p:nvPr/>
        </p:nvPicPr>
        <p:blipFill>
          <a:blip r:embed="rId3" cstate="print"/>
          <a:srcRect l="8270" t="22052"/>
          <a:stretch>
            <a:fillRect/>
          </a:stretch>
        </p:blipFill>
        <p:spPr bwMode="auto">
          <a:xfrm>
            <a:off x="759327" y="3501008"/>
            <a:ext cx="3169731" cy="227262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500563" y="3429000"/>
            <a:ext cx="3071812" cy="2643551"/>
            <a:chOff x="4286248" y="3583016"/>
            <a:chExt cx="3071834" cy="2642822"/>
          </a:xfrm>
        </p:grpSpPr>
        <p:pic>
          <p:nvPicPr>
            <p:cNvPr id="11" name="图片 10" descr="妇好墓出土的三联甗.jpg"/>
            <p:cNvPicPr>
              <a:picLocks noChangeAspect="1"/>
            </p:cNvPicPr>
            <p:nvPr/>
          </p:nvPicPr>
          <p:blipFill>
            <a:blip r:embed="rId4" cstate="print"/>
            <a:srcRect l="10358" t="2146" r="8262" b="7709"/>
            <a:stretch>
              <a:fillRect/>
            </a:stretch>
          </p:blipFill>
          <p:spPr>
            <a:xfrm>
              <a:off x="4286248" y="3583016"/>
              <a:ext cx="3071834" cy="234576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13484" y="5948915"/>
              <a:ext cx="1810124" cy="2769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妇好墓出土的三联甗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19672" y="5857892"/>
            <a:ext cx="150233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0"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Arial" charset="0"/>
                <a:ea typeface="宋体" charset="-122"/>
              </a:defRPr>
            </a:lvl2pPr>
            <a:lvl3pPr>
              <a:defRPr>
                <a:latin typeface="Arial" charset="0"/>
                <a:ea typeface="宋体" charset="-122"/>
              </a:defRPr>
            </a:lvl3pPr>
            <a:lvl4pPr>
              <a:defRPr>
                <a:latin typeface="Arial" charset="0"/>
                <a:ea typeface="宋体" charset="-122"/>
              </a:defRPr>
            </a:lvl4pPr>
            <a:lvl5pPr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r>
              <a:rPr lang="zh-CN" altLang="en-US" dirty="0" smtClean="0">
                <a:sym typeface="楷体_GB2312" pitchFamily="49" charset="-122"/>
              </a:rPr>
              <a:t>  </a:t>
            </a:r>
            <a:r>
              <a:rPr lang="zh-CN" altLang="en-US" dirty="0"/>
              <a:t>商代疆域示意图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899368" y="2246293"/>
            <a:ext cx="4033472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商王朝的统治机构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28662" y="2758329"/>
            <a:ext cx="450059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商代官制的突出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特征是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“巫</a:t>
            </a:r>
            <a:r>
              <a:rPr lang="en-US" altLang="zh-CN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”、“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史”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不分。百僚庶尹：百官的总称。宗教官吏有卜、巫、史等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。王位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世代相传，一般是父子相传和兄终弟及相结合，晚商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时期确立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嫡长子继承制度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。有军队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与刑罚。 </a:t>
            </a:r>
          </a:p>
        </p:txBody>
      </p:sp>
      <p:sp>
        <p:nvSpPr>
          <p:cNvPr id="8" name="矩形​​ 6"/>
          <p:cNvSpPr/>
          <p:nvPr/>
        </p:nvSpPr>
        <p:spPr bwMode="auto">
          <a:xfrm>
            <a:off x="2895971" y="1556792"/>
            <a:ext cx="3505201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二、商代国家机构的发展</a:t>
            </a:r>
          </a:p>
        </p:txBody>
      </p:sp>
      <p:grpSp>
        <p:nvGrpSpPr>
          <p:cNvPr id="9" name="组合 18"/>
          <p:cNvGrpSpPr>
            <a:grpSpLocks/>
          </p:cNvGrpSpPr>
          <p:nvPr/>
        </p:nvGrpSpPr>
        <p:grpSpPr bwMode="auto">
          <a:xfrm>
            <a:off x="5652120" y="2498045"/>
            <a:ext cx="2032000" cy="1836480"/>
            <a:chOff x="1142976" y="4214818"/>
            <a:chExt cx="2032000" cy="1836495"/>
          </a:xfrm>
        </p:grpSpPr>
        <p:pic>
          <p:nvPicPr>
            <p:cNvPr id="10" name="Picture 4" descr="偃师商城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42976" y="4214818"/>
              <a:ext cx="2032000" cy="152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670039" y="5774312"/>
              <a:ext cx="1040670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商代玉铖</a:t>
              </a:r>
            </a:p>
          </p:txBody>
        </p:sp>
      </p:grpSp>
      <p:grpSp>
        <p:nvGrpSpPr>
          <p:cNvPr id="12" name="组合 12"/>
          <p:cNvGrpSpPr>
            <a:grpSpLocks/>
          </p:cNvGrpSpPr>
          <p:nvPr/>
        </p:nvGrpSpPr>
        <p:grpSpPr bwMode="auto">
          <a:xfrm>
            <a:off x="5715008" y="4472840"/>
            <a:ext cx="2032000" cy="1836480"/>
            <a:chOff x="1142976" y="4214818"/>
            <a:chExt cx="2032000" cy="1836495"/>
          </a:xfrm>
        </p:grpSpPr>
        <p:pic>
          <p:nvPicPr>
            <p:cNvPr id="13" name="Picture 4" descr="偃师商城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42976" y="4214818"/>
              <a:ext cx="2032000" cy="152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1556818" y="5774312"/>
              <a:ext cx="1194558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商代绿玉戚</a:t>
              </a:r>
            </a:p>
          </p:txBody>
        </p:sp>
      </p:grpSp>
      <p:sp>
        <p:nvSpPr>
          <p:cNvPr id="15" name="矩形 14"/>
          <p:cNvSpPr/>
          <p:nvPr/>
        </p:nvSpPr>
        <p:spPr bwMode="auto">
          <a:xfrm>
            <a:off x="969318" y="4615717"/>
            <a:ext cx="3962034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方国与商代的疆域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928662" y="5187221"/>
            <a:ext cx="3571900" cy="77328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畿服制：商王朝将整个国家区分为畿内与畿外两大部分。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038594" y="2227057"/>
            <a:ext cx="1090363" cy="4818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农业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00100" y="2857496"/>
            <a:ext cx="1928826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“藉田”</a:t>
            </a:r>
            <a:r>
              <a:rPr lang="zh-CN" altLang="en-US" sz="1600" kern="0" dirty="0">
                <a:ln w="11430"/>
                <a:solidFill>
                  <a:srgbClr val="080808"/>
                </a:solidFill>
                <a:latin typeface="黑体" pitchFamily="2" charset="-122"/>
                <a:ea typeface="黑体" pitchFamily="2" charset="-122"/>
              </a:rPr>
              <a:t>仪式，主要农作物有黍、稷、粟、麦（大麦）、米（小麦）、稻等。协田耕作方式。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2987824" y="2227056"/>
            <a:ext cx="6105566" cy="3981854"/>
            <a:chOff x="3007925" y="2228878"/>
            <a:chExt cx="5788628" cy="3858845"/>
          </a:xfrm>
        </p:grpSpPr>
        <p:grpSp>
          <p:nvGrpSpPr>
            <p:cNvPr id="15368" name="组合 10"/>
            <p:cNvGrpSpPr>
              <a:grpSpLocks/>
            </p:cNvGrpSpPr>
            <p:nvPr/>
          </p:nvGrpSpPr>
          <p:grpSpPr bwMode="auto">
            <a:xfrm>
              <a:off x="3007925" y="2228878"/>
              <a:ext cx="5788628" cy="3619269"/>
              <a:chOff x="3007925" y="2228878"/>
              <a:chExt cx="5788628" cy="3619269"/>
            </a:xfrm>
          </p:grpSpPr>
          <p:pic>
            <p:nvPicPr>
              <p:cNvPr id="3" name="Picture 4" descr="偃师商城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t="12031"/>
              <a:stretch/>
            </p:blipFill>
            <p:spPr bwMode="auto">
              <a:xfrm>
                <a:off x="3007925" y="2228878"/>
                <a:ext cx="5788612" cy="168797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5370" name="图片 16" descr="图片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7925" y="3929314"/>
                <a:ext cx="5788628" cy="1918833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16" name="TextBox 15"/>
            <p:cNvSpPr txBox="1"/>
            <p:nvPr/>
          </p:nvSpPr>
          <p:spPr bwMode="auto">
            <a:xfrm>
              <a:off x="4895944" y="5810728"/>
              <a:ext cx="1963999" cy="276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  <a:lvl2pPr>
                <a:defRPr>
                  <a:latin typeface="Arial" charset="0"/>
                  <a:ea typeface="宋体" charset="-122"/>
                </a:defRPr>
              </a:lvl2pPr>
              <a:lvl3pPr>
                <a:defRPr>
                  <a:latin typeface="Arial" charset="0"/>
                  <a:ea typeface="宋体" charset="-122"/>
                </a:defRPr>
              </a:lvl3pPr>
              <a:lvl4pPr>
                <a:defRPr>
                  <a:latin typeface="Arial" charset="0"/>
                  <a:ea typeface="宋体" charset="-122"/>
                </a:defRPr>
              </a:lvl4pPr>
              <a:lvl5pPr>
                <a:defRPr>
                  <a:latin typeface="Arial" charset="0"/>
                  <a:ea typeface="宋体" charset="-122"/>
                </a:defRPr>
              </a:lvl5pPr>
              <a:lvl6pPr>
                <a:defRPr>
                  <a:latin typeface="Arial" charset="0"/>
                  <a:ea typeface="宋体" charset="-122"/>
                </a:defRPr>
              </a:lvl6pPr>
              <a:lvl7pPr>
                <a:defRPr>
                  <a:latin typeface="Arial" charset="0"/>
                  <a:ea typeface="宋体" charset="-122"/>
                </a:defRPr>
              </a:lvl7pPr>
              <a:lvl8pPr>
                <a:defRPr>
                  <a:latin typeface="Arial" charset="0"/>
                  <a:ea typeface="宋体" charset="-122"/>
                </a:defRPr>
              </a:lvl8pPr>
              <a:lvl9pPr>
                <a:defRPr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与农业有关的甲骨文字</a:t>
              </a:r>
            </a:p>
          </p:txBody>
        </p:sp>
      </p:grpSp>
      <p:sp>
        <p:nvSpPr>
          <p:cNvPr id="11" name="矩形​​ 6"/>
          <p:cNvSpPr/>
          <p:nvPr/>
        </p:nvSpPr>
        <p:spPr bwMode="auto">
          <a:xfrm>
            <a:off x="2895971" y="1556792"/>
            <a:ext cx="3505201" cy="481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 rad="139700">
                    <a:srgbClr val="F8E784">
                      <a:alpha val="71000"/>
                    </a:srgbClr>
                  </a:glow>
                </a:effectLst>
                <a:latin typeface="黑体" pitchFamily="2" charset="-122"/>
                <a:ea typeface="黑体" pitchFamily="2" charset="-122"/>
              </a:rPr>
              <a:t>三、商代社会经济和文化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1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3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465</Words>
  <Application>Microsoft Office PowerPoint</Application>
  <PresentationFormat>全屏显示(4:3)</PresentationFormat>
  <Paragraphs>113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Calibri</vt:lpstr>
      <vt:lpstr>Wingdings</vt:lpstr>
      <vt:lpstr>经典平黑简</vt:lpstr>
      <vt:lpstr>Times New Roman</vt:lpstr>
      <vt:lpstr>楷体_GB2312</vt:lpstr>
      <vt:lpstr>隶书</vt:lpstr>
      <vt:lpstr>黑体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367</cp:revision>
  <dcterms:created xsi:type="dcterms:W3CDTF">2006-08-16T00:00:00Z</dcterms:created>
  <dcterms:modified xsi:type="dcterms:W3CDTF">2013-01-16T12:59:16Z</dcterms:modified>
</cp:coreProperties>
</file>