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48" r:id="rId1"/>
    <p:sldMasterId id="2147483689" r:id="rId2"/>
  </p:sldMasterIdLst>
  <p:notesMasterIdLst>
    <p:notesMasterId r:id="rId28"/>
  </p:notesMasterIdLst>
  <p:sldIdLst>
    <p:sldId id="355" r:id="rId3"/>
    <p:sldId id="257" r:id="rId4"/>
    <p:sldId id="319" r:id="rId5"/>
    <p:sldId id="320" r:id="rId6"/>
    <p:sldId id="322" r:id="rId7"/>
    <p:sldId id="325" r:id="rId8"/>
    <p:sldId id="327" r:id="rId9"/>
    <p:sldId id="328" r:id="rId10"/>
    <p:sldId id="329" r:id="rId11"/>
    <p:sldId id="330" r:id="rId12"/>
    <p:sldId id="331" r:id="rId13"/>
    <p:sldId id="332" r:id="rId14"/>
    <p:sldId id="333" r:id="rId15"/>
    <p:sldId id="334" r:id="rId16"/>
    <p:sldId id="335" r:id="rId17"/>
    <p:sldId id="336" r:id="rId18"/>
    <p:sldId id="337" r:id="rId19"/>
    <p:sldId id="340" r:id="rId20"/>
    <p:sldId id="341" r:id="rId21"/>
    <p:sldId id="352" r:id="rId22"/>
    <p:sldId id="343" r:id="rId23"/>
    <p:sldId id="344" r:id="rId24"/>
    <p:sldId id="345" r:id="rId25"/>
    <p:sldId id="353" r:id="rId26"/>
    <p:sldId id="354" r:id="rId27"/>
  </p:sldIdLst>
  <p:sldSz cx="9144000" cy="6858000" type="screen4x3"/>
  <p:notesSz cx="6858000" cy="9144000"/>
  <p:embeddedFontLst>
    <p:embeddedFont>
      <p:font typeface="黑体" pitchFamily="49" charset="-122"/>
      <p:regular r:id="rId29"/>
    </p:embeddedFont>
    <p:embeddedFont>
      <p:font typeface="楷体_GB2312" charset="-122"/>
      <p:regular r:id="rId30"/>
    </p:embeddedFont>
    <p:embeddedFont>
      <p:font typeface="Calibri" pitchFamily="34" charset="0"/>
      <p:regular r:id="rId31"/>
      <p:bold r:id="rId32"/>
      <p:italic r:id="rId33"/>
      <p:boldItalic r:id="rId34"/>
    </p:embeddedFont>
    <p:embeddedFont>
      <p:font typeface="隶书" pitchFamily="49" charset="-122"/>
      <p:regular r:id="rId35"/>
    </p:embeddedFont>
    <p:embeddedFont>
      <p:font typeface="经典平黑简" charset="-122"/>
      <p:regular r:id="rId36"/>
    </p:embeddedFont>
  </p:embeddedFontLst>
  <p:defaultTextStyle>
    <a:defPPr>
      <a:defRPr lang="zh-CN"/>
    </a:defPPr>
    <a:lvl1pPr algn="l" rtl="0" fontAlgn="base">
      <a:spcBef>
        <a:spcPct val="0"/>
      </a:spcBef>
      <a:spcAft>
        <a:spcPct val="0"/>
      </a:spcAft>
      <a:defRPr kern="1200">
        <a:solidFill>
          <a:schemeClr val="tx1"/>
        </a:solidFill>
        <a:latin typeface="Calibri" charset="0"/>
        <a:ea typeface="宋体" pitchFamily="2" charset="-122"/>
        <a:cs typeface="+mn-cs"/>
      </a:defRPr>
    </a:lvl1pPr>
    <a:lvl2pPr marL="457200" algn="l" rtl="0" fontAlgn="base">
      <a:spcBef>
        <a:spcPct val="0"/>
      </a:spcBef>
      <a:spcAft>
        <a:spcPct val="0"/>
      </a:spcAft>
      <a:defRPr kern="1200">
        <a:solidFill>
          <a:schemeClr val="tx1"/>
        </a:solidFill>
        <a:latin typeface="Calibri" charset="0"/>
        <a:ea typeface="宋体" pitchFamily="2" charset="-122"/>
        <a:cs typeface="+mn-cs"/>
      </a:defRPr>
    </a:lvl2pPr>
    <a:lvl3pPr marL="914400" algn="l" rtl="0" fontAlgn="base">
      <a:spcBef>
        <a:spcPct val="0"/>
      </a:spcBef>
      <a:spcAft>
        <a:spcPct val="0"/>
      </a:spcAft>
      <a:defRPr kern="1200">
        <a:solidFill>
          <a:schemeClr val="tx1"/>
        </a:solidFill>
        <a:latin typeface="Calibri" charset="0"/>
        <a:ea typeface="宋体" pitchFamily="2" charset="-122"/>
        <a:cs typeface="+mn-cs"/>
      </a:defRPr>
    </a:lvl3pPr>
    <a:lvl4pPr marL="1371600" algn="l" rtl="0" fontAlgn="base">
      <a:spcBef>
        <a:spcPct val="0"/>
      </a:spcBef>
      <a:spcAft>
        <a:spcPct val="0"/>
      </a:spcAft>
      <a:defRPr kern="1200">
        <a:solidFill>
          <a:schemeClr val="tx1"/>
        </a:solidFill>
        <a:latin typeface="Calibri" charset="0"/>
        <a:ea typeface="宋体" pitchFamily="2" charset="-122"/>
        <a:cs typeface="+mn-cs"/>
      </a:defRPr>
    </a:lvl4pPr>
    <a:lvl5pPr marL="1828800" algn="l" rtl="0" fontAlgn="base">
      <a:spcBef>
        <a:spcPct val="0"/>
      </a:spcBef>
      <a:spcAft>
        <a:spcPct val="0"/>
      </a:spcAft>
      <a:defRPr kern="1200">
        <a:solidFill>
          <a:schemeClr val="tx1"/>
        </a:solidFill>
        <a:latin typeface="Calibri" charset="0"/>
        <a:ea typeface="宋体" pitchFamily="2" charset="-122"/>
        <a:cs typeface="+mn-cs"/>
      </a:defRPr>
    </a:lvl5pPr>
    <a:lvl6pPr marL="2286000" algn="l" defTabSz="914400" rtl="0" eaLnBrk="1" latinLnBrk="0" hangingPunct="1">
      <a:defRPr kern="1200">
        <a:solidFill>
          <a:schemeClr val="tx1"/>
        </a:solidFill>
        <a:latin typeface="Calibri" charset="0"/>
        <a:ea typeface="宋体" pitchFamily="2" charset="-122"/>
        <a:cs typeface="+mn-cs"/>
      </a:defRPr>
    </a:lvl6pPr>
    <a:lvl7pPr marL="2743200" algn="l" defTabSz="914400" rtl="0" eaLnBrk="1" latinLnBrk="0" hangingPunct="1">
      <a:defRPr kern="1200">
        <a:solidFill>
          <a:schemeClr val="tx1"/>
        </a:solidFill>
        <a:latin typeface="Calibri" charset="0"/>
        <a:ea typeface="宋体" pitchFamily="2" charset="-122"/>
        <a:cs typeface="+mn-cs"/>
      </a:defRPr>
    </a:lvl7pPr>
    <a:lvl8pPr marL="3200400" algn="l" defTabSz="914400" rtl="0" eaLnBrk="1" latinLnBrk="0" hangingPunct="1">
      <a:defRPr kern="1200">
        <a:solidFill>
          <a:schemeClr val="tx1"/>
        </a:solidFill>
        <a:latin typeface="Calibri" charset="0"/>
        <a:ea typeface="宋体" pitchFamily="2" charset="-122"/>
        <a:cs typeface="+mn-cs"/>
      </a:defRPr>
    </a:lvl8pPr>
    <a:lvl9pPr marL="3657600" algn="l" defTabSz="914400" rtl="0" eaLnBrk="1" latinLnBrk="0" hangingPunct="1">
      <a:defRPr kern="1200">
        <a:solidFill>
          <a:schemeClr val="tx1"/>
        </a:solidFill>
        <a:latin typeface="Calibri"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8E784"/>
    <a:srgbClr val="FFCC00"/>
    <a:srgbClr val="080808"/>
    <a:srgbClr val="33CC33"/>
    <a:srgbClr val="66FF33"/>
    <a:srgbClr val="FF3300"/>
    <a:srgbClr val="996600"/>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06" autoAdjust="0"/>
    <p:restoredTop sz="94660"/>
  </p:normalViewPr>
  <p:slideViewPr>
    <p:cSldViewPr>
      <p:cViewPr>
        <p:scale>
          <a:sx n="71" d="100"/>
          <a:sy n="71" d="100"/>
        </p:scale>
        <p:origin x="-1488" y="-3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F513C2D3-4003-4785-B97B-14C7A8AF42C6}" type="datetimeFigureOut">
              <a:rPr lang="zh-CN" altLang="en-US"/>
              <a:pPr>
                <a:defRPr/>
              </a:pPr>
              <a:t>2013/1/16</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A726948C-1016-4587-BD5D-6A114671D4F6}" type="slidenum">
              <a:rPr lang="zh-CN" altLang="en-US"/>
              <a:pPr>
                <a:defRPr/>
              </a:pPr>
              <a:t>‹#›</a:t>
            </a:fld>
            <a:endParaRPr lang="zh-CN" altLang="en-US"/>
          </a:p>
        </p:txBody>
      </p:sp>
    </p:spTree>
    <p:extLst>
      <p:ext uri="{BB962C8B-B14F-4D97-AF65-F5344CB8AC3E}">
        <p14:creationId xmlns:p14="http://schemas.microsoft.com/office/powerpoint/2010/main" val="22095698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003334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92500593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4" name="图片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2503249" y="1592856"/>
            <a:ext cx="4228991" cy="540000"/>
          </a:xfrm>
          <a:prstGeom prst="rect">
            <a:avLst/>
          </a:prstGeom>
        </p:spPr>
      </p:pic>
    </p:spTree>
    <p:extLst>
      <p:ext uri="{BB962C8B-B14F-4D97-AF65-F5344CB8AC3E}">
        <p14:creationId xmlns:p14="http://schemas.microsoft.com/office/powerpoint/2010/main" val="21953803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9F575F-0EE5-441D-9AFC-5183AE9D7BDF}" type="datetimeFigureOut">
              <a:rPr altLang="en-US"/>
              <a:pPr>
                <a:defRPr/>
              </a:pPr>
              <a:t>2010-10-18</a:t>
            </a:fld>
            <a:endParaRPr/>
          </a:p>
        </p:txBody>
      </p:sp>
      <p:sp>
        <p:nvSpPr>
          <p:cNvPr id="3" name="Footer Placeholder 4"/>
          <p:cNvSpPr>
            <a:spLocks noGrp="1"/>
          </p:cNvSpPr>
          <p:nvPr>
            <p:ph type="ftr" sz="quarter" idx="11"/>
          </p:nvPr>
        </p:nvSpPr>
        <p:spPr/>
        <p:txBody>
          <a:bodyPr/>
          <a:lstStyle>
            <a:lvl1pPr>
              <a:defRPr/>
            </a:lvl1pPr>
          </a:lstStyle>
          <a:p>
            <a:pPr>
              <a:defRPr/>
            </a:pPr>
            <a:endParaRPr/>
          </a:p>
        </p:txBody>
      </p:sp>
      <p:sp>
        <p:nvSpPr>
          <p:cNvPr id="4" name="Slide Number Placeholder 5"/>
          <p:cNvSpPr>
            <a:spLocks noGrp="1"/>
          </p:cNvSpPr>
          <p:nvPr>
            <p:ph type="sldNum" sz="quarter" idx="12"/>
          </p:nvPr>
        </p:nvSpPr>
        <p:spPr/>
        <p:txBody>
          <a:bodyPr/>
          <a:lstStyle>
            <a:lvl1pPr>
              <a:defRPr/>
            </a:lvl1pPr>
          </a:lstStyle>
          <a:p>
            <a:pPr>
              <a:defRPr/>
            </a:pPr>
            <a:fld id="{8E3DFD30-9162-465B-89C0-06A6887DD5F6}" type="slidenum">
              <a:rPr lang="en-US" altLang="zh-CN"/>
              <a:pPr>
                <a:def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7584" y="1484784"/>
            <a:ext cx="7488351" cy="4572000"/>
          </a:xfrm>
          <a:prstGeom prst="rect">
            <a:avLst/>
          </a:prstGeom>
        </p:spPr>
      </p:pic>
    </p:spTree>
    <p:extLst>
      <p:ext uri="{BB962C8B-B14F-4D97-AF65-F5344CB8AC3E}">
        <p14:creationId xmlns:p14="http://schemas.microsoft.com/office/powerpoint/2010/main" val="3765040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链接内容版式">
    <p:spTree>
      <p:nvGrpSpPr>
        <p:cNvPr id="1" name=""/>
        <p:cNvGrpSpPr/>
        <p:nvPr/>
      </p:nvGrpSpPr>
      <p:grpSpPr>
        <a:xfrm>
          <a:off x="0" y="0"/>
          <a:ext cx="0" cy="0"/>
          <a:chOff x="0" y="0"/>
          <a:chExt cx="0" cy="0"/>
        </a:xfrm>
      </p:grpSpPr>
      <p:sp>
        <p:nvSpPr>
          <p:cNvPr id="4" name="日期占位符 2"/>
          <p:cNvSpPr>
            <a:spLocks noGrp="1"/>
          </p:cNvSpPr>
          <p:nvPr>
            <p:ph type="dt" sz="half" idx="10"/>
          </p:nvPr>
        </p:nvSpPr>
        <p:spPr/>
        <p:txBody>
          <a:bodyPr/>
          <a:lstStyle>
            <a:lvl1pPr>
              <a:defRPr/>
            </a:lvl1pPr>
          </a:lstStyle>
          <a:p>
            <a:pPr>
              <a:defRPr/>
            </a:pPr>
            <a:fld id="{1448BA5E-F251-4B3A-B958-A8FDCEB04E4E}" type="datetimeFigureOut">
              <a:rPr lang="en-US" altLang="zh-CN"/>
              <a:pPr>
                <a:defRPr/>
              </a:pPr>
              <a:t>1/16/2013</a:t>
            </a:fld>
            <a:endParaRPr altLang="en-US"/>
          </a:p>
        </p:txBody>
      </p:sp>
      <p:sp>
        <p:nvSpPr>
          <p:cNvPr id="5" name="页脚占位符 3"/>
          <p:cNvSpPr>
            <a:spLocks noGrp="1"/>
          </p:cNvSpPr>
          <p:nvPr>
            <p:ph type="ftr" sz="quarter" idx="11"/>
          </p:nvPr>
        </p:nvSpPr>
        <p:spPr/>
        <p:txBody>
          <a:bodyPr/>
          <a:lstStyle>
            <a:lvl1pPr>
              <a:defRPr/>
            </a:lvl1pPr>
          </a:lstStyle>
          <a:p>
            <a:pPr>
              <a:defRPr/>
            </a:pPr>
            <a:endParaRPr/>
          </a:p>
        </p:txBody>
      </p:sp>
      <p:sp>
        <p:nvSpPr>
          <p:cNvPr id="6" name="灯片编号占位符 4"/>
          <p:cNvSpPr>
            <a:spLocks noGrp="1"/>
          </p:cNvSpPr>
          <p:nvPr>
            <p:ph type="sldNum" sz="quarter" idx="12"/>
          </p:nvPr>
        </p:nvSpPr>
        <p:spPr/>
        <p:txBody>
          <a:bodyPr/>
          <a:lstStyle>
            <a:lvl1pPr>
              <a:defRPr/>
            </a:lvl1pPr>
          </a:lstStyle>
          <a:p>
            <a:pPr>
              <a:defRPr/>
            </a:pPr>
            <a:fld id="{9F3CE70C-EF8D-4954-B981-179C2DE93115}" type="slidenum">
              <a:rPr lang="en-US" altLang="zh-CN"/>
              <a:pPr>
                <a:defRPr/>
              </a:pPr>
              <a:t>‹#›</a:t>
            </a:fld>
            <a:endParaRPr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9F339DF-4F61-43E5-AFA7-9ED0725E9BAF}" type="datetimeFigureOut">
              <a:rPr altLang="en-US">
                <a:solidFill>
                  <a:prstClr val="black">
                    <a:tint val="75000"/>
                  </a:prstClr>
                </a:solidFill>
                <a:ea typeface="宋体"/>
              </a:rPr>
              <a:pPr>
                <a:defRPr/>
              </a:pPr>
              <a:t>2010-10-18</a:t>
            </a:fld>
            <a:endParaRPr altLang="en-US">
              <a:solidFill>
                <a:prstClr val="black">
                  <a:tint val="75000"/>
                </a:prstClr>
              </a:solidFill>
              <a:ea typeface="宋体"/>
            </a:endParaRPr>
          </a:p>
        </p:txBody>
      </p:sp>
      <p:sp>
        <p:nvSpPr>
          <p:cNvPr id="3" name="Footer Placeholder 4"/>
          <p:cNvSpPr>
            <a:spLocks noGrp="1"/>
          </p:cNvSpPr>
          <p:nvPr>
            <p:ph type="ftr" sz="quarter" idx="11"/>
          </p:nvPr>
        </p:nvSpPr>
        <p:spPr/>
        <p:txBody>
          <a:bodyPr/>
          <a:lstStyle>
            <a:lvl1pPr>
              <a:defRPr/>
            </a:lvl1pPr>
          </a:lstStyle>
          <a:p>
            <a:pPr>
              <a:defRPr/>
            </a:pPr>
            <a:endParaRPr altLang="en-US">
              <a:solidFill>
                <a:prstClr val="black">
                  <a:tint val="75000"/>
                </a:prstClr>
              </a:solidFill>
              <a:ea typeface="宋体"/>
            </a:endParaRPr>
          </a:p>
        </p:txBody>
      </p:sp>
      <p:sp>
        <p:nvSpPr>
          <p:cNvPr id="4" name="Slide Number Placeholder 5"/>
          <p:cNvSpPr>
            <a:spLocks noGrp="1"/>
          </p:cNvSpPr>
          <p:nvPr>
            <p:ph type="sldNum" sz="quarter" idx="12"/>
          </p:nvPr>
        </p:nvSpPr>
        <p:spPr/>
        <p:txBody>
          <a:bodyPr/>
          <a:lstStyle>
            <a:lvl1pPr>
              <a:defRPr/>
            </a:lvl1pPr>
          </a:lstStyle>
          <a:p>
            <a:pPr>
              <a:defRPr/>
            </a:pPr>
            <a:fld id="{E9E0A086-AC8E-4CE4-A90E-2B1BBFC88AB3}" type="slidenum">
              <a:rPr lang="en-US" altLang="zh-CN">
                <a:solidFill>
                  <a:prstClr val="black">
                    <a:tint val="75000"/>
                  </a:prstClr>
                </a:solidFill>
              </a:rPr>
              <a:pPr>
                <a:defRPr/>
              </a:pPr>
              <a:t>‹#›</a:t>
            </a:fld>
            <a:endParaRPr altLang="en-US">
              <a:solidFill>
                <a:prstClr val="black">
                  <a:tint val="75000"/>
                </a:prstClr>
              </a:solidFill>
              <a:ea typeface="宋体"/>
            </a:endParaRPr>
          </a:p>
        </p:txBody>
      </p:sp>
    </p:spTree>
    <p:extLst>
      <p:ext uri="{BB962C8B-B14F-4D97-AF65-F5344CB8AC3E}">
        <p14:creationId xmlns:p14="http://schemas.microsoft.com/office/powerpoint/2010/main" val="122335689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链接内容版式">
    <p:spTree>
      <p:nvGrpSpPr>
        <p:cNvPr id="1" name=""/>
        <p:cNvGrpSpPr/>
        <p:nvPr/>
      </p:nvGrpSpPr>
      <p:grpSpPr>
        <a:xfrm>
          <a:off x="0" y="0"/>
          <a:ext cx="0" cy="0"/>
          <a:chOff x="0" y="0"/>
          <a:chExt cx="0" cy="0"/>
        </a:xfrm>
      </p:grpSpPr>
      <p:sp>
        <p:nvSpPr>
          <p:cNvPr id="4" name="日期占位符 2"/>
          <p:cNvSpPr>
            <a:spLocks noGrp="1"/>
          </p:cNvSpPr>
          <p:nvPr>
            <p:ph type="dt" sz="half" idx="10"/>
          </p:nvPr>
        </p:nvSpPr>
        <p:spPr/>
        <p:txBody>
          <a:bodyPr/>
          <a:lstStyle>
            <a:lvl1pPr>
              <a:defRPr/>
            </a:lvl1pPr>
          </a:lstStyle>
          <a:p>
            <a:pPr>
              <a:defRPr/>
            </a:pPr>
            <a:fld id="{D39F6063-A1B9-48D9-91EB-FC389EBFE2A6}" type="datetimeFigureOut">
              <a:rPr lang="en-US" altLang="zh-CN">
                <a:solidFill>
                  <a:prstClr val="black">
                    <a:tint val="75000"/>
                  </a:prstClr>
                </a:solidFill>
              </a:rPr>
              <a:pPr>
                <a:defRPr/>
              </a:pPr>
              <a:t>1/16/2013</a:t>
            </a:fld>
            <a:endParaRPr altLang="en-US">
              <a:solidFill>
                <a:prstClr val="black">
                  <a:tint val="75000"/>
                </a:prstClr>
              </a:solidFill>
              <a:ea typeface="宋体"/>
            </a:endParaRPr>
          </a:p>
        </p:txBody>
      </p:sp>
      <p:sp>
        <p:nvSpPr>
          <p:cNvPr id="5" name="页脚占位符 3"/>
          <p:cNvSpPr>
            <a:spLocks noGrp="1"/>
          </p:cNvSpPr>
          <p:nvPr>
            <p:ph type="ftr" sz="quarter" idx="11"/>
          </p:nvPr>
        </p:nvSpPr>
        <p:spPr/>
        <p:txBody>
          <a:bodyPr/>
          <a:lstStyle>
            <a:lvl1pPr>
              <a:defRPr/>
            </a:lvl1pPr>
          </a:lstStyle>
          <a:p>
            <a:pPr>
              <a:defRPr/>
            </a:pPr>
            <a:endParaRPr altLang="en-US">
              <a:solidFill>
                <a:prstClr val="black">
                  <a:tint val="75000"/>
                </a:prstClr>
              </a:solidFill>
              <a:ea typeface="宋体"/>
            </a:endParaRPr>
          </a:p>
        </p:txBody>
      </p:sp>
      <p:sp>
        <p:nvSpPr>
          <p:cNvPr id="6" name="灯片编号占位符 4"/>
          <p:cNvSpPr>
            <a:spLocks noGrp="1"/>
          </p:cNvSpPr>
          <p:nvPr>
            <p:ph type="sldNum" sz="quarter" idx="12"/>
          </p:nvPr>
        </p:nvSpPr>
        <p:spPr/>
        <p:txBody>
          <a:bodyPr/>
          <a:lstStyle>
            <a:lvl1pPr>
              <a:defRPr/>
            </a:lvl1pPr>
          </a:lstStyle>
          <a:p>
            <a:pPr>
              <a:defRPr/>
            </a:pPr>
            <a:fld id="{BA721334-A9EB-4468-9A77-98172C69C2CC}" type="slidenum">
              <a:rPr lang="en-US" altLang="zh-CN">
                <a:solidFill>
                  <a:prstClr val="black">
                    <a:tint val="75000"/>
                  </a:prstClr>
                </a:solidFill>
              </a:rPr>
              <a:pPr>
                <a:defRPr/>
              </a:pPr>
              <a:t>‹#›</a:t>
            </a:fld>
            <a:endParaRPr altLang="en-US">
              <a:solidFill>
                <a:prstClr val="black">
                  <a:tint val="75000"/>
                </a:prstClr>
              </a:solidFill>
              <a:ea typeface="宋体"/>
            </a:endParaRPr>
          </a:p>
        </p:txBody>
      </p:sp>
    </p:spTree>
    <p:extLst>
      <p:ext uri="{BB962C8B-B14F-4D97-AF65-F5344CB8AC3E}">
        <p14:creationId xmlns:p14="http://schemas.microsoft.com/office/powerpoint/2010/main" val="10611293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189579"/>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26380" y="1772816"/>
            <a:ext cx="6485980" cy="3960000"/>
          </a:xfrm>
          <a:prstGeom prst="rect">
            <a:avLst/>
          </a:prstGeom>
        </p:spPr>
      </p:pic>
    </p:spTree>
    <p:extLst>
      <p:ext uri="{BB962C8B-B14F-4D97-AF65-F5344CB8AC3E}">
        <p14:creationId xmlns:p14="http://schemas.microsoft.com/office/powerpoint/2010/main" val="41213895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slideLayout" Target="../slideLayouts/slideLayout8.xml"/><Relationship Id="rId7"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latinLnBrk="0">
              <a:spcBef>
                <a:spcPts val="0"/>
              </a:spcBef>
              <a:spcAft>
                <a:spcPts val="0"/>
              </a:spcAft>
              <a:defRPr lang="zh-CN" sz="1200">
                <a:solidFill>
                  <a:schemeClr val="tx1">
                    <a:tint val="75000"/>
                  </a:schemeClr>
                </a:solidFill>
                <a:latin typeface="+mn-lt"/>
                <a:ea typeface="+mn-ea"/>
              </a:defRPr>
            </a:lvl1pPr>
          </a:lstStyle>
          <a:p>
            <a:pPr>
              <a:defRPr/>
            </a:pPr>
            <a:fld id="{AE48E2FC-0E70-4307-8060-A97B632B6B26}" type="datetimeFigureOut">
              <a:rPr altLang="en-US"/>
              <a:pPr>
                <a:defRPr/>
              </a:pPr>
              <a:t>2010-10-18</a:t>
            </a:fld>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latinLnBrk="0">
              <a:spcBef>
                <a:spcPts val="0"/>
              </a:spcBef>
              <a:spcAft>
                <a:spcPts val="0"/>
              </a:spcAft>
              <a:defRPr lang="zh-CN" sz="1200">
                <a:solidFill>
                  <a:schemeClr val="tx1">
                    <a:tint val="75000"/>
                  </a:schemeClr>
                </a:solidFill>
                <a:latin typeface="+mn-lt"/>
                <a:ea typeface="+mn-ea"/>
              </a:defRPr>
            </a:lvl1pPr>
          </a:lstStyle>
          <a:p>
            <a:pPr>
              <a:defRPr/>
            </a:pPr>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latinLnBrk="0">
              <a:spcBef>
                <a:spcPts val="0"/>
              </a:spcBef>
              <a:spcAft>
                <a:spcPts val="0"/>
              </a:spcAft>
              <a:defRPr lang="zh-CN" sz="1200">
                <a:solidFill>
                  <a:schemeClr val="tx1">
                    <a:tint val="75000"/>
                  </a:schemeClr>
                </a:solidFill>
                <a:latin typeface="+mn-lt"/>
                <a:ea typeface="+mn-ea"/>
              </a:defRPr>
            </a:lvl1pPr>
          </a:lstStyle>
          <a:p>
            <a:pPr>
              <a:defRPr/>
            </a:pPr>
            <a:fld id="{44A04203-C44B-4540-9D4B-1EDDD52851B4}" type="slidenum">
              <a:rPr lang="en-US" altLang="zh-CN"/>
              <a:pPr>
                <a:defRPr/>
              </a:pPr>
              <a:t>‹#›</a:t>
            </a:fld>
            <a:endParaRPr/>
          </a:p>
        </p:txBody>
      </p:sp>
    </p:spTree>
  </p:cSld>
  <p:clrMap bg1="lt1" tx1="dk1" bg2="lt2" tx2="dk2" accent1="accent1" accent2="accent2" accent3="accent3" accent4="accent4" accent5="accent5" accent6="accent6" hlink="hlink" folHlink="folHlink"/>
  <p:sldLayoutIdLst>
    <p:sldLayoutId id="2147483685" r:id="rId1"/>
    <p:sldLayoutId id="2147483687" r:id="rId2"/>
    <p:sldLayoutId id="2147483684" r:id="rId3"/>
    <p:sldLayoutId id="2147483688" r:id="rId4"/>
    <p:sldLayoutId id="2147483686" r:id="rId5"/>
  </p:sldLayoutIdLst>
  <p:txStyles>
    <p:titleStyle>
      <a:lvl1pPr algn="ctr" rtl="0" eaLnBrk="0" fontAlgn="base" hangingPunct="0">
        <a:spcBef>
          <a:spcPct val="0"/>
        </a:spcBef>
        <a:spcAft>
          <a:spcPct val="0"/>
        </a:spcAft>
        <a:defRPr lang="zh-CN" sz="4400" kern="1200">
          <a:solidFill>
            <a:schemeClr val="tx1"/>
          </a:solidFill>
          <a:latin typeface="Arial" charset="0"/>
          <a:ea typeface="+mj-ea"/>
          <a:cs typeface="+mj-cs"/>
        </a:defRPr>
      </a:lvl1pPr>
      <a:lvl2pPr algn="ctr" rtl="0" eaLnBrk="0" fontAlgn="base" hangingPunct="0">
        <a:spcBef>
          <a:spcPct val="0"/>
        </a:spcBef>
        <a:spcAft>
          <a:spcPct val="0"/>
        </a:spcAft>
        <a:defRPr sz="4400">
          <a:solidFill>
            <a:schemeClr val="tx1"/>
          </a:solidFill>
          <a:latin typeface="Arial" charset="0"/>
          <a:ea typeface="宋体" charset="-122"/>
        </a:defRPr>
      </a:lvl2pPr>
      <a:lvl3pPr algn="ctr" rtl="0" eaLnBrk="0" fontAlgn="base" hangingPunct="0">
        <a:spcBef>
          <a:spcPct val="0"/>
        </a:spcBef>
        <a:spcAft>
          <a:spcPct val="0"/>
        </a:spcAft>
        <a:defRPr sz="4400">
          <a:solidFill>
            <a:schemeClr val="tx1"/>
          </a:solidFill>
          <a:latin typeface="Arial" charset="0"/>
          <a:ea typeface="宋体" charset="-122"/>
        </a:defRPr>
      </a:lvl3pPr>
      <a:lvl4pPr algn="ctr" rtl="0" eaLnBrk="0" fontAlgn="base" hangingPunct="0">
        <a:spcBef>
          <a:spcPct val="0"/>
        </a:spcBef>
        <a:spcAft>
          <a:spcPct val="0"/>
        </a:spcAft>
        <a:defRPr sz="4400">
          <a:solidFill>
            <a:schemeClr val="tx1"/>
          </a:solidFill>
          <a:latin typeface="Arial" charset="0"/>
          <a:ea typeface="宋体" charset="-122"/>
        </a:defRPr>
      </a:lvl4pPr>
      <a:lvl5pPr algn="ctr" rtl="0" eaLnBrk="0" fontAlgn="base" hangingPunct="0">
        <a:spcBef>
          <a:spcPct val="0"/>
        </a:spcBef>
        <a:spcAft>
          <a:spcPct val="0"/>
        </a:spcAft>
        <a:defRPr sz="4400">
          <a:solidFill>
            <a:schemeClr val="tx1"/>
          </a:solidFill>
          <a:latin typeface="Arial"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eaLnBrk="0" fontAlgn="base" hangingPunct="0">
        <a:spcBef>
          <a:spcPct val="20000"/>
        </a:spcBef>
        <a:spcAft>
          <a:spcPct val="0"/>
        </a:spcAft>
        <a:buFont typeface="Calibri" charset="0"/>
        <a:buChar char="•"/>
        <a:defRPr lang="zh-CN" sz="3200" kern="1200">
          <a:solidFill>
            <a:schemeClr val="tx1"/>
          </a:solidFill>
          <a:latin typeface="Arial" charset="0"/>
          <a:ea typeface="+mn-ea"/>
          <a:cs typeface="+mn-cs"/>
        </a:defRPr>
      </a:lvl1pPr>
      <a:lvl2pPr marL="742950" indent="-285750" algn="l" rtl="0" eaLnBrk="0" fontAlgn="base" hangingPunct="0">
        <a:spcBef>
          <a:spcPct val="20000"/>
        </a:spcBef>
        <a:spcAft>
          <a:spcPct val="0"/>
        </a:spcAft>
        <a:buFont typeface="Calibri" charset="0"/>
        <a:buChar char="–"/>
        <a:defRPr lang="zh-CN" sz="2800" kern="1200">
          <a:solidFill>
            <a:schemeClr val="tx1"/>
          </a:solidFill>
          <a:latin typeface="Arial" charset="0"/>
          <a:ea typeface="+mn-ea"/>
          <a:cs typeface="+mn-cs"/>
        </a:defRPr>
      </a:lvl2pPr>
      <a:lvl3pPr marL="1143000" indent="-228600" algn="l" rtl="0" eaLnBrk="0" fontAlgn="base" hangingPunct="0">
        <a:spcBef>
          <a:spcPct val="20000"/>
        </a:spcBef>
        <a:spcAft>
          <a:spcPct val="0"/>
        </a:spcAft>
        <a:buFont typeface="Calibri" charset="0"/>
        <a:buChar char="•"/>
        <a:defRPr lang="zh-CN" sz="2400" kern="1200">
          <a:solidFill>
            <a:schemeClr val="tx1"/>
          </a:solidFill>
          <a:latin typeface="Arial" charset="0"/>
          <a:ea typeface="+mn-ea"/>
          <a:cs typeface="+mn-cs"/>
        </a:defRPr>
      </a:lvl3pPr>
      <a:lvl4pPr marL="1600200" indent="-228600" algn="l" rtl="0" eaLnBrk="0" fontAlgn="base" hangingPunct="0">
        <a:spcBef>
          <a:spcPct val="20000"/>
        </a:spcBef>
        <a:spcAft>
          <a:spcPct val="0"/>
        </a:spcAft>
        <a:buFont typeface="Calibri" charset="0"/>
        <a:buChar char="–"/>
        <a:defRPr lang="zh-CN" sz="2000" kern="1200">
          <a:solidFill>
            <a:schemeClr val="tx1"/>
          </a:solidFill>
          <a:latin typeface="Arial" charset="0"/>
          <a:ea typeface="+mn-ea"/>
          <a:cs typeface="+mn-cs"/>
        </a:defRPr>
      </a:lvl4pPr>
      <a:lvl5pPr marL="2057400" indent="-228600" algn="l" rtl="0" eaLnBrk="0" fontAlgn="base" hangingPunct="0">
        <a:spcBef>
          <a:spcPct val="20000"/>
        </a:spcBef>
        <a:spcAft>
          <a:spcPct val="0"/>
        </a:spcAft>
        <a:buFont typeface="Calibri" charset="0"/>
        <a:buChar char="»"/>
        <a:defRPr lang="zh-CN"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lang="zh-CN"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lang="zh-CN"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lang="zh-CN"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lang="zh-CN" sz="2000" kern="1200">
          <a:solidFill>
            <a:schemeClr val="tx1"/>
          </a:solidFill>
          <a:latin typeface="+mn-lt"/>
          <a:ea typeface="+mn-ea"/>
          <a:cs typeface="+mn-cs"/>
        </a:defRPr>
      </a:lvl9pPr>
    </p:bodyStyle>
    <p:otherStyle>
      <a:defPPr>
        <a:defRPr lang="zh-CN"/>
      </a:defPPr>
      <a:lvl1pPr marL="0" algn="l" defTabSz="914400" rtl="0" eaLnBrk="1" latinLnBrk="0" hangingPunct="1">
        <a:defRPr lang="zh-CN" sz="1800" kern="1200">
          <a:solidFill>
            <a:schemeClr val="tx1"/>
          </a:solidFill>
          <a:latin typeface="+mn-lt"/>
          <a:ea typeface="+mn-ea"/>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vl9pPr marL="3657600" algn="l" defTabSz="914400" rtl="0" eaLnBrk="1" latinLnBrk="0" hangingPunct="1">
        <a:defRPr lang="zh-CN"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8">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latinLnBrk="0">
              <a:spcBef>
                <a:spcPts val="0"/>
              </a:spcBef>
              <a:spcAft>
                <a:spcPts val="0"/>
              </a:spcAft>
              <a:defRPr lang="zh-CN" sz="1200">
                <a:solidFill>
                  <a:schemeClr val="tx1">
                    <a:tint val="75000"/>
                  </a:schemeClr>
                </a:solidFill>
                <a:latin typeface="+mn-lt"/>
                <a:ea typeface="+mn-ea"/>
              </a:defRPr>
            </a:lvl1pPr>
          </a:lstStyle>
          <a:p>
            <a:pPr>
              <a:defRPr/>
            </a:pPr>
            <a:fld id="{C0371A1E-209E-4D09-9194-2FB7A7C6978D}" type="datetimeFigureOut">
              <a:rPr altLang="en-US">
                <a:solidFill>
                  <a:prstClr val="black">
                    <a:tint val="75000"/>
                  </a:prstClr>
                </a:solidFill>
                <a:ea typeface="宋体"/>
              </a:rPr>
              <a:pPr>
                <a:defRPr/>
              </a:pPr>
              <a:t>2010-10-18</a:t>
            </a:fld>
            <a:endParaRPr altLang="en-US">
              <a:solidFill>
                <a:prstClr val="black">
                  <a:tint val="75000"/>
                </a:prstClr>
              </a:solidFill>
              <a:ea typeface="宋体"/>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latinLnBrk="0">
              <a:spcBef>
                <a:spcPts val="0"/>
              </a:spcBef>
              <a:spcAft>
                <a:spcPts val="0"/>
              </a:spcAft>
              <a:defRPr lang="zh-CN" sz="1200">
                <a:solidFill>
                  <a:schemeClr val="tx1">
                    <a:tint val="75000"/>
                  </a:schemeClr>
                </a:solidFill>
                <a:latin typeface="+mn-lt"/>
                <a:ea typeface="+mn-ea"/>
              </a:defRPr>
            </a:lvl1pPr>
          </a:lstStyle>
          <a:p>
            <a:pPr>
              <a:defRPr/>
            </a:pPr>
            <a:endParaRPr altLang="en-US">
              <a:solidFill>
                <a:prstClr val="black">
                  <a:tint val="75000"/>
                </a:prstClr>
              </a:solidFill>
              <a:ea typeface="宋体"/>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latinLnBrk="0">
              <a:spcBef>
                <a:spcPts val="0"/>
              </a:spcBef>
              <a:spcAft>
                <a:spcPts val="0"/>
              </a:spcAft>
              <a:defRPr lang="zh-CN" sz="1200">
                <a:solidFill>
                  <a:schemeClr val="tx1">
                    <a:tint val="75000"/>
                  </a:schemeClr>
                </a:solidFill>
                <a:latin typeface="+mn-lt"/>
                <a:ea typeface="+mn-ea"/>
              </a:defRPr>
            </a:lvl1pPr>
          </a:lstStyle>
          <a:p>
            <a:pPr>
              <a:defRPr/>
            </a:pPr>
            <a:fld id="{5ED1DD90-E4F0-43E8-9457-1DD87F57D8E8}" type="slidenum">
              <a:rPr lang="en-US" altLang="zh-CN">
                <a:solidFill>
                  <a:prstClr val="black">
                    <a:tint val="75000"/>
                  </a:prstClr>
                </a:solidFill>
              </a:rPr>
              <a:pPr>
                <a:defRPr/>
              </a:pPr>
              <a:t>‹#›</a:t>
            </a:fld>
            <a:endParaRPr altLang="en-US">
              <a:solidFill>
                <a:prstClr val="black">
                  <a:tint val="75000"/>
                </a:prstClr>
              </a:solidFill>
              <a:ea typeface="宋体"/>
            </a:endParaRPr>
          </a:p>
        </p:txBody>
      </p:sp>
    </p:spTree>
    <p:extLst>
      <p:ext uri="{BB962C8B-B14F-4D97-AF65-F5344CB8AC3E}">
        <p14:creationId xmlns:p14="http://schemas.microsoft.com/office/powerpoint/2010/main" val="392362539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Lst>
  <p:transition>
    <p:fade/>
  </p:transition>
  <p:timing>
    <p:tnLst>
      <p:par>
        <p:cTn id="1" dur="indefinite" restart="never" nodeType="tmRoot"/>
      </p:par>
    </p:tnLst>
  </p:timing>
  <p:txStyles>
    <p:titleStyle>
      <a:lvl1pPr algn="ctr" rtl="0" eaLnBrk="0" fontAlgn="base" hangingPunct="0">
        <a:spcBef>
          <a:spcPct val="0"/>
        </a:spcBef>
        <a:spcAft>
          <a:spcPct val="0"/>
        </a:spcAft>
        <a:defRPr lang="zh-CN" sz="4400" kern="1200">
          <a:solidFill>
            <a:schemeClr val="tx1"/>
          </a:solidFill>
          <a:latin typeface="楷体_GB2312" pitchFamily="49" charset="-122"/>
          <a:ea typeface="+mj-ea"/>
          <a:cs typeface="+mj-cs"/>
        </a:defRPr>
      </a:lvl1pPr>
      <a:lvl2pPr algn="ctr" rtl="0" eaLnBrk="0" fontAlgn="base" hangingPunct="0">
        <a:spcBef>
          <a:spcPct val="0"/>
        </a:spcBef>
        <a:spcAft>
          <a:spcPct val="0"/>
        </a:spcAft>
        <a:defRPr sz="4400">
          <a:solidFill>
            <a:schemeClr val="tx1"/>
          </a:solidFill>
          <a:latin typeface="楷体_GB2312" pitchFamily="49" charset="-122"/>
          <a:ea typeface="宋体" pitchFamily="2" charset="-122"/>
        </a:defRPr>
      </a:lvl2pPr>
      <a:lvl3pPr algn="ctr" rtl="0" eaLnBrk="0" fontAlgn="base" hangingPunct="0">
        <a:spcBef>
          <a:spcPct val="0"/>
        </a:spcBef>
        <a:spcAft>
          <a:spcPct val="0"/>
        </a:spcAft>
        <a:defRPr sz="4400">
          <a:solidFill>
            <a:schemeClr val="tx1"/>
          </a:solidFill>
          <a:latin typeface="楷体_GB2312" pitchFamily="49" charset="-122"/>
          <a:ea typeface="宋体" pitchFamily="2" charset="-122"/>
        </a:defRPr>
      </a:lvl3pPr>
      <a:lvl4pPr algn="ctr" rtl="0" eaLnBrk="0" fontAlgn="base" hangingPunct="0">
        <a:spcBef>
          <a:spcPct val="0"/>
        </a:spcBef>
        <a:spcAft>
          <a:spcPct val="0"/>
        </a:spcAft>
        <a:defRPr sz="4400">
          <a:solidFill>
            <a:schemeClr val="tx1"/>
          </a:solidFill>
          <a:latin typeface="楷体_GB2312" pitchFamily="49" charset="-122"/>
          <a:ea typeface="宋体" pitchFamily="2" charset="-122"/>
        </a:defRPr>
      </a:lvl4pPr>
      <a:lvl5pPr algn="ctr" rtl="0" eaLnBrk="0" fontAlgn="base" hangingPunct="0">
        <a:spcBef>
          <a:spcPct val="0"/>
        </a:spcBef>
        <a:spcAft>
          <a:spcPct val="0"/>
        </a:spcAft>
        <a:defRPr sz="4400">
          <a:solidFill>
            <a:schemeClr val="tx1"/>
          </a:solidFill>
          <a:latin typeface="楷体_GB2312" pitchFamily="49" charset="-122"/>
          <a:ea typeface="宋体" pitchFamily="2" charset="-122"/>
        </a:defRPr>
      </a:lvl5pPr>
      <a:lvl6pPr marL="457200" algn="ctr" rtl="0" fontAlgn="base">
        <a:spcBef>
          <a:spcPct val="0"/>
        </a:spcBef>
        <a:spcAft>
          <a:spcPct val="0"/>
        </a:spcAft>
        <a:defRPr sz="4400">
          <a:solidFill>
            <a:schemeClr val="tx1"/>
          </a:solidFill>
          <a:latin typeface="楷体_GB2312" pitchFamily="49" charset="-122"/>
          <a:ea typeface="宋体" pitchFamily="2" charset="-122"/>
        </a:defRPr>
      </a:lvl6pPr>
      <a:lvl7pPr marL="914400" algn="ctr" rtl="0" fontAlgn="base">
        <a:spcBef>
          <a:spcPct val="0"/>
        </a:spcBef>
        <a:spcAft>
          <a:spcPct val="0"/>
        </a:spcAft>
        <a:defRPr sz="4400">
          <a:solidFill>
            <a:schemeClr val="tx1"/>
          </a:solidFill>
          <a:latin typeface="楷体_GB2312" pitchFamily="49" charset="-122"/>
          <a:ea typeface="宋体" pitchFamily="2" charset="-122"/>
        </a:defRPr>
      </a:lvl7pPr>
      <a:lvl8pPr marL="1371600" algn="ctr" rtl="0" fontAlgn="base">
        <a:spcBef>
          <a:spcPct val="0"/>
        </a:spcBef>
        <a:spcAft>
          <a:spcPct val="0"/>
        </a:spcAft>
        <a:defRPr sz="4400">
          <a:solidFill>
            <a:schemeClr val="tx1"/>
          </a:solidFill>
          <a:latin typeface="楷体_GB2312" pitchFamily="49" charset="-122"/>
          <a:ea typeface="宋体" pitchFamily="2" charset="-122"/>
        </a:defRPr>
      </a:lvl8pPr>
      <a:lvl9pPr marL="1828800" algn="ctr" rtl="0" fontAlgn="base">
        <a:spcBef>
          <a:spcPct val="0"/>
        </a:spcBef>
        <a:spcAft>
          <a:spcPct val="0"/>
        </a:spcAft>
        <a:defRPr sz="4400">
          <a:solidFill>
            <a:schemeClr val="tx1"/>
          </a:solidFill>
          <a:latin typeface="楷体_GB2312" pitchFamily="49" charset="-122"/>
          <a:ea typeface="宋体" pitchFamily="2" charset="-122"/>
        </a:defRPr>
      </a:lvl9pPr>
    </p:titleStyle>
    <p:bodyStyle>
      <a:lvl1pPr marL="342900" indent="-342900" algn="l" rtl="0" eaLnBrk="0" fontAlgn="base" hangingPunct="0">
        <a:spcBef>
          <a:spcPct val="20000"/>
        </a:spcBef>
        <a:spcAft>
          <a:spcPct val="0"/>
        </a:spcAft>
        <a:buFont typeface="Calibri" pitchFamily="34" charset="0"/>
        <a:buChar char="•"/>
        <a:defRPr lang="zh-CN" sz="3200" kern="1200">
          <a:solidFill>
            <a:schemeClr val="tx1"/>
          </a:solidFill>
          <a:latin typeface="楷体_GB2312" pitchFamily="49" charset="-122"/>
          <a:ea typeface="+mn-ea"/>
          <a:cs typeface="+mn-cs"/>
        </a:defRPr>
      </a:lvl1pPr>
      <a:lvl2pPr marL="742950" indent="-285750" algn="l" rtl="0" eaLnBrk="0" fontAlgn="base" hangingPunct="0">
        <a:spcBef>
          <a:spcPct val="20000"/>
        </a:spcBef>
        <a:spcAft>
          <a:spcPct val="0"/>
        </a:spcAft>
        <a:buFont typeface="Calibri" pitchFamily="34" charset="0"/>
        <a:buChar char="–"/>
        <a:defRPr lang="zh-CN" sz="2800" kern="1200">
          <a:solidFill>
            <a:schemeClr val="tx1"/>
          </a:solidFill>
          <a:latin typeface="楷体_GB2312" pitchFamily="49" charset="-122"/>
          <a:ea typeface="+mn-ea"/>
          <a:cs typeface="+mn-cs"/>
        </a:defRPr>
      </a:lvl2pPr>
      <a:lvl3pPr marL="1143000" indent="-228600" algn="l" rtl="0" eaLnBrk="0" fontAlgn="base" hangingPunct="0">
        <a:spcBef>
          <a:spcPct val="20000"/>
        </a:spcBef>
        <a:spcAft>
          <a:spcPct val="0"/>
        </a:spcAft>
        <a:buFont typeface="Calibri" pitchFamily="34" charset="0"/>
        <a:buChar char="•"/>
        <a:defRPr lang="zh-CN" sz="2400" kern="1200">
          <a:solidFill>
            <a:schemeClr val="tx1"/>
          </a:solidFill>
          <a:latin typeface="楷体_GB2312" pitchFamily="49" charset="-122"/>
          <a:ea typeface="+mn-ea"/>
          <a:cs typeface="+mn-cs"/>
        </a:defRPr>
      </a:lvl3pPr>
      <a:lvl4pPr marL="1600200" indent="-228600" algn="l" rtl="0" eaLnBrk="0" fontAlgn="base" hangingPunct="0">
        <a:spcBef>
          <a:spcPct val="20000"/>
        </a:spcBef>
        <a:spcAft>
          <a:spcPct val="0"/>
        </a:spcAft>
        <a:buFont typeface="Calibri" pitchFamily="34" charset="0"/>
        <a:buChar char="–"/>
        <a:defRPr lang="zh-CN" sz="2000" kern="1200">
          <a:solidFill>
            <a:schemeClr val="tx1"/>
          </a:solidFill>
          <a:latin typeface="楷体_GB2312" pitchFamily="49" charset="-122"/>
          <a:ea typeface="+mn-ea"/>
          <a:cs typeface="+mn-cs"/>
        </a:defRPr>
      </a:lvl4pPr>
      <a:lvl5pPr marL="2057400" indent="-228600" algn="l" rtl="0" eaLnBrk="0" fontAlgn="base" hangingPunct="0">
        <a:spcBef>
          <a:spcPct val="20000"/>
        </a:spcBef>
        <a:spcAft>
          <a:spcPct val="0"/>
        </a:spcAft>
        <a:buFont typeface="Calibri" pitchFamily="34" charset="0"/>
        <a:buChar char="»"/>
        <a:defRPr lang="zh-CN" sz="2000" kern="1200">
          <a:solidFill>
            <a:schemeClr val="tx1"/>
          </a:solidFill>
          <a:latin typeface="楷体_GB2312" pitchFamily="49" charset="-122"/>
          <a:ea typeface="+mn-ea"/>
          <a:cs typeface="+mn-cs"/>
        </a:defRPr>
      </a:lvl5pPr>
      <a:lvl6pPr marL="2514600" indent="-228600" algn="l" defTabSz="914400" rtl="0" eaLnBrk="1" latinLnBrk="0" hangingPunct="1">
        <a:spcBef>
          <a:spcPct val="20000"/>
        </a:spcBef>
        <a:buFont typeface="Arial" pitchFamily="34" charset="0"/>
        <a:buChar char="•"/>
        <a:defRPr lang="zh-CN"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lang="zh-CN"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lang="zh-CN"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lang="zh-CN" sz="2000" kern="1200">
          <a:solidFill>
            <a:schemeClr val="tx1"/>
          </a:solidFill>
          <a:latin typeface="+mn-lt"/>
          <a:ea typeface="+mn-ea"/>
          <a:cs typeface="+mn-cs"/>
        </a:defRPr>
      </a:lvl9pPr>
    </p:bodyStyle>
    <p:otherStyle>
      <a:defPPr>
        <a:defRPr lang="zh-CN"/>
      </a:defPPr>
      <a:lvl1pPr marL="0" algn="l" defTabSz="914400" rtl="0" eaLnBrk="1" latinLnBrk="0" hangingPunct="1">
        <a:defRPr lang="zh-CN" sz="1800" kern="1200">
          <a:solidFill>
            <a:schemeClr val="tx1"/>
          </a:solidFill>
          <a:latin typeface="+mn-lt"/>
          <a:ea typeface="+mn-ea"/>
          <a:cs typeface="+mn-cs"/>
        </a:defRPr>
      </a:lvl1pPr>
      <a:lvl2pPr marL="457200" algn="l" defTabSz="914400" rtl="0" eaLnBrk="1" latinLnBrk="0" hangingPunct="1">
        <a:defRPr lang="zh-CN" sz="1800" kern="1200">
          <a:solidFill>
            <a:schemeClr val="tx1"/>
          </a:solidFill>
          <a:latin typeface="+mn-lt"/>
          <a:ea typeface="+mn-ea"/>
          <a:cs typeface="+mn-cs"/>
        </a:defRPr>
      </a:lvl2pPr>
      <a:lvl3pPr marL="914400" algn="l" defTabSz="914400" rtl="0" eaLnBrk="1" latinLnBrk="0" hangingPunct="1">
        <a:defRPr lang="zh-CN" sz="1800" kern="1200">
          <a:solidFill>
            <a:schemeClr val="tx1"/>
          </a:solidFill>
          <a:latin typeface="+mn-lt"/>
          <a:ea typeface="+mn-ea"/>
          <a:cs typeface="+mn-cs"/>
        </a:defRPr>
      </a:lvl3pPr>
      <a:lvl4pPr marL="1371600" algn="l" defTabSz="914400" rtl="0" eaLnBrk="1" latinLnBrk="0" hangingPunct="1">
        <a:defRPr lang="zh-CN" sz="1800" kern="1200">
          <a:solidFill>
            <a:schemeClr val="tx1"/>
          </a:solidFill>
          <a:latin typeface="+mn-lt"/>
          <a:ea typeface="+mn-ea"/>
          <a:cs typeface="+mn-cs"/>
        </a:defRPr>
      </a:lvl4pPr>
      <a:lvl5pPr marL="1828800" algn="l" defTabSz="914400" rtl="0" eaLnBrk="1" latinLnBrk="0" hangingPunct="1">
        <a:defRPr lang="zh-CN" sz="1800" kern="1200">
          <a:solidFill>
            <a:schemeClr val="tx1"/>
          </a:solidFill>
          <a:latin typeface="+mn-lt"/>
          <a:ea typeface="+mn-ea"/>
          <a:cs typeface="+mn-cs"/>
        </a:defRPr>
      </a:lvl5pPr>
      <a:lvl6pPr marL="2286000" algn="l" defTabSz="914400" rtl="0" eaLnBrk="1" latinLnBrk="0" hangingPunct="1">
        <a:defRPr lang="zh-CN" sz="1800" kern="1200">
          <a:solidFill>
            <a:schemeClr val="tx1"/>
          </a:solidFill>
          <a:latin typeface="+mn-lt"/>
          <a:ea typeface="+mn-ea"/>
          <a:cs typeface="+mn-cs"/>
        </a:defRPr>
      </a:lvl6pPr>
      <a:lvl7pPr marL="2743200" algn="l" defTabSz="914400" rtl="0" eaLnBrk="1" latinLnBrk="0" hangingPunct="1">
        <a:defRPr lang="zh-CN" sz="1800" kern="1200">
          <a:solidFill>
            <a:schemeClr val="tx1"/>
          </a:solidFill>
          <a:latin typeface="+mn-lt"/>
          <a:ea typeface="+mn-ea"/>
          <a:cs typeface="+mn-cs"/>
        </a:defRPr>
      </a:lvl7pPr>
      <a:lvl8pPr marL="3200400" algn="l" defTabSz="914400" rtl="0" eaLnBrk="1" latinLnBrk="0" hangingPunct="1">
        <a:defRPr lang="zh-CN" sz="1800" kern="1200">
          <a:solidFill>
            <a:schemeClr val="tx1"/>
          </a:solidFill>
          <a:latin typeface="+mn-lt"/>
          <a:ea typeface="+mn-ea"/>
          <a:cs typeface="+mn-cs"/>
        </a:defRPr>
      </a:lvl8pPr>
      <a:lvl9pPr marL="3657600" algn="l" defTabSz="914400" rtl="0" eaLnBrk="1" latinLnBrk="0" hangingPunct="1">
        <a:defRPr lang="zh-CN"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slide" Target="slide14.xml"/><Relationship Id="rId3" Type="http://schemas.openxmlformats.org/officeDocument/2006/relationships/image" Target="../media/image2.gif"/><Relationship Id="rId7" Type="http://schemas.openxmlformats.org/officeDocument/2006/relationships/slide" Target="slide24.xml"/><Relationship Id="rId2" Type="http://schemas.openxmlformats.org/officeDocument/2006/relationships/slide" Target="slide9.xml"/><Relationship Id="rId1" Type="http://schemas.openxmlformats.org/officeDocument/2006/relationships/slideLayout" Target="../slideLayouts/slideLayout1.xml"/><Relationship Id="rId6" Type="http://schemas.openxmlformats.org/officeDocument/2006/relationships/image" Target="../media/image7.gif"/><Relationship Id="rId5" Type="http://schemas.openxmlformats.org/officeDocument/2006/relationships/slide" Target="slide25.xml"/><Relationship Id="rId4" Type="http://schemas.openxmlformats.org/officeDocument/2006/relationships/slide" Target="slide3.xml"/><Relationship Id="rId9" Type="http://schemas.openxmlformats.org/officeDocument/2006/relationships/slide" Target="slide20.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 Target="slide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 Target="slide5.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 Target="slide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 Target="slide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 Target="slide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 Target="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22.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slide" Target="slide2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pic>
        <p:nvPicPr>
          <p:cNvPr id="1027" name="Picture 3" descr="E:\工作文档\王双怀老师中国古代史\图片\第二章.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914355"/>
            <a:ext cx="7741537" cy="214150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512" y="5248354"/>
            <a:ext cx="9144000" cy="523220"/>
          </a:xfrm>
          <a:prstGeom prst="rect">
            <a:avLst/>
          </a:prstGeom>
          <a:noFill/>
        </p:spPr>
        <p:txBody>
          <a:bodyPr wrap="square" rtlCol="0">
            <a:spAutoFit/>
          </a:bodyPr>
          <a:lstStyle>
            <a:defPPr>
              <a:defRPr lang="zh-CN"/>
            </a:defPPr>
            <a:lvl1pPr algn="ctr">
              <a:defRPr sz="3600" b="1">
                <a:solidFill>
                  <a:srgbClr val="4A2D24"/>
                </a:solidFill>
                <a:latin typeface="隶书" pitchFamily="49" charset="-122"/>
                <a:ea typeface="隶书" pitchFamily="49" charset="-122"/>
              </a:defRPr>
            </a:lvl1pPr>
          </a:lstStyle>
          <a:p>
            <a:r>
              <a:rPr lang="zh-CN" altLang="en-US" sz="2800" dirty="0"/>
              <a:t>主讲人：</a:t>
            </a:r>
            <a:r>
              <a:rPr lang="zh-CN" altLang="en-US" sz="2800" dirty="0" smtClean="0"/>
              <a:t>王双怀</a:t>
            </a:r>
            <a:endParaRPr lang="zh-CN" altLang="en-US" sz="2800" dirty="0"/>
          </a:p>
        </p:txBody>
      </p:sp>
      <p:sp>
        <p:nvSpPr>
          <p:cNvPr id="7" name="TextBox 6"/>
          <p:cNvSpPr txBox="1"/>
          <p:nvPr/>
        </p:nvSpPr>
        <p:spPr>
          <a:xfrm>
            <a:off x="0" y="850067"/>
            <a:ext cx="9144000" cy="1261884"/>
          </a:xfrm>
          <a:prstGeom prst="rect">
            <a:avLst/>
          </a:prstGeom>
          <a:noFill/>
          <a:effectLst>
            <a:glow rad="101600">
              <a:schemeClr val="accent2">
                <a:satMod val="175000"/>
                <a:alpha val="40000"/>
              </a:schemeClr>
            </a:glow>
          </a:effectLst>
        </p:spPr>
        <p:txBody>
          <a:bodyPr wrap="square" rtlCol="0">
            <a:spAutoFit/>
          </a:bodyPr>
          <a:lstStyle/>
          <a:p>
            <a:pPr algn="ctr"/>
            <a:r>
              <a:rPr lang="zh-CN" altLang="en-US" sz="3600" b="1" dirty="0" smtClean="0">
                <a:solidFill>
                  <a:srgbClr val="4A2D24"/>
                </a:solidFill>
                <a:effectLst>
                  <a:glow rad="838200">
                    <a:srgbClr val="F8E784">
                      <a:alpha val="28000"/>
                    </a:srgbClr>
                  </a:glow>
                </a:effectLst>
                <a:latin typeface="黑体" pitchFamily="49" charset="-122"/>
                <a:ea typeface="黑体" pitchFamily="49" charset="-122"/>
              </a:rPr>
              <a:t>第二章</a:t>
            </a:r>
            <a:r>
              <a:rPr lang="zh-CN" altLang="en-US" sz="3600" b="1" dirty="0">
                <a:solidFill>
                  <a:srgbClr val="4A2D24"/>
                </a:solidFill>
                <a:effectLst>
                  <a:glow rad="838200">
                    <a:srgbClr val="F8E784">
                      <a:alpha val="28000"/>
                    </a:srgbClr>
                  </a:glow>
                </a:effectLst>
                <a:latin typeface="黑体" pitchFamily="49" charset="-122"/>
                <a:ea typeface="黑体" pitchFamily="49" charset="-122"/>
              </a:rPr>
              <a:t>　</a:t>
            </a:r>
            <a:r>
              <a:rPr lang="zh-CN" altLang="en-US" sz="3600" b="1" dirty="0" smtClean="0">
                <a:solidFill>
                  <a:srgbClr val="4A2D24"/>
                </a:solidFill>
                <a:effectLst>
                  <a:glow rad="838200">
                    <a:srgbClr val="F8E784">
                      <a:alpha val="28000"/>
                    </a:srgbClr>
                  </a:glow>
                </a:effectLst>
                <a:latin typeface="黑体" pitchFamily="49" charset="-122"/>
                <a:ea typeface="黑体" pitchFamily="49" charset="-122"/>
              </a:rPr>
              <a:t>夏商两代</a:t>
            </a:r>
            <a:endParaRPr lang="en-US" altLang="zh-CN" sz="3600" b="1" dirty="0" smtClean="0">
              <a:solidFill>
                <a:srgbClr val="4A2D24"/>
              </a:solidFill>
              <a:effectLst>
                <a:glow rad="838200">
                  <a:srgbClr val="F8E784">
                    <a:alpha val="28000"/>
                  </a:srgbClr>
                </a:glow>
              </a:effectLst>
              <a:latin typeface="黑体" pitchFamily="49" charset="-122"/>
              <a:ea typeface="黑体" pitchFamily="49" charset="-122"/>
            </a:endParaRPr>
          </a:p>
          <a:p>
            <a:pPr algn="ctr"/>
            <a:r>
              <a:rPr lang="en-US" altLang="zh-CN" sz="1200" b="1" dirty="0">
                <a:solidFill>
                  <a:srgbClr val="4A2D24"/>
                </a:solidFill>
                <a:effectLst>
                  <a:glow rad="838200">
                    <a:srgbClr val="F8E784">
                      <a:alpha val="28000"/>
                    </a:srgbClr>
                  </a:glow>
                </a:effectLst>
                <a:latin typeface="黑体" pitchFamily="49" charset="-122"/>
                <a:ea typeface="黑体" pitchFamily="49" charset="-122"/>
              </a:rPr>
              <a:t> </a:t>
            </a:r>
            <a:r>
              <a:rPr lang="en-US" altLang="zh-CN" sz="1200" b="1" dirty="0" smtClean="0">
                <a:solidFill>
                  <a:srgbClr val="4A2D24"/>
                </a:solidFill>
                <a:effectLst>
                  <a:glow rad="838200">
                    <a:srgbClr val="F8E784">
                      <a:alpha val="28000"/>
                    </a:srgbClr>
                  </a:glow>
                </a:effectLst>
                <a:latin typeface="黑体" pitchFamily="49" charset="-122"/>
                <a:ea typeface="黑体" pitchFamily="49" charset="-122"/>
              </a:rPr>
              <a:t> </a:t>
            </a:r>
            <a:endParaRPr lang="en-US" altLang="zh-CN" sz="1200" b="1" dirty="0">
              <a:solidFill>
                <a:srgbClr val="4A2D24"/>
              </a:solidFill>
              <a:effectLst>
                <a:glow rad="838200">
                  <a:srgbClr val="F8E784">
                    <a:alpha val="28000"/>
                  </a:srgbClr>
                </a:glow>
              </a:effectLst>
              <a:latin typeface="黑体" pitchFamily="49" charset="-122"/>
              <a:ea typeface="黑体" pitchFamily="49" charset="-122"/>
            </a:endParaRPr>
          </a:p>
          <a:p>
            <a:pPr algn="ctr"/>
            <a:r>
              <a:rPr lang="zh-CN" altLang="en-US" sz="2700" b="1" dirty="0" smtClean="0">
                <a:solidFill>
                  <a:srgbClr val="4A2D24"/>
                </a:solidFill>
                <a:effectLst>
                  <a:glow rad="838200">
                    <a:srgbClr val="F8E784">
                      <a:alpha val="28000"/>
                    </a:srgbClr>
                  </a:glow>
                </a:effectLst>
                <a:latin typeface="隶书" pitchFamily="49" charset="-122"/>
                <a:ea typeface="隶书" pitchFamily="49" charset="-122"/>
              </a:rPr>
              <a:t>（前</a:t>
            </a:r>
            <a:r>
              <a:rPr lang="en-US" altLang="zh-CN" sz="2700" b="1" dirty="0" smtClean="0">
                <a:solidFill>
                  <a:srgbClr val="4A2D24"/>
                </a:solidFill>
                <a:effectLst>
                  <a:glow rad="838200">
                    <a:srgbClr val="F8E784">
                      <a:alpha val="28000"/>
                    </a:srgbClr>
                  </a:glow>
                </a:effectLst>
                <a:latin typeface="隶书" pitchFamily="49" charset="-122"/>
                <a:ea typeface="隶书" pitchFamily="49" charset="-122"/>
              </a:rPr>
              <a:t>21</a:t>
            </a:r>
            <a:r>
              <a:rPr lang="zh-CN" altLang="en-US" sz="2700" b="1" dirty="0" smtClean="0">
                <a:solidFill>
                  <a:srgbClr val="4A2D24"/>
                </a:solidFill>
                <a:effectLst>
                  <a:glow rad="838200">
                    <a:srgbClr val="F8E784">
                      <a:alpha val="28000"/>
                    </a:srgbClr>
                  </a:glow>
                </a:effectLst>
                <a:latin typeface="隶书" pitchFamily="49" charset="-122"/>
                <a:ea typeface="隶书" pitchFamily="49" charset="-122"/>
              </a:rPr>
              <a:t>世纪</a:t>
            </a:r>
            <a:r>
              <a:rPr lang="zh-CN" altLang="en-US" sz="2700" b="1" dirty="0" smtClean="0">
                <a:solidFill>
                  <a:srgbClr val="4A2D24"/>
                </a:solidFill>
                <a:effectLst>
                  <a:glow rad="838200">
                    <a:srgbClr val="F8E784">
                      <a:alpha val="28000"/>
                    </a:srgbClr>
                  </a:glow>
                </a:effectLst>
                <a:latin typeface="宋体"/>
                <a:ea typeface="宋体"/>
              </a:rPr>
              <a:t>～</a:t>
            </a:r>
            <a:r>
              <a:rPr lang="zh-CN" altLang="en-US" sz="2700" b="1" dirty="0" smtClean="0">
                <a:solidFill>
                  <a:srgbClr val="4A2D24"/>
                </a:solidFill>
                <a:effectLst>
                  <a:glow rad="838200">
                    <a:srgbClr val="F8E784">
                      <a:alpha val="28000"/>
                    </a:srgbClr>
                  </a:glow>
                </a:effectLst>
                <a:latin typeface="隶书" pitchFamily="49" charset="-122"/>
                <a:ea typeface="隶书" pitchFamily="49" charset="-122"/>
              </a:rPr>
              <a:t>前</a:t>
            </a:r>
            <a:r>
              <a:rPr lang="en-US" altLang="zh-CN" sz="2700" b="1" dirty="0" smtClean="0">
                <a:solidFill>
                  <a:srgbClr val="4A2D24"/>
                </a:solidFill>
                <a:effectLst>
                  <a:glow rad="838200">
                    <a:srgbClr val="F8E784">
                      <a:alpha val="28000"/>
                    </a:srgbClr>
                  </a:glow>
                </a:effectLst>
                <a:latin typeface="隶书" pitchFamily="49" charset="-122"/>
                <a:ea typeface="隶书" pitchFamily="49" charset="-122"/>
              </a:rPr>
              <a:t>11</a:t>
            </a:r>
            <a:r>
              <a:rPr lang="zh-CN" altLang="en-US" sz="2700" b="1" dirty="0">
                <a:solidFill>
                  <a:srgbClr val="4A2D24"/>
                </a:solidFill>
                <a:effectLst>
                  <a:glow rad="838200">
                    <a:srgbClr val="F8E784">
                      <a:alpha val="28000"/>
                    </a:srgbClr>
                  </a:glow>
                </a:effectLst>
                <a:latin typeface="隶书" pitchFamily="49" charset="-122"/>
                <a:ea typeface="隶书" pitchFamily="49" charset="-122"/>
              </a:rPr>
              <a:t>世纪）</a:t>
            </a:r>
            <a:endParaRPr lang="en-US" altLang="zh-CN" sz="2700" b="1" dirty="0">
              <a:solidFill>
                <a:srgbClr val="4A2D24"/>
              </a:solidFill>
              <a:effectLst>
                <a:glow rad="838200">
                  <a:srgbClr val="F8E784">
                    <a:alpha val="28000"/>
                  </a:srgbClr>
                </a:glow>
              </a:effectLst>
              <a:latin typeface="隶书" pitchFamily="49" charset="-122"/>
              <a:ea typeface="隶书" pitchFamily="49" charset="-122"/>
            </a:endParaRPr>
          </a:p>
        </p:txBody>
      </p:sp>
      <p:sp>
        <p:nvSpPr>
          <p:cNvPr id="9" name="TextBox 8"/>
          <p:cNvSpPr txBox="1"/>
          <p:nvPr/>
        </p:nvSpPr>
        <p:spPr>
          <a:xfrm>
            <a:off x="1403648" y="3573015"/>
            <a:ext cx="9144000" cy="646331"/>
          </a:xfrm>
          <a:prstGeom prst="rect">
            <a:avLst/>
          </a:prstGeom>
          <a:noFill/>
        </p:spPr>
        <p:txBody>
          <a:bodyPr wrap="square" rtlCol="0">
            <a:spAutoFit/>
          </a:bodyPr>
          <a:lstStyle/>
          <a:p>
            <a:pPr algn="ctr"/>
            <a:endParaRPr lang="zh-CN" altLang="en-US" sz="3600" b="1" dirty="0">
              <a:solidFill>
                <a:srgbClr val="4A2D24"/>
              </a:solidFill>
              <a:latin typeface="隶书" pitchFamily="49" charset="-122"/>
              <a:ea typeface="隶书" pitchFamily="49" charset="-122"/>
            </a:endParaRPr>
          </a:p>
        </p:txBody>
      </p:sp>
      <p:sp>
        <p:nvSpPr>
          <p:cNvPr id="14" name="TextBox 13"/>
          <p:cNvSpPr txBox="1"/>
          <p:nvPr/>
        </p:nvSpPr>
        <p:spPr>
          <a:xfrm>
            <a:off x="2699792" y="3759423"/>
            <a:ext cx="4608512" cy="461665"/>
          </a:xfrm>
          <a:prstGeom prst="rect">
            <a:avLst/>
          </a:prstGeom>
          <a:noFill/>
        </p:spPr>
        <p:txBody>
          <a:bodyPr wrap="square">
            <a:spAutoFit/>
            <a:scene3d>
              <a:camera prst="orthographicFront"/>
              <a:lightRig rig="threePt" dir="t"/>
            </a:scene3d>
            <a:sp3d extrusionH="95250">
              <a:bevelT w="88900" h="38100" prst="softRound"/>
              <a:bevelB h="25400" prst="softRound"/>
              <a:extrusionClr>
                <a:schemeClr val="bg1"/>
              </a:extrusionClr>
              <a:contourClr>
                <a:schemeClr val="accent6">
                  <a:lumMod val="75000"/>
                </a:schemeClr>
              </a:contourClr>
            </a:sp3d>
          </a:bodyPr>
          <a:lstStyle/>
          <a:p>
            <a:pPr fontAlgn="auto">
              <a:spcBef>
                <a:spcPts val="0"/>
              </a:spcBef>
              <a:spcAft>
                <a:spcPts val="0"/>
              </a:spcAft>
              <a:defRPr/>
            </a:pPr>
            <a:r>
              <a:rPr lang="zh-CN" altLang="en-US" sz="2400" b="1" spc="300" dirty="0">
                <a:solidFill>
                  <a:srgbClr val="663300"/>
                </a:solidFill>
                <a:effectLst>
                  <a:glow rad="609600">
                    <a:srgbClr val="E8E378">
                      <a:alpha val="67451"/>
                    </a:srgbClr>
                  </a:glow>
                </a:effectLst>
                <a:latin typeface="黑体" pitchFamily="2" charset="-122"/>
                <a:ea typeface="黑体" pitchFamily="2" charset="-122"/>
                <a:cs typeface="经典平黑简" pitchFamily="49" charset="-122"/>
              </a:rPr>
              <a:t>最早的奴隶制</a:t>
            </a:r>
            <a:r>
              <a:rPr lang="zh-CN" altLang="en-US" sz="2400" b="1" spc="300" dirty="0" smtClean="0">
                <a:solidFill>
                  <a:srgbClr val="663300"/>
                </a:solidFill>
                <a:effectLst>
                  <a:glow rad="609600">
                    <a:srgbClr val="E8E378">
                      <a:alpha val="67451"/>
                    </a:srgbClr>
                  </a:glow>
                </a:effectLst>
                <a:latin typeface="黑体" pitchFamily="2" charset="-122"/>
                <a:ea typeface="黑体" pitchFamily="2" charset="-122"/>
                <a:cs typeface="经典平黑简" pitchFamily="49" charset="-122"/>
              </a:rPr>
              <a:t>国家</a:t>
            </a:r>
            <a:r>
              <a:rPr lang="en-US" altLang="zh-CN" sz="2400" b="1" spc="300" dirty="0" smtClean="0">
                <a:solidFill>
                  <a:srgbClr val="663300"/>
                </a:solidFill>
                <a:effectLst>
                  <a:glow rad="609600">
                    <a:srgbClr val="E8E378">
                      <a:alpha val="67451"/>
                    </a:srgbClr>
                  </a:glow>
                </a:effectLst>
                <a:latin typeface="黑体" pitchFamily="2" charset="-122"/>
                <a:ea typeface="黑体" pitchFamily="2" charset="-122"/>
                <a:cs typeface="经典平黑简" pitchFamily="49" charset="-122"/>
              </a:rPr>
              <a:t>——</a:t>
            </a:r>
            <a:r>
              <a:rPr lang="zh-CN" altLang="en-US" sz="2400" b="1" spc="300" dirty="0" smtClean="0">
                <a:solidFill>
                  <a:srgbClr val="663300"/>
                </a:solidFill>
                <a:effectLst>
                  <a:glow rad="609600">
                    <a:srgbClr val="E8E378">
                      <a:alpha val="67451"/>
                    </a:srgbClr>
                  </a:glow>
                </a:effectLst>
                <a:latin typeface="黑体" pitchFamily="2" charset="-122"/>
                <a:ea typeface="黑体" pitchFamily="2" charset="-122"/>
                <a:cs typeface="经典平黑简" pitchFamily="49" charset="-122"/>
              </a:rPr>
              <a:t>夏朝</a:t>
            </a:r>
          </a:p>
        </p:txBody>
      </p:sp>
      <p:sp>
        <p:nvSpPr>
          <p:cNvPr id="8" name="TextBox 7"/>
          <p:cNvSpPr txBox="1"/>
          <p:nvPr/>
        </p:nvSpPr>
        <p:spPr>
          <a:xfrm rot="6410781">
            <a:off x="1712833" y="3686313"/>
            <a:ext cx="972746" cy="419733"/>
          </a:xfrm>
          <a:prstGeom prst="rect">
            <a:avLst/>
          </a:prstGeom>
          <a:noFill/>
        </p:spPr>
        <p:txBody>
          <a:bodyPr spcFirstLastPara="1" vert="wordArtVert" wrap="none">
            <a:prstTxWarp prst="textArchUp">
              <a:avLst>
                <a:gd name="adj" fmla="val 11324430"/>
              </a:avLst>
            </a:prstTxWarp>
            <a:spAutoFit/>
          </a:bodyPr>
          <a:lstStyle/>
          <a:p>
            <a:pPr fontAlgn="auto">
              <a:spcBef>
                <a:spcPts val="0"/>
              </a:spcBef>
              <a:spcAft>
                <a:spcPts val="0"/>
              </a:spcAft>
              <a:defRPr/>
            </a:pPr>
            <a:r>
              <a:rPr lang="zh-CN" altLang="en-US" dirty="0" smtClean="0">
                <a:solidFill>
                  <a:schemeClr val="bg1"/>
                </a:solidFill>
                <a:latin typeface="黑体" pitchFamily="2" charset="-122"/>
                <a:ea typeface="黑体" pitchFamily="2" charset="-122"/>
              </a:rPr>
              <a:t>第一节</a:t>
            </a:r>
            <a:endParaRPr lang="zh-CN" altLang="en-US" dirty="0">
              <a:solidFill>
                <a:schemeClr val="bg1"/>
              </a:solidFill>
              <a:latin typeface="黑体" pitchFamily="2" charset="-122"/>
              <a:ea typeface="黑体" pitchFamily="2" charset="-122"/>
            </a:endParaRPr>
          </a:p>
        </p:txBody>
      </p:sp>
    </p:spTree>
    <p:extLst>
      <p:ext uri="{BB962C8B-B14F-4D97-AF65-F5344CB8AC3E}">
        <p14:creationId xmlns:p14="http://schemas.microsoft.com/office/powerpoint/2010/main" val="267284738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1038594" y="1844824"/>
            <a:ext cx="2380780" cy="481863"/>
          </a:xfrm>
          <a:prstGeom prst="rect">
            <a:avLst/>
          </a:prstGeom>
        </p:spPr>
        <p:txBody>
          <a:bodyPr wrap="none">
            <a:spAutoFit/>
            <a:scene3d>
              <a:camera prst="orthographicFront"/>
              <a:lightRig rig="threePt" dir="t"/>
            </a:scene3d>
            <a:sp3d extrusionH="57150">
              <a:bevelT w="38100" h="38100"/>
            </a:sp3d>
          </a:bodyPr>
          <a:lstStyle/>
          <a:p>
            <a:pPr fontAlgn="auto">
              <a:lnSpc>
                <a:spcPct val="150000"/>
              </a:lnSpc>
              <a:spcBef>
                <a:spcPts val="0"/>
              </a:spcBef>
              <a:spcAft>
                <a:spcPts val="0"/>
              </a:spcAft>
              <a:defRPr/>
            </a:pPr>
            <a:r>
              <a:rPr lang="en-US" altLang="zh-CN" sz="2000" b="1" dirty="0">
                <a:latin typeface="黑体" pitchFamily="2" charset="-122"/>
                <a:ea typeface="黑体" pitchFamily="2" charset="-122"/>
              </a:rPr>
              <a:t>2. </a:t>
            </a:r>
            <a:r>
              <a:rPr lang="zh-CN" altLang="en-US" sz="2000" b="1" dirty="0">
                <a:latin typeface="黑体" pitchFamily="2" charset="-122"/>
                <a:ea typeface="黑体" pitchFamily="2" charset="-122"/>
              </a:rPr>
              <a:t>夏朝的政治制度</a:t>
            </a:r>
          </a:p>
        </p:txBody>
      </p:sp>
      <p:sp>
        <p:nvSpPr>
          <p:cNvPr id="7" name="矩形 6"/>
          <p:cNvSpPr/>
          <p:nvPr/>
        </p:nvSpPr>
        <p:spPr bwMode="auto">
          <a:xfrm>
            <a:off x="1000100" y="2441572"/>
            <a:ext cx="7215238" cy="3416320"/>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fontAlgn="auto">
              <a:lnSpc>
                <a:spcPct val="150000"/>
              </a:lnSpc>
              <a:spcBef>
                <a:spcPts val="0"/>
              </a:spcBef>
              <a:spcAft>
                <a:spcPts val="0"/>
              </a:spcAft>
              <a:defRPr/>
            </a:pPr>
            <a:r>
              <a:rPr lang="zh-CN" altLang="en-US" sz="1600" kern="0" dirty="0">
                <a:ln w="11430"/>
                <a:solidFill>
                  <a:srgbClr val="080808"/>
                </a:solidFill>
                <a:latin typeface="黑体" pitchFamily="2" charset="-122"/>
                <a:ea typeface="黑体" pitchFamily="2" charset="-122"/>
              </a:rPr>
              <a:t>　　夏王朝国家结构带有父系血缘性质，具有家国同构的特点。</a:t>
            </a:r>
            <a:endParaRPr lang="en-US" altLang="zh-CN" sz="1600" kern="0" dirty="0">
              <a:ln w="11430"/>
              <a:solidFill>
                <a:srgbClr val="080808"/>
              </a:solidFill>
              <a:latin typeface="黑体" pitchFamily="2" charset="-122"/>
              <a:ea typeface="黑体" pitchFamily="2" charset="-122"/>
            </a:endParaRPr>
          </a:p>
          <a:p>
            <a:pPr fontAlgn="auto">
              <a:lnSpc>
                <a:spcPct val="150000"/>
              </a:lnSpc>
              <a:spcBef>
                <a:spcPts val="0"/>
              </a:spcBef>
              <a:spcAft>
                <a:spcPts val="0"/>
              </a:spcAft>
              <a:defRPr/>
            </a:pPr>
            <a:r>
              <a:rPr lang="zh-CN" altLang="en-US" sz="1600" kern="0" dirty="0">
                <a:ln w="11430"/>
                <a:solidFill>
                  <a:srgbClr val="080808"/>
                </a:solidFill>
                <a:latin typeface="黑体" pitchFamily="2" charset="-122"/>
                <a:ea typeface="黑体" pitchFamily="2" charset="-122"/>
              </a:rPr>
              <a:t>　　王是最高统治者，王以下设百官称夏后氏百官。</a:t>
            </a:r>
          </a:p>
          <a:p>
            <a:pPr>
              <a:lnSpc>
                <a:spcPct val="150000"/>
              </a:lnSpc>
              <a:defRPr/>
            </a:pPr>
            <a:r>
              <a:rPr lang="zh-CN" altLang="en-US" sz="1600" kern="0" dirty="0">
                <a:ln w="11430"/>
                <a:solidFill>
                  <a:srgbClr val="080808"/>
                </a:solidFill>
                <a:latin typeface="黑体" pitchFamily="2" charset="-122"/>
                <a:ea typeface="黑体" pitchFamily="2" charset="-122"/>
              </a:rPr>
              <a:t>　　典章制度</a:t>
            </a:r>
            <a:r>
              <a:rPr lang="zh-CN" altLang="en-US" sz="1600" kern="0" dirty="0" smtClean="0">
                <a:ln w="11430"/>
                <a:solidFill>
                  <a:srgbClr val="080808"/>
                </a:solidFill>
                <a:latin typeface="黑体" pitchFamily="2" charset="-122"/>
                <a:ea typeface="黑体" pitchFamily="2" charset="-122"/>
              </a:rPr>
              <a:t>：夏礼、夏训；</a:t>
            </a:r>
            <a:endParaRPr lang="zh-CN" altLang="en-US" sz="1600" kern="0" dirty="0">
              <a:ln w="11430"/>
              <a:solidFill>
                <a:srgbClr val="080808"/>
              </a:solidFill>
              <a:latin typeface="黑体" pitchFamily="2" charset="-122"/>
              <a:ea typeface="黑体" pitchFamily="2" charset="-122"/>
            </a:endParaRPr>
          </a:p>
          <a:p>
            <a:pPr>
              <a:lnSpc>
                <a:spcPct val="150000"/>
              </a:lnSpc>
              <a:defRPr/>
            </a:pPr>
            <a:r>
              <a:rPr lang="zh-CN" altLang="en-US" sz="1600" kern="0" dirty="0">
                <a:ln w="11430"/>
                <a:solidFill>
                  <a:srgbClr val="080808"/>
                </a:solidFill>
                <a:latin typeface="黑体" pitchFamily="2" charset="-122"/>
                <a:ea typeface="黑体" pitchFamily="2" charset="-122"/>
              </a:rPr>
              <a:t>　　</a:t>
            </a:r>
            <a:r>
              <a:rPr lang="zh-CN" altLang="en-US" sz="1600" kern="0" dirty="0" smtClean="0">
                <a:ln w="11430"/>
                <a:solidFill>
                  <a:srgbClr val="080808"/>
                </a:solidFill>
                <a:latin typeface="黑体" pitchFamily="2" charset="-122"/>
                <a:ea typeface="黑体" pitchFamily="2" charset="-122"/>
              </a:rPr>
              <a:t>刑法：禹</a:t>
            </a:r>
            <a:r>
              <a:rPr lang="zh-CN" altLang="en-US" sz="1600" kern="0" dirty="0">
                <a:ln w="11430"/>
                <a:solidFill>
                  <a:srgbClr val="080808"/>
                </a:solidFill>
                <a:latin typeface="黑体" pitchFamily="2" charset="-122"/>
                <a:ea typeface="黑体" pitchFamily="2" charset="-122"/>
              </a:rPr>
              <a:t>刑；</a:t>
            </a:r>
          </a:p>
          <a:p>
            <a:pPr>
              <a:lnSpc>
                <a:spcPct val="150000"/>
              </a:lnSpc>
              <a:defRPr/>
            </a:pPr>
            <a:r>
              <a:rPr lang="zh-CN" altLang="en-US" sz="1600" kern="0" dirty="0">
                <a:ln w="11430"/>
                <a:solidFill>
                  <a:srgbClr val="080808"/>
                </a:solidFill>
                <a:latin typeface="黑体" pitchFamily="2" charset="-122"/>
                <a:ea typeface="黑体" pitchFamily="2" charset="-122"/>
              </a:rPr>
              <a:t>　　官制：王之下</a:t>
            </a:r>
            <a:r>
              <a:rPr lang="zh-CN" altLang="en-US" sz="1600" kern="0" dirty="0" smtClean="0">
                <a:ln w="11430"/>
                <a:solidFill>
                  <a:srgbClr val="080808"/>
                </a:solidFill>
                <a:latin typeface="黑体" pitchFamily="2" charset="-122"/>
                <a:ea typeface="黑体" pitchFamily="2" charset="-122"/>
              </a:rPr>
              <a:t>有“六卿”、“六事”</a:t>
            </a:r>
            <a:r>
              <a:rPr lang="zh-CN" altLang="en-US" sz="1600" kern="0" dirty="0">
                <a:ln w="11430"/>
                <a:solidFill>
                  <a:srgbClr val="080808"/>
                </a:solidFill>
                <a:latin typeface="黑体" pitchFamily="2" charset="-122"/>
                <a:ea typeface="黑体" pitchFamily="2" charset="-122"/>
              </a:rPr>
              <a:t>，有车正、庖正、牧正、乐正等，分管民事和军事；</a:t>
            </a:r>
            <a:endParaRPr lang="en-US" altLang="zh-CN" sz="1600" kern="0" dirty="0">
              <a:ln w="11430"/>
              <a:solidFill>
                <a:srgbClr val="080808"/>
              </a:solidFill>
              <a:latin typeface="黑体" pitchFamily="2" charset="-122"/>
              <a:ea typeface="黑体" pitchFamily="2" charset="-122"/>
            </a:endParaRPr>
          </a:p>
          <a:p>
            <a:pPr>
              <a:lnSpc>
                <a:spcPct val="150000"/>
              </a:lnSpc>
              <a:defRPr/>
            </a:pPr>
            <a:r>
              <a:rPr lang="zh-CN" altLang="en-US" sz="1600" kern="0" dirty="0">
                <a:ln w="11430"/>
                <a:solidFill>
                  <a:srgbClr val="080808"/>
                </a:solidFill>
                <a:latin typeface="黑体" pitchFamily="2" charset="-122"/>
                <a:ea typeface="黑体" pitchFamily="2" charset="-122"/>
              </a:rPr>
              <a:t>　　军队：禹征三苗有“济济有众”，启征有扈</a:t>
            </a:r>
            <a:r>
              <a:rPr lang="en-US" altLang="zh-CN" sz="1600" kern="0" dirty="0">
                <a:ln w="11430"/>
                <a:solidFill>
                  <a:srgbClr val="080808"/>
                </a:solidFill>
                <a:latin typeface="黑体" pitchFamily="2" charset="-122"/>
                <a:ea typeface="黑体" pitchFamily="2" charset="-122"/>
              </a:rPr>
              <a:t>《</a:t>
            </a:r>
            <a:r>
              <a:rPr lang="zh-CN" altLang="en-US" sz="1600" kern="0" dirty="0">
                <a:ln w="11430"/>
                <a:solidFill>
                  <a:srgbClr val="080808"/>
                </a:solidFill>
                <a:latin typeface="黑体" pitchFamily="2" charset="-122"/>
                <a:ea typeface="黑体" pitchFamily="2" charset="-122"/>
              </a:rPr>
              <a:t>甘誓</a:t>
            </a:r>
            <a:r>
              <a:rPr lang="en-US" altLang="zh-CN" sz="1600" kern="0" dirty="0">
                <a:ln w="11430"/>
                <a:solidFill>
                  <a:srgbClr val="080808"/>
                </a:solidFill>
                <a:latin typeface="黑体" pitchFamily="2" charset="-122"/>
                <a:ea typeface="黑体" pitchFamily="2" charset="-122"/>
              </a:rPr>
              <a:t>》</a:t>
            </a:r>
            <a:r>
              <a:rPr lang="zh-CN" altLang="en-US" sz="1600" kern="0" dirty="0">
                <a:ln w="11430"/>
                <a:solidFill>
                  <a:srgbClr val="080808"/>
                </a:solidFill>
                <a:latin typeface="黑体" pitchFamily="2" charset="-122"/>
                <a:ea typeface="黑体" pitchFamily="2" charset="-122"/>
              </a:rPr>
              <a:t>中有“六师”；</a:t>
            </a:r>
            <a:endParaRPr lang="en-US" altLang="zh-CN" sz="1600" kern="0" dirty="0">
              <a:ln w="11430"/>
              <a:solidFill>
                <a:srgbClr val="080808"/>
              </a:solidFill>
              <a:latin typeface="黑体" pitchFamily="2" charset="-122"/>
              <a:ea typeface="黑体" pitchFamily="2" charset="-122"/>
            </a:endParaRPr>
          </a:p>
          <a:p>
            <a:pPr>
              <a:lnSpc>
                <a:spcPct val="150000"/>
              </a:lnSpc>
              <a:defRPr/>
            </a:pPr>
            <a:r>
              <a:rPr lang="zh-CN" altLang="en-US" sz="1600" kern="0" dirty="0">
                <a:ln w="11430"/>
                <a:solidFill>
                  <a:srgbClr val="080808"/>
                </a:solidFill>
                <a:latin typeface="黑体" pitchFamily="2" charset="-122"/>
                <a:ea typeface="黑体" pitchFamily="2" charset="-122"/>
              </a:rPr>
              <a:t>　　</a:t>
            </a:r>
            <a:r>
              <a:rPr lang="zh-CN" altLang="en-US" sz="1600" kern="0" dirty="0" smtClean="0">
                <a:ln w="11430"/>
                <a:solidFill>
                  <a:srgbClr val="080808"/>
                </a:solidFill>
                <a:latin typeface="黑体" pitchFamily="2" charset="-122"/>
                <a:ea typeface="黑体" pitchFamily="2" charset="-122"/>
              </a:rPr>
              <a:t>监狱：圜土、夏台；</a:t>
            </a:r>
            <a:endParaRPr lang="en-US" altLang="zh-CN" sz="1600" kern="0" dirty="0">
              <a:ln w="11430"/>
              <a:solidFill>
                <a:srgbClr val="080808"/>
              </a:solidFill>
              <a:latin typeface="黑体" pitchFamily="2" charset="-122"/>
              <a:ea typeface="黑体" pitchFamily="2" charset="-122"/>
            </a:endParaRPr>
          </a:p>
          <a:p>
            <a:pPr>
              <a:lnSpc>
                <a:spcPct val="150000"/>
              </a:lnSpc>
              <a:defRPr/>
            </a:pPr>
            <a:r>
              <a:rPr lang="zh-CN" altLang="en-US" sz="1600" kern="0" dirty="0">
                <a:ln w="11430"/>
                <a:solidFill>
                  <a:srgbClr val="080808"/>
                </a:solidFill>
                <a:latin typeface="黑体" pitchFamily="2" charset="-122"/>
                <a:ea typeface="黑体" pitchFamily="2" charset="-122"/>
              </a:rPr>
              <a:t>　　贡赋</a:t>
            </a:r>
            <a:r>
              <a:rPr lang="zh-CN" altLang="en-US" sz="1600" kern="0" dirty="0" smtClean="0">
                <a:ln w="11430"/>
                <a:solidFill>
                  <a:srgbClr val="080808"/>
                </a:solidFill>
                <a:latin typeface="黑体" pitchFamily="2" charset="-122"/>
                <a:ea typeface="黑体" pitchFamily="2" charset="-122"/>
              </a:rPr>
              <a:t>制度。 </a:t>
            </a:r>
            <a:endParaRPr lang="zh-CN" altLang="en-US" sz="1600" kern="0" dirty="0">
              <a:ln w="11430"/>
              <a:solidFill>
                <a:srgbClr val="080808"/>
              </a:solidFill>
              <a:latin typeface="黑体" pitchFamily="2" charset="-122"/>
              <a:ea typeface="黑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a:grpSpLocks/>
          </p:cNvGrpSpPr>
          <p:nvPr/>
        </p:nvGrpSpPr>
        <p:grpSpPr bwMode="auto">
          <a:xfrm>
            <a:off x="1008762" y="2143116"/>
            <a:ext cx="2339103" cy="3446125"/>
            <a:chOff x="4785375" y="2466540"/>
            <a:chExt cx="2339996" cy="3446153"/>
          </a:xfrm>
        </p:grpSpPr>
        <p:pic>
          <p:nvPicPr>
            <p:cNvPr id="11" name="Picture 6" descr="黑陶高柄杯（山东泗水龙山文化遗址出土）"/>
            <p:cNvPicPr>
              <a:picLocks noChangeAspect="1" noChangeArrowheads="1"/>
            </p:cNvPicPr>
            <p:nvPr/>
          </p:nvPicPr>
          <p:blipFill>
            <a:blip r:embed="rId2" cstate="print"/>
            <a:srcRect b="10318"/>
            <a:stretch>
              <a:fillRect/>
            </a:stretch>
          </p:blipFill>
          <p:spPr bwMode="auto">
            <a:xfrm>
              <a:off x="4850953" y="2466540"/>
              <a:ext cx="2243238" cy="2654059"/>
            </a:xfrm>
            <a:prstGeom prst="rect">
              <a:avLst/>
            </a:prstGeom>
            <a:ln>
              <a:noFill/>
            </a:ln>
            <a:effectLst/>
          </p:spPr>
        </p:pic>
        <p:sp>
          <p:nvSpPr>
            <p:cNvPr id="12" name="TextBox 11"/>
            <p:cNvSpPr txBox="1"/>
            <p:nvPr/>
          </p:nvSpPr>
          <p:spPr>
            <a:xfrm>
              <a:off x="4785375" y="5451024"/>
              <a:ext cx="2339996" cy="461669"/>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r>
                <a:rPr lang="zh-CN" altLang="en-US" dirty="0" smtClean="0">
                  <a:sym typeface="楷体_GB2312" pitchFamily="49" charset="-122"/>
                </a:rPr>
                <a:t>  </a:t>
              </a:r>
              <a:r>
                <a:rPr lang="zh-CN" altLang="en-US" dirty="0"/>
                <a:t>三足铜鼎，</a:t>
              </a:r>
              <a:r>
                <a:rPr lang="en-US" altLang="zh-CN" dirty="0"/>
                <a:t>1987</a:t>
              </a:r>
              <a:r>
                <a:rPr lang="zh-CN" altLang="en-US" dirty="0"/>
                <a:t>年在二里头</a:t>
              </a:r>
              <a:endParaRPr lang="en-US" altLang="zh-CN" dirty="0"/>
            </a:p>
            <a:p>
              <a:r>
                <a:rPr lang="zh-CN" altLang="en-US" dirty="0"/>
                <a:t>遗址出土被誉为“华夏第一鼎”</a:t>
              </a:r>
            </a:p>
          </p:txBody>
        </p:sp>
      </p:grpSp>
      <p:grpSp>
        <p:nvGrpSpPr>
          <p:cNvPr id="3" name="组合 12"/>
          <p:cNvGrpSpPr>
            <a:grpSpLocks/>
          </p:cNvGrpSpPr>
          <p:nvPr/>
        </p:nvGrpSpPr>
        <p:grpSpPr bwMode="auto">
          <a:xfrm>
            <a:off x="4427984" y="2492896"/>
            <a:ext cx="3430587" cy="3125962"/>
            <a:chOff x="4571999" y="2998136"/>
            <a:chExt cx="3430597" cy="3125927"/>
          </a:xfrm>
        </p:grpSpPr>
        <p:pic>
          <p:nvPicPr>
            <p:cNvPr id="14" name="Picture 6" descr="黑陶高柄杯（山东泗水龙山文化遗址出土）"/>
            <p:cNvPicPr>
              <a:picLocks noChangeAspect="1" noChangeArrowheads="1"/>
            </p:cNvPicPr>
            <p:nvPr/>
          </p:nvPicPr>
          <p:blipFill>
            <a:blip r:embed="rId3" cstate="print"/>
            <a:srcRect b="6440"/>
            <a:stretch>
              <a:fillRect/>
            </a:stretch>
          </p:blipFill>
          <p:spPr bwMode="auto">
            <a:xfrm>
              <a:off x="4571999" y="2998136"/>
              <a:ext cx="3430597" cy="2423307"/>
            </a:xfrm>
            <a:prstGeom prst="rect">
              <a:avLst/>
            </a:prstGeom>
            <a:ln>
              <a:noFill/>
            </a:ln>
            <a:effectLst/>
          </p:spPr>
        </p:pic>
        <p:sp>
          <p:nvSpPr>
            <p:cNvPr id="15" name="TextBox 14"/>
            <p:cNvSpPr txBox="1"/>
            <p:nvPr/>
          </p:nvSpPr>
          <p:spPr>
            <a:xfrm>
              <a:off x="5036528" y="5662403"/>
              <a:ext cx="2271783" cy="461660"/>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r>
                <a:rPr lang="zh-CN" altLang="en-US" dirty="0" smtClean="0">
                  <a:sym typeface="楷体_GB2312" pitchFamily="49" charset="-122"/>
                </a:rPr>
                <a:t>  </a:t>
              </a:r>
              <a:r>
                <a:rPr lang="zh-CN" altLang="en-US" dirty="0"/>
                <a:t>偃师二里头遗址宫殿区３号</a:t>
              </a:r>
              <a:endParaRPr lang="en-US" altLang="zh-CN" dirty="0"/>
            </a:p>
            <a:p>
              <a:r>
                <a:rPr lang="zh-CN" altLang="en-US" dirty="0"/>
                <a:t>大型建筑基址南院墓葬</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bwMode="auto">
          <a:xfrm>
            <a:off x="785786" y="1949931"/>
            <a:ext cx="7429552" cy="830997"/>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fontAlgn="auto">
              <a:lnSpc>
                <a:spcPct val="150000"/>
              </a:lnSpc>
              <a:spcBef>
                <a:spcPts val="0"/>
              </a:spcBef>
              <a:spcAft>
                <a:spcPts val="0"/>
              </a:spcAft>
              <a:defRPr/>
            </a:pPr>
            <a:r>
              <a:rPr lang="zh-CN" altLang="en-US" sz="1600" kern="0" dirty="0">
                <a:ln w="11430"/>
                <a:solidFill>
                  <a:srgbClr val="080808"/>
                </a:solidFill>
                <a:latin typeface="黑体" pitchFamily="2" charset="-122"/>
                <a:ea typeface="黑体" pitchFamily="2" charset="-122"/>
              </a:rPr>
              <a:t>　　迄今为止可确认的二里头文化最早的大型夯土</a:t>
            </a:r>
            <a:r>
              <a:rPr lang="zh-CN" altLang="en-US" sz="1600" kern="0" dirty="0" smtClean="0">
                <a:ln w="11430"/>
                <a:solidFill>
                  <a:srgbClr val="080808"/>
                </a:solidFill>
                <a:latin typeface="黑体" pitchFamily="2" charset="-122"/>
                <a:ea typeface="黑体" pitchFamily="2" charset="-122"/>
              </a:rPr>
              <a:t>基址，已</a:t>
            </a:r>
            <a:r>
              <a:rPr lang="zh-CN" altLang="en-US" sz="1600" kern="0" dirty="0">
                <a:ln w="11430"/>
                <a:solidFill>
                  <a:srgbClr val="080808"/>
                </a:solidFill>
                <a:latin typeface="黑体" pitchFamily="2" charset="-122"/>
                <a:ea typeface="黑体" pitchFamily="2" charset="-122"/>
              </a:rPr>
              <a:t>探明的长度达</a:t>
            </a:r>
            <a:r>
              <a:rPr lang="en-US" altLang="zh-CN" sz="1600" kern="0" dirty="0">
                <a:ln w="11430"/>
                <a:solidFill>
                  <a:srgbClr val="080808"/>
                </a:solidFill>
                <a:latin typeface="黑体" pitchFamily="2" charset="-122"/>
                <a:ea typeface="黑体" pitchFamily="2" charset="-122"/>
              </a:rPr>
              <a:t>150</a:t>
            </a:r>
            <a:r>
              <a:rPr lang="zh-CN" altLang="en-US" sz="1600" kern="0" dirty="0">
                <a:ln w="11430"/>
                <a:solidFill>
                  <a:srgbClr val="080808"/>
                </a:solidFill>
                <a:latin typeface="黑体" pitchFamily="2" charset="-122"/>
                <a:ea typeface="黑体" pitchFamily="2" charset="-122"/>
              </a:rPr>
              <a:t>余米，主体部分至少由三重庭院组成。</a:t>
            </a:r>
            <a:endParaRPr lang="en-US" altLang="en-US" sz="1600" kern="0" dirty="0">
              <a:ln w="11430"/>
              <a:solidFill>
                <a:srgbClr val="080808"/>
              </a:solidFill>
              <a:latin typeface="黑体" pitchFamily="2" charset="-122"/>
              <a:ea typeface="黑体" pitchFamily="2" charset="-122"/>
            </a:endParaRPr>
          </a:p>
        </p:txBody>
      </p:sp>
      <p:grpSp>
        <p:nvGrpSpPr>
          <p:cNvPr id="2" name="组合 17"/>
          <p:cNvGrpSpPr>
            <a:grpSpLocks/>
          </p:cNvGrpSpPr>
          <p:nvPr/>
        </p:nvGrpSpPr>
        <p:grpSpPr bwMode="auto">
          <a:xfrm>
            <a:off x="1190625" y="2857500"/>
            <a:ext cx="6584521" cy="3063609"/>
            <a:chOff x="928662" y="2857496"/>
            <a:chExt cx="6584594" cy="3063028"/>
          </a:xfrm>
        </p:grpSpPr>
        <p:pic>
          <p:nvPicPr>
            <p:cNvPr id="11" name="Picture 6" descr="黑陶高柄杯（山东泗水龙山文化遗址出土）"/>
            <p:cNvPicPr>
              <a:picLocks noChangeAspect="1" noChangeArrowheads="1"/>
            </p:cNvPicPr>
            <p:nvPr/>
          </p:nvPicPr>
          <p:blipFill>
            <a:blip r:embed="rId2" cstate="print"/>
            <a:stretch>
              <a:fillRect/>
            </a:stretch>
          </p:blipFill>
          <p:spPr bwMode="auto">
            <a:xfrm>
              <a:off x="928662" y="3000372"/>
              <a:ext cx="3761558" cy="2500330"/>
            </a:xfrm>
            <a:prstGeom prst="rect">
              <a:avLst/>
            </a:prstGeom>
            <a:ln>
              <a:noFill/>
            </a:ln>
            <a:effectLst/>
          </p:spPr>
        </p:pic>
        <p:pic>
          <p:nvPicPr>
            <p:cNvPr id="14" name="Picture 6" descr="黑陶高柄杯（山东泗水龙山文化遗址出土）"/>
            <p:cNvPicPr>
              <a:picLocks noChangeAspect="1" noChangeArrowheads="1"/>
            </p:cNvPicPr>
            <p:nvPr/>
          </p:nvPicPr>
          <p:blipFill>
            <a:blip r:embed="rId3" cstate="print"/>
            <a:srcRect b="12888"/>
            <a:stretch>
              <a:fillRect/>
            </a:stretch>
          </p:blipFill>
          <p:spPr bwMode="auto">
            <a:xfrm>
              <a:off x="5429256" y="2857496"/>
              <a:ext cx="2084000" cy="2714125"/>
            </a:xfrm>
            <a:prstGeom prst="rect">
              <a:avLst/>
            </a:prstGeom>
            <a:ln>
              <a:noFill/>
            </a:ln>
            <a:effectLst/>
          </p:spPr>
        </p:pic>
        <p:sp>
          <p:nvSpPr>
            <p:cNvPr id="17" name="TextBox 16"/>
            <p:cNvSpPr txBox="1"/>
            <p:nvPr/>
          </p:nvSpPr>
          <p:spPr>
            <a:xfrm>
              <a:off x="3009569" y="5643578"/>
              <a:ext cx="2579581" cy="276946"/>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r>
                <a:rPr lang="zh-CN" altLang="en-US" dirty="0" smtClean="0">
                  <a:sym typeface="楷体_GB2312" pitchFamily="49" charset="-122"/>
                </a:rPr>
                <a:t>  </a:t>
              </a:r>
              <a:r>
                <a:rPr lang="zh-CN" altLang="en-US" dirty="0"/>
                <a:t>二里头３号基址中院主殿和西庑</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 name="组合 92"/>
          <p:cNvGrpSpPr/>
          <p:nvPr/>
        </p:nvGrpSpPr>
        <p:grpSpPr>
          <a:xfrm>
            <a:off x="648071" y="44624"/>
            <a:ext cx="7668345" cy="6696744"/>
            <a:chOff x="539552" y="44624"/>
            <a:chExt cx="7668345" cy="6696744"/>
          </a:xfrm>
        </p:grpSpPr>
        <p:cxnSp>
          <p:nvCxnSpPr>
            <p:cNvPr id="57" name="直接连接符 56"/>
            <p:cNvCxnSpPr/>
            <p:nvPr/>
          </p:nvCxnSpPr>
          <p:spPr>
            <a:xfrm>
              <a:off x="3239344" y="4221088"/>
              <a:ext cx="52624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接连接符 47"/>
            <p:cNvCxnSpPr/>
            <p:nvPr/>
          </p:nvCxnSpPr>
          <p:spPr>
            <a:xfrm>
              <a:off x="3311352" y="5661248"/>
              <a:ext cx="105249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bwMode="auto">
            <a:xfrm>
              <a:off x="2006496" y="2196153"/>
              <a:ext cx="1368153" cy="584775"/>
            </a:xfrm>
            <a:prstGeom prst="rect">
              <a:avLst/>
            </a:prstGeom>
            <a:solidFill>
              <a:srgbClr val="FFFFFF"/>
            </a:solidFill>
            <a:ln>
              <a:solidFill>
                <a:schemeClr val="tx1"/>
              </a:solidFill>
            </a:ln>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dist"/>
              <a:r>
                <a:rPr lang="zh-CN" altLang="en-US" sz="1600" dirty="0">
                  <a:sym typeface="楷体_GB2312" pitchFamily="49" charset="-122"/>
                </a:rPr>
                <a:t>六卿政务</a:t>
              </a:r>
              <a:endParaRPr lang="en-US" altLang="zh-CN" sz="1600" dirty="0">
                <a:sym typeface="楷体_GB2312" pitchFamily="49" charset="-122"/>
              </a:endParaRPr>
            </a:p>
            <a:p>
              <a:r>
                <a:rPr lang="zh-CN" altLang="en-US" sz="1600" dirty="0" smtClean="0">
                  <a:sym typeface="楷体_GB2312" pitchFamily="49" charset="-122"/>
                </a:rPr>
                <a:t>官 属</a:t>
              </a:r>
              <a:endParaRPr lang="zh-CN" altLang="en-US" sz="1600" dirty="0"/>
            </a:p>
          </p:txBody>
        </p:sp>
        <p:sp>
          <p:nvSpPr>
            <p:cNvPr id="8" name="TextBox 7"/>
            <p:cNvSpPr txBox="1"/>
            <p:nvPr/>
          </p:nvSpPr>
          <p:spPr bwMode="auto">
            <a:xfrm>
              <a:off x="2015207" y="3924345"/>
              <a:ext cx="1368153" cy="584775"/>
            </a:xfrm>
            <a:prstGeom prst="rect">
              <a:avLst/>
            </a:prstGeom>
            <a:solidFill>
              <a:srgbClr val="FFFFFF"/>
            </a:solidFill>
            <a:ln>
              <a:solidFill>
                <a:schemeClr val="tx1"/>
              </a:solidFill>
            </a:ln>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dist"/>
              <a:r>
                <a:rPr lang="zh-CN" altLang="en-US" sz="1600" dirty="0">
                  <a:sym typeface="楷体_GB2312" pitchFamily="49" charset="-122"/>
                </a:rPr>
                <a:t>宗教立法</a:t>
              </a:r>
              <a:endParaRPr lang="en-US" altLang="zh-CN" sz="1600" dirty="0">
                <a:sym typeface="楷体_GB2312" pitchFamily="49" charset="-122"/>
              </a:endParaRPr>
            </a:p>
            <a:p>
              <a:r>
                <a:rPr lang="zh-CN" altLang="en-US" sz="1600" dirty="0" smtClean="0">
                  <a:sym typeface="楷体_GB2312" pitchFamily="49" charset="-122"/>
                </a:rPr>
                <a:t>官 属</a:t>
              </a:r>
              <a:endParaRPr lang="zh-CN" altLang="en-US" sz="1600" dirty="0"/>
            </a:p>
          </p:txBody>
        </p:sp>
        <p:sp>
          <p:nvSpPr>
            <p:cNvPr id="9" name="TextBox 8"/>
            <p:cNvSpPr txBox="1"/>
            <p:nvPr/>
          </p:nvSpPr>
          <p:spPr bwMode="auto">
            <a:xfrm>
              <a:off x="2015207" y="5385991"/>
              <a:ext cx="1368153" cy="584775"/>
            </a:xfrm>
            <a:prstGeom prst="rect">
              <a:avLst/>
            </a:prstGeom>
            <a:solidFill>
              <a:srgbClr val="FFFFFF"/>
            </a:solidFill>
            <a:ln>
              <a:solidFill>
                <a:schemeClr val="tx1"/>
              </a:solidFill>
            </a:ln>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dist"/>
              <a:r>
                <a:rPr lang="zh-CN" altLang="en-US" sz="1600" dirty="0" smtClean="0">
                  <a:sym typeface="楷体_GB2312" pitchFamily="49" charset="-122"/>
                </a:rPr>
                <a:t>王室</a:t>
              </a:r>
              <a:r>
                <a:rPr lang="zh-CN" altLang="en-US" sz="1600" dirty="0">
                  <a:sym typeface="楷体_GB2312" pitchFamily="49" charset="-122"/>
                </a:rPr>
                <a:t>事务</a:t>
              </a:r>
              <a:endParaRPr lang="en-US" altLang="zh-CN" sz="1600" dirty="0">
                <a:sym typeface="楷体_GB2312" pitchFamily="49" charset="-122"/>
              </a:endParaRPr>
            </a:p>
            <a:p>
              <a:r>
                <a:rPr lang="zh-CN" altLang="en-US" sz="1600" dirty="0" smtClean="0">
                  <a:sym typeface="楷体_GB2312" pitchFamily="49" charset="-122"/>
                </a:rPr>
                <a:t>官 属</a:t>
              </a:r>
              <a:endParaRPr lang="zh-CN" altLang="en-US" sz="1600" dirty="0"/>
            </a:p>
          </p:txBody>
        </p:sp>
        <p:sp>
          <p:nvSpPr>
            <p:cNvPr id="10" name="TextBox 9"/>
            <p:cNvSpPr txBox="1"/>
            <p:nvPr/>
          </p:nvSpPr>
          <p:spPr bwMode="auto">
            <a:xfrm>
              <a:off x="2015207" y="333936"/>
              <a:ext cx="1368153" cy="584775"/>
            </a:xfrm>
            <a:prstGeom prst="rect">
              <a:avLst/>
            </a:prstGeom>
            <a:solidFill>
              <a:srgbClr val="FFFFFF"/>
            </a:solidFill>
            <a:ln>
              <a:solidFill>
                <a:schemeClr val="tx1"/>
              </a:solidFill>
            </a:ln>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dist"/>
              <a:r>
                <a:rPr lang="zh-CN" altLang="en-US" sz="1600" dirty="0" smtClean="0">
                  <a:sym typeface="楷体_GB2312" pitchFamily="49" charset="-122"/>
                </a:rPr>
                <a:t>顾问辅弼</a:t>
              </a:r>
              <a:endParaRPr lang="en-US" altLang="zh-CN" sz="1600" dirty="0" smtClean="0">
                <a:sym typeface="楷体_GB2312" pitchFamily="49" charset="-122"/>
              </a:endParaRPr>
            </a:p>
            <a:p>
              <a:r>
                <a:rPr lang="zh-CN" altLang="en-US" sz="1600" dirty="0" smtClean="0">
                  <a:sym typeface="楷体_GB2312" pitchFamily="49" charset="-122"/>
                </a:rPr>
                <a:t>官 属</a:t>
              </a:r>
              <a:endParaRPr lang="zh-CN" altLang="en-US" sz="1600" dirty="0"/>
            </a:p>
          </p:txBody>
        </p:sp>
        <p:sp>
          <p:nvSpPr>
            <p:cNvPr id="11" name="TextBox 10"/>
            <p:cNvSpPr txBox="1"/>
            <p:nvPr/>
          </p:nvSpPr>
          <p:spPr bwMode="auto">
            <a:xfrm>
              <a:off x="4211447" y="44624"/>
              <a:ext cx="1368153" cy="338554"/>
            </a:xfrm>
            <a:prstGeom prst="rect">
              <a:avLst/>
            </a:prstGeom>
            <a:solidFill>
              <a:srgbClr val="FFFFFF"/>
            </a:solidFill>
            <a:ln>
              <a:solidFill>
                <a:schemeClr val="tx1"/>
              </a:solidFill>
            </a:ln>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dist"/>
              <a:r>
                <a:rPr lang="zh-CN" altLang="en-US" sz="1600" dirty="0" smtClean="0"/>
                <a:t>三老、五更</a:t>
              </a:r>
              <a:endParaRPr lang="zh-CN" altLang="en-US" sz="1600" dirty="0"/>
            </a:p>
          </p:txBody>
        </p:sp>
        <p:sp>
          <p:nvSpPr>
            <p:cNvPr id="13" name="TextBox 12"/>
            <p:cNvSpPr txBox="1"/>
            <p:nvPr/>
          </p:nvSpPr>
          <p:spPr bwMode="auto">
            <a:xfrm>
              <a:off x="4211447" y="476672"/>
              <a:ext cx="1368153" cy="338554"/>
            </a:xfrm>
            <a:prstGeom prst="rect">
              <a:avLst/>
            </a:prstGeom>
            <a:solidFill>
              <a:srgbClr val="FFFFFF"/>
            </a:solidFill>
            <a:ln>
              <a:solidFill>
                <a:schemeClr val="tx1"/>
              </a:solidFill>
            </a:ln>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dist"/>
              <a:r>
                <a:rPr lang="zh-CN" altLang="en-US" sz="1600" dirty="0" smtClean="0"/>
                <a:t>四辅臣</a:t>
              </a:r>
              <a:endParaRPr lang="zh-CN" altLang="en-US" sz="1600" dirty="0"/>
            </a:p>
          </p:txBody>
        </p:sp>
        <p:sp>
          <p:nvSpPr>
            <p:cNvPr id="14" name="TextBox 13"/>
            <p:cNvSpPr txBox="1"/>
            <p:nvPr/>
          </p:nvSpPr>
          <p:spPr bwMode="auto">
            <a:xfrm>
              <a:off x="4211447" y="918711"/>
              <a:ext cx="1368153" cy="338554"/>
            </a:xfrm>
            <a:prstGeom prst="rect">
              <a:avLst/>
            </a:prstGeom>
            <a:solidFill>
              <a:srgbClr val="FFFFFF"/>
            </a:solidFill>
            <a:ln>
              <a:solidFill>
                <a:schemeClr val="tx1"/>
              </a:solidFill>
            </a:ln>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dist"/>
              <a:r>
                <a:rPr lang="zh-CN" altLang="en-US" sz="1600" dirty="0" smtClean="0"/>
                <a:t>四岳</a:t>
              </a:r>
              <a:endParaRPr lang="zh-CN" altLang="en-US" sz="1600" dirty="0"/>
            </a:p>
          </p:txBody>
        </p:sp>
        <p:sp>
          <p:nvSpPr>
            <p:cNvPr id="16" name="TextBox 15"/>
            <p:cNvSpPr txBox="1"/>
            <p:nvPr/>
          </p:nvSpPr>
          <p:spPr bwMode="auto">
            <a:xfrm>
              <a:off x="4211447" y="1362254"/>
              <a:ext cx="1368153" cy="338554"/>
            </a:xfrm>
            <a:prstGeom prst="rect">
              <a:avLst/>
            </a:prstGeom>
            <a:solidFill>
              <a:srgbClr val="FFFFFF"/>
            </a:solidFill>
            <a:ln>
              <a:solidFill>
                <a:schemeClr val="tx1"/>
              </a:solidFill>
            </a:ln>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dist"/>
              <a:r>
                <a:rPr lang="zh-CN" altLang="en-US" sz="1600" dirty="0" smtClean="0"/>
                <a:t>司空</a:t>
              </a:r>
              <a:endParaRPr lang="zh-CN" altLang="en-US" sz="1600" dirty="0"/>
            </a:p>
          </p:txBody>
        </p:sp>
        <p:sp>
          <p:nvSpPr>
            <p:cNvPr id="17" name="TextBox 16"/>
            <p:cNvSpPr txBox="1"/>
            <p:nvPr/>
          </p:nvSpPr>
          <p:spPr bwMode="auto">
            <a:xfrm>
              <a:off x="4211447" y="1747163"/>
              <a:ext cx="1368153" cy="338554"/>
            </a:xfrm>
            <a:prstGeom prst="rect">
              <a:avLst/>
            </a:prstGeom>
            <a:solidFill>
              <a:srgbClr val="FFFFFF"/>
            </a:solidFill>
            <a:ln>
              <a:solidFill>
                <a:schemeClr val="tx1"/>
              </a:solidFill>
            </a:ln>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dist"/>
              <a:r>
                <a:rPr lang="zh-CN" altLang="en-US" sz="1600" dirty="0" smtClean="0"/>
                <a:t>后稷</a:t>
              </a:r>
              <a:endParaRPr lang="zh-CN" altLang="en-US" sz="1600" dirty="0"/>
            </a:p>
          </p:txBody>
        </p:sp>
        <p:sp>
          <p:nvSpPr>
            <p:cNvPr id="18" name="TextBox 17"/>
            <p:cNvSpPr txBox="1"/>
            <p:nvPr/>
          </p:nvSpPr>
          <p:spPr bwMode="auto">
            <a:xfrm>
              <a:off x="4211447" y="2132856"/>
              <a:ext cx="1368153" cy="338554"/>
            </a:xfrm>
            <a:prstGeom prst="rect">
              <a:avLst/>
            </a:prstGeom>
            <a:solidFill>
              <a:srgbClr val="FFFFFF"/>
            </a:solidFill>
            <a:ln>
              <a:solidFill>
                <a:schemeClr val="tx1"/>
              </a:solidFill>
            </a:ln>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dist"/>
              <a:r>
                <a:rPr lang="zh-CN" altLang="en-US" sz="1600" dirty="0" smtClean="0"/>
                <a:t>司徒</a:t>
              </a:r>
              <a:endParaRPr lang="zh-CN" altLang="en-US" sz="1600" dirty="0"/>
            </a:p>
          </p:txBody>
        </p:sp>
        <p:sp>
          <p:nvSpPr>
            <p:cNvPr id="19" name="TextBox 18"/>
            <p:cNvSpPr txBox="1"/>
            <p:nvPr/>
          </p:nvSpPr>
          <p:spPr bwMode="auto">
            <a:xfrm>
              <a:off x="4211447" y="2565564"/>
              <a:ext cx="1368153" cy="338554"/>
            </a:xfrm>
            <a:prstGeom prst="rect">
              <a:avLst/>
            </a:prstGeom>
            <a:solidFill>
              <a:srgbClr val="FFFFFF"/>
            </a:solidFill>
            <a:ln>
              <a:solidFill>
                <a:schemeClr val="tx1"/>
              </a:solidFill>
            </a:ln>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dist"/>
              <a:r>
                <a:rPr lang="zh-CN" altLang="en-US" sz="1600" dirty="0" smtClean="0"/>
                <a:t>大理（士）</a:t>
              </a:r>
              <a:endParaRPr lang="zh-CN" altLang="en-US" sz="1600" dirty="0"/>
            </a:p>
          </p:txBody>
        </p:sp>
        <p:sp>
          <p:nvSpPr>
            <p:cNvPr id="20" name="TextBox 19"/>
            <p:cNvSpPr txBox="1"/>
            <p:nvPr/>
          </p:nvSpPr>
          <p:spPr bwMode="auto">
            <a:xfrm>
              <a:off x="4211447" y="2981062"/>
              <a:ext cx="1368153" cy="338554"/>
            </a:xfrm>
            <a:prstGeom prst="rect">
              <a:avLst/>
            </a:prstGeom>
            <a:solidFill>
              <a:srgbClr val="FFFFFF"/>
            </a:solidFill>
            <a:ln>
              <a:solidFill>
                <a:schemeClr val="tx1"/>
              </a:solidFill>
            </a:ln>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dist"/>
              <a:r>
                <a:rPr lang="zh-CN" altLang="en-US" sz="1600" dirty="0" smtClean="0"/>
                <a:t>共人</a:t>
              </a:r>
              <a:endParaRPr lang="zh-CN" altLang="en-US" sz="1600" dirty="0"/>
            </a:p>
          </p:txBody>
        </p:sp>
        <p:sp>
          <p:nvSpPr>
            <p:cNvPr id="21" name="TextBox 20"/>
            <p:cNvSpPr txBox="1"/>
            <p:nvPr/>
          </p:nvSpPr>
          <p:spPr bwMode="auto">
            <a:xfrm>
              <a:off x="4211447" y="3378478"/>
              <a:ext cx="1368153" cy="338554"/>
            </a:xfrm>
            <a:prstGeom prst="rect">
              <a:avLst/>
            </a:prstGeom>
            <a:solidFill>
              <a:srgbClr val="FFFFFF"/>
            </a:solidFill>
            <a:ln>
              <a:solidFill>
                <a:schemeClr val="tx1"/>
              </a:solidFill>
            </a:ln>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dist"/>
              <a:r>
                <a:rPr lang="zh-CN" altLang="en-US" sz="1600" dirty="0" smtClean="0"/>
                <a:t>虞人</a:t>
              </a:r>
              <a:endParaRPr lang="zh-CN" altLang="en-US" sz="1600" dirty="0"/>
            </a:p>
          </p:txBody>
        </p:sp>
        <p:sp>
          <p:nvSpPr>
            <p:cNvPr id="22" name="TextBox 21"/>
            <p:cNvSpPr txBox="1"/>
            <p:nvPr/>
          </p:nvSpPr>
          <p:spPr bwMode="auto">
            <a:xfrm>
              <a:off x="4211447" y="3823454"/>
              <a:ext cx="1368153" cy="338554"/>
            </a:xfrm>
            <a:prstGeom prst="rect">
              <a:avLst/>
            </a:prstGeom>
            <a:solidFill>
              <a:srgbClr val="FFFFFF"/>
            </a:solidFill>
            <a:ln>
              <a:solidFill>
                <a:schemeClr val="tx1"/>
              </a:solidFill>
            </a:ln>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dist"/>
              <a:r>
                <a:rPr lang="zh-CN" altLang="en-US" sz="1600" dirty="0" smtClean="0"/>
                <a:t>秩宗</a:t>
              </a:r>
              <a:endParaRPr lang="zh-CN" altLang="en-US" sz="1600" dirty="0"/>
            </a:p>
          </p:txBody>
        </p:sp>
        <p:sp>
          <p:nvSpPr>
            <p:cNvPr id="23" name="TextBox 22"/>
            <p:cNvSpPr txBox="1"/>
            <p:nvPr/>
          </p:nvSpPr>
          <p:spPr bwMode="auto">
            <a:xfrm>
              <a:off x="4211447" y="4242574"/>
              <a:ext cx="1368153" cy="338554"/>
            </a:xfrm>
            <a:prstGeom prst="rect">
              <a:avLst/>
            </a:prstGeom>
            <a:solidFill>
              <a:srgbClr val="FFFFFF"/>
            </a:solidFill>
            <a:ln>
              <a:solidFill>
                <a:schemeClr val="tx1"/>
              </a:solidFill>
            </a:ln>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dist"/>
              <a:r>
                <a:rPr lang="zh-CN" altLang="en-US" sz="1600" dirty="0" smtClean="0"/>
                <a:t>义和</a:t>
              </a:r>
              <a:endParaRPr lang="zh-CN" altLang="en-US" sz="1600" dirty="0"/>
            </a:p>
          </p:txBody>
        </p:sp>
        <p:sp>
          <p:nvSpPr>
            <p:cNvPr id="24" name="TextBox 23"/>
            <p:cNvSpPr txBox="1"/>
            <p:nvPr/>
          </p:nvSpPr>
          <p:spPr bwMode="auto">
            <a:xfrm>
              <a:off x="4211447" y="4674622"/>
              <a:ext cx="1368153" cy="338554"/>
            </a:xfrm>
            <a:prstGeom prst="rect">
              <a:avLst/>
            </a:prstGeom>
            <a:solidFill>
              <a:srgbClr val="FFFFFF"/>
            </a:solidFill>
            <a:ln>
              <a:solidFill>
                <a:schemeClr val="tx1"/>
              </a:solidFill>
            </a:ln>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dist"/>
              <a:r>
                <a:rPr lang="zh-CN" altLang="en-US" sz="1600" dirty="0" smtClean="0"/>
                <a:t>道人</a:t>
              </a:r>
              <a:endParaRPr lang="zh-CN" altLang="en-US" sz="1600" dirty="0"/>
            </a:p>
          </p:txBody>
        </p:sp>
        <p:sp>
          <p:nvSpPr>
            <p:cNvPr id="25" name="TextBox 24"/>
            <p:cNvSpPr txBox="1"/>
            <p:nvPr/>
          </p:nvSpPr>
          <p:spPr bwMode="auto">
            <a:xfrm>
              <a:off x="4211447" y="5106670"/>
              <a:ext cx="1368153" cy="338554"/>
            </a:xfrm>
            <a:prstGeom prst="rect">
              <a:avLst/>
            </a:prstGeom>
            <a:solidFill>
              <a:srgbClr val="FFFFFF"/>
            </a:solidFill>
            <a:ln>
              <a:solidFill>
                <a:schemeClr val="tx1"/>
              </a:solidFill>
            </a:ln>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dist"/>
              <a:r>
                <a:rPr lang="zh-CN" altLang="en-US" sz="1600" dirty="0" smtClean="0"/>
                <a:t>官师</a:t>
              </a:r>
              <a:endParaRPr lang="zh-CN" altLang="en-US" sz="1600" dirty="0"/>
            </a:p>
          </p:txBody>
        </p:sp>
        <p:sp>
          <p:nvSpPr>
            <p:cNvPr id="26" name="TextBox 25"/>
            <p:cNvSpPr txBox="1"/>
            <p:nvPr/>
          </p:nvSpPr>
          <p:spPr bwMode="auto">
            <a:xfrm>
              <a:off x="4211447" y="5538718"/>
              <a:ext cx="1368153" cy="338554"/>
            </a:xfrm>
            <a:prstGeom prst="rect">
              <a:avLst/>
            </a:prstGeom>
            <a:solidFill>
              <a:srgbClr val="FFFFFF"/>
            </a:solidFill>
            <a:ln>
              <a:solidFill>
                <a:schemeClr val="tx1"/>
              </a:solidFill>
            </a:ln>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dist"/>
              <a:r>
                <a:rPr lang="zh-CN" altLang="en-US" sz="1600" dirty="0" smtClean="0"/>
                <a:t>司射</a:t>
              </a:r>
              <a:endParaRPr lang="zh-CN" altLang="en-US" sz="1600" dirty="0"/>
            </a:p>
          </p:txBody>
        </p:sp>
        <p:sp>
          <p:nvSpPr>
            <p:cNvPr id="27" name="TextBox 26"/>
            <p:cNvSpPr txBox="1"/>
            <p:nvPr/>
          </p:nvSpPr>
          <p:spPr bwMode="auto">
            <a:xfrm>
              <a:off x="4211447" y="5970766"/>
              <a:ext cx="1368153" cy="338554"/>
            </a:xfrm>
            <a:prstGeom prst="rect">
              <a:avLst/>
            </a:prstGeom>
            <a:solidFill>
              <a:srgbClr val="FFFFFF"/>
            </a:solidFill>
            <a:ln>
              <a:solidFill>
                <a:schemeClr val="tx1"/>
              </a:solidFill>
            </a:ln>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dist"/>
              <a:r>
                <a:rPr lang="zh-CN" altLang="en-US" sz="1600" dirty="0" smtClean="0"/>
                <a:t>车正</a:t>
              </a:r>
              <a:endParaRPr lang="zh-CN" altLang="en-US" sz="1600" dirty="0"/>
            </a:p>
          </p:txBody>
        </p:sp>
        <p:sp>
          <p:nvSpPr>
            <p:cNvPr id="28" name="TextBox 27"/>
            <p:cNvSpPr txBox="1"/>
            <p:nvPr/>
          </p:nvSpPr>
          <p:spPr bwMode="auto">
            <a:xfrm>
              <a:off x="4211447" y="6402814"/>
              <a:ext cx="1368153" cy="338554"/>
            </a:xfrm>
            <a:prstGeom prst="rect">
              <a:avLst/>
            </a:prstGeom>
            <a:solidFill>
              <a:srgbClr val="FFFFFF"/>
            </a:solidFill>
            <a:ln>
              <a:solidFill>
                <a:schemeClr val="tx1"/>
              </a:solidFill>
            </a:ln>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dist"/>
              <a:r>
                <a:rPr lang="zh-CN" altLang="en-US" sz="1600" dirty="0" smtClean="0"/>
                <a:t>庖正</a:t>
              </a:r>
              <a:endParaRPr lang="zh-CN" altLang="en-US" sz="1600" dirty="0"/>
            </a:p>
          </p:txBody>
        </p:sp>
        <p:sp>
          <p:nvSpPr>
            <p:cNvPr id="29" name="TextBox 28"/>
            <p:cNvSpPr txBox="1"/>
            <p:nvPr/>
          </p:nvSpPr>
          <p:spPr bwMode="auto">
            <a:xfrm>
              <a:off x="6839744" y="223519"/>
              <a:ext cx="1368153" cy="338554"/>
            </a:xfrm>
            <a:prstGeom prst="rect">
              <a:avLst/>
            </a:prstGeom>
            <a:solidFill>
              <a:srgbClr val="FFFFFF"/>
            </a:solidFill>
            <a:ln>
              <a:solidFill>
                <a:schemeClr val="tx1"/>
              </a:solidFill>
            </a:ln>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dist"/>
              <a:r>
                <a:rPr lang="zh-CN" altLang="en-US" sz="1600" dirty="0" smtClean="0"/>
                <a:t>前疑后丞</a:t>
              </a:r>
              <a:endParaRPr lang="zh-CN" altLang="en-US" sz="1600" dirty="0"/>
            </a:p>
          </p:txBody>
        </p:sp>
        <p:sp>
          <p:nvSpPr>
            <p:cNvPr id="30" name="TextBox 29"/>
            <p:cNvSpPr txBox="1"/>
            <p:nvPr/>
          </p:nvSpPr>
          <p:spPr bwMode="auto">
            <a:xfrm>
              <a:off x="6839744" y="714182"/>
              <a:ext cx="1368153" cy="338554"/>
            </a:xfrm>
            <a:prstGeom prst="rect">
              <a:avLst/>
            </a:prstGeom>
            <a:solidFill>
              <a:srgbClr val="FFFFFF"/>
            </a:solidFill>
            <a:ln>
              <a:solidFill>
                <a:schemeClr val="tx1"/>
              </a:solidFill>
            </a:ln>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dist"/>
              <a:r>
                <a:rPr lang="zh-CN" altLang="en-US" sz="1600" dirty="0" smtClean="0"/>
                <a:t>左辅右弼</a:t>
              </a:r>
              <a:endParaRPr lang="zh-CN" altLang="en-US" sz="1600" dirty="0"/>
            </a:p>
          </p:txBody>
        </p:sp>
        <p:cxnSp>
          <p:nvCxnSpPr>
            <p:cNvPr id="6" name="直接连接符 5"/>
            <p:cNvCxnSpPr>
              <a:endCxn id="24" idx="1"/>
            </p:cNvCxnSpPr>
            <p:nvPr/>
          </p:nvCxnSpPr>
          <p:spPr>
            <a:xfrm>
              <a:off x="3815408" y="4843899"/>
              <a:ext cx="39603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3815408" y="4843899"/>
              <a:ext cx="0" cy="172819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3815408" y="6572091"/>
              <a:ext cx="30603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a:off x="3815408" y="5301208"/>
              <a:ext cx="39603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3815408" y="6165304"/>
              <a:ext cx="39603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p:nvPr/>
          </p:nvCxnSpPr>
          <p:spPr>
            <a:xfrm>
              <a:off x="3815408" y="4437112"/>
              <a:ext cx="39603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a:off x="3815408" y="4037474"/>
              <a:ext cx="39603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3801217" y="4034861"/>
              <a:ext cx="0" cy="4022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3815408" y="3573016"/>
              <a:ext cx="39603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a:off x="3815408" y="3140968"/>
              <a:ext cx="39603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3815408" y="2780928"/>
              <a:ext cx="39603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3815408" y="2348880"/>
              <a:ext cx="39603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3801217" y="1556792"/>
              <a:ext cx="14191" cy="20162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3815408" y="1916832"/>
              <a:ext cx="39603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3815408" y="1556792"/>
              <a:ext cx="39603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3815408" y="1124744"/>
              <a:ext cx="39603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a:stCxn id="10" idx="3"/>
            </p:cNvCxnSpPr>
            <p:nvPr/>
          </p:nvCxnSpPr>
          <p:spPr>
            <a:xfrm flipV="1">
              <a:off x="3383360" y="620688"/>
              <a:ext cx="828087" cy="56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3815408" y="188640"/>
              <a:ext cx="39603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3815408" y="188640"/>
              <a:ext cx="0" cy="9361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3383360" y="2501280"/>
              <a:ext cx="39603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6407696" y="908720"/>
              <a:ext cx="39603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flipV="1">
              <a:off x="5615608" y="615052"/>
              <a:ext cx="828087" cy="56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接连接符 79"/>
            <p:cNvCxnSpPr/>
            <p:nvPr/>
          </p:nvCxnSpPr>
          <p:spPr>
            <a:xfrm>
              <a:off x="6407696" y="332656"/>
              <a:ext cx="39603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接连接符 80"/>
            <p:cNvCxnSpPr/>
            <p:nvPr/>
          </p:nvCxnSpPr>
          <p:spPr>
            <a:xfrm>
              <a:off x="6407696" y="341040"/>
              <a:ext cx="0" cy="5531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a:off x="1619169" y="620688"/>
              <a:ext cx="39603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a:off x="1583160" y="2492896"/>
              <a:ext cx="39603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a:off x="1583160" y="4221088"/>
              <a:ext cx="39603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a:off x="1583160" y="5661248"/>
              <a:ext cx="39603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a:off x="1568969" y="620688"/>
              <a:ext cx="14191" cy="50405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接连接符 88"/>
            <p:cNvCxnSpPr/>
            <p:nvPr/>
          </p:nvCxnSpPr>
          <p:spPr>
            <a:xfrm>
              <a:off x="1172930" y="3177535"/>
              <a:ext cx="39603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bwMode="auto">
            <a:xfrm>
              <a:off x="539552" y="2276872"/>
              <a:ext cx="684076" cy="1815882"/>
            </a:xfrm>
            <a:prstGeom prst="rect">
              <a:avLst/>
            </a:prstGeom>
            <a:solidFill>
              <a:srgbClr val="FFFFFF"/>
            </a:solidFill>
            <a:ln>
              <a:solidFill>
                <a:schemeClr val="tx1"/>
              </a:solidFill>
            </a:ln>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dist"/>
              <a:endParaRPr lang="en-US" altLang="zh-CN" sz="1600" dirty="0" smtClean="0"/>
            </a:p>
            <a:p>
              <a:pPr algn="dist"/>
              <a:r>
                <a:rPr lang="zh-CN" altLang="en-US" sz="1600" dirty="0" smtClean="0"/>
                <a:t>夏</a:t>
              </a:r>
              <a:endParaRPr lang="en-US" altLang="zh-CN" sz="1600" dirty="0" smtClean="0"/>
            </a:p>
            <a:p>
              <a:pPr algn="dist"/>
              <a:endParaRPr lang="en-US" altLang="zh-CN" sz="1600" dirty="0"/>
            </a:p>
            <a:p>
              <a:pPr algn="dist"/>
              <a:endParaRPr lang="en-US" altLang="zh-CN" sz="1600" dirty="0" smtClean="0"/>
            </a:p>
            <a:p>
              <a:pPr algn="dist"/>
              <a:endParaRPr lang="en-US" altLang="zh-CN" sz="1600" dirty="0" smtClean="0"/>
            </a:p>
            <a:p>
              <a:pPr algn="dist"/>
              <a:r>
                <a:rPr lang="zh-CN" altLang="en-US" sz="1600" dirty="0" smtClean="0"/>
                <a:t>后</a:t>
              </a:r>
              <a:endParaRPr lang="en-US" altLang="zh-CN" sz="1600" dirty="0" smtClean="0"/>
            </a:p>
            <a:p>
              <a:pPr algn="dist"/>
              <a:endParaRPr lang="zh-CN" altLang="en-US" sz="1600" dirty="0"/>
            </a:p>
          </p:txBody>
        </p:sp>
      </p:grpSp>
      <p:sp>
        <p:nvSpPr>
          <p:cNvPr id="91" name="TextBox 90"/>
          <p:cNvSpPr txBox="1"/>
          <p:nvPr/>
        </p:nvSpPr>
        <p:spPr bwMode="auto">
          <a:xfrm>
            <a:off x="5868144" y="5396226"/>
            <a:ext cx="2790821" cy="369332"/>
          </a:xfrm>
          <a:prstGeom prst="rect">
            <a:avLst/>
          </a:prstGeom>
          <a:solidFill>
            <a:srgbClr val="FFFFFF"/>
          </a:solidFill>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r>
              <a:rPr lang="zh-CN" altLang="en-US" sz="1800" dirty="0" smtClean="0">
                <a:sym typeface="楷体_GB2312" pitchFamily="49" charset="-122"/>
              </a:rPr>
              <a:t>  </a:t>
            </a:r>
            <a:r>
              <a:rPr lang="zh-CN" altLang="en-US" sz="1800" dirty="0"/>
              <a:t>夏朝国家机构示意图</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1038594" y="2325830"/>
            <a:ext cx="1864613" cy="481863"/>
          </a:xfrm>
          <a:prstGeom prst="rect">
            <a:avLst/>
          </a:prstGeom>
        </p:spPr>
        <p:txBody>
          <a:bodyPr wrap="none">
            <a:spAutoFit/>
            <a:scene3d>
              <a:camera prst="orthographicFront"/>
              <a:lightRig rig="threePt" dir="t"/>
            </a:scene3d>
            <a:sp3d extrusionH="57150">
              <a:bevelT w="38100" h="38100"/>
            </a:sp3d>
          </a:bodyPr>
          <a:lstStyle/>
          <a:p>
            <a:pPr fontAlgn="auto">
              <a:lnSpc>
                <a:spcPct val="150000"/>
              </a:lnSpc>
              <a:spcBef>
                <a:spcPts val="0"/>
              </a:spcBef>
              <a:spcAft>
                <a:spcPts val="0"/>
              </a:spcAft>
              <a:defRPr/>
            </a:pPr>
            <a:r>
              <a:rPr lang="en-US" altLang="zh-CN" sz="2000" b="1" dirty="0">
                <a:latin typeface="黑体" pitchFamily="2" charset="-122"/>
                <a:ea typeface="黑体" pitchFamily="2" charset="-122"/>
              </a:rPr>
              <a:t>1. </a:t>
            </a:r>
            <a:r>
              <a:rPr lang="zh-CN" altLang="en-US" sz="2000" b="1" dirty="0">
                <a:latin typeface="黑体" pitchFamily="2" charset="-122"/>
                <a:ea typeface="黑体" pitchFamily="2" charset="-122"/>
              </a:rPr>
              <a:t>夏朝的经济</a:t>
            </a:r>
          </a:p>
        </p:txBody>
      </p:sp>
      <p:sp>
        <p:nvSpPr>
          <p:cNvPr id="7" name="矩形 6"/>
          <p:cNvSpPr/>
          <p:nvPr/>
        </p:nvSpPr>
        <p:spPr bwMode="auto">
          <a:xfrm>
            <a:off x="1000100" y="2911584"/>
            <a:ext cx="6929486" cy="2677656"/>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fontAlgn="auto">
              <a:lnSpc>
                <a:spcPct val="150000"/>
              </a:lnSpc>
              <a:spcBef>
                <a:spcPts val="0"/>
              </a:spcBef>
              <a:spcAft>
                <a:spcPts val="0"/>
              </a:spcAft>
              <a:defRPr/>
            </a:pPr>
            <a:r>
              <a:rPr lang="zh-CN" altLang="en-US" sz="1600" kern="0" dirty="0">
                <a:ln w="11430"/>
                <a:solidFill>
                  <a:srgbClr val="080808"/>
                </a:solidFill>
                <a:latin typeface="黑体" pitchFamily="2" charset="-122"/>
                <a:ea typeface="黑体" pitchFamily="2" charset="-122"/>
              </a:rPr>
              <a:t>　　夏文化遗址出土的生产工具，仍以石、木、骨、角、蚌制品为主，但许多工具比以前的精良，金属的冶炼已经开始。工具的种类很多，除了用于耕作的耒、耜外，还有石犁、石</a:t>
            </a:r>
            <a:r>
              <a:rPr lang="zh-CN" altLang="en-US" sz="1600" kern="0" dirty="0" smtClean="0">
                <a:ln w="11430"/>
                <a:solidFill>
                  <a:srgbClr val="080808"/>
                </a:solidFill>
                <a:latin typeface="黑体" pitchFamily="2" charset="-122"/>
                <a:ea typeface="黑体" pitchFamily="2" charset="-122"/>
              </a:rPr>
              <a:t>铲（锸），</a:t>
            </a:r>
            <a:r>
              <a:rPr lang="zh-CN" altLang="en-US" sz="1600" kern="0" dirty="0">
                <a:ln w="11430"/>
                <a:solidFill>
                  <a:srgbClr val="080808"/>
                </a:solidFill>
                <a:latin typeface="黑体" pitchFamily="2" charset="-122"/>
                <a:ea typeface="黑体" pitchFamily="2" charset="-122"/>
              </a:rPr>
              <a:t>垦荒造田用的锛、</a:t>
            </a:r>
            <a:r>
              <a:rPr lang="zh-CN" altLang="en-US" sz="1600" kern="0" dirty="0" smtClean="0">
                <a:ln w="11430"/>
                <a:solidFill>
                  <a:srgbClr val="080808"/>
                </a:solidFill>
                <a:latin typeface="黑体" pitchFamily="2" charset="-122"/>
                <a:ea typeface="黑体" pitchFamily="2" charset="-122"/>
              </a:rPr>
              <a:t>斧和</a:t>
            </a:r>
            <a:r>
              <a:rPr lang="zh-CN" altLang="en-US" sz="1600" kern="0" dirty="0">
                <a:ln w="11430"/>
                <a:solidFill>
                  <a:srgbClr val="080808"/>
                </a:solidFill>
                <a:latin typeface="黑体" pitchFamily="2" charset="-122"/>
                <a:ea typeface="黑体" pitchFamily="2" charset="-122"/>
              </a:rPr>
              <a:t>中耕用的石铲，收割用的刀、镰，加工粮食用的石磨盘、磨棒、石杵臼等。二里头遗址</a:t>
            </a:r>
            <a:r>
              <a:rPr lang="zh-CN" altLang="en-US" sz="1600" kern="0" dirty="0" smtClean="0">
                <a:ln w="11430"/>
                <a:solidFill>
                  <a:srgbClr val="080808"/>
                </a:solidFill>
                <a:latin typeface="黑体" pitchFamily="2" charset="-122"/>
                <a:ea typeface="黑体" pitchFamily="2" charset="-122"/>
              </a:rPr>
              <a:t>出土了青铜</a:t>
            </a:r>
            <a:r>
              <a:rPr lang="zh-CN" altLang="en-US" sz="1600" kern="0" dirty="0">
                <a:ln w="11430"/>
                <a:solidFill>
                  <a:srgbClr val="080808"/>
                </a:solidFill>
                <a:latin typeface="黑体" pitchFamily="2" charset="-122"/>
                <a:ea typeface="黑体" pitchFamily="2" charset="-122"/>
              </a:rPr>
              <a:t>铸造的刀、锥、锛、凿、铃、镞、戈、爵等工具、武器和容器，同时还发现有铸铜遗址，出土有陶范、铜渣和坩埚残片。出土的铜容器采用复合范铸成，反映了当时的铸铜工艺已有一定规模和水平。 </a:t>
            </a:r>
          </a:p>
        </p:txBody>
      </p:sp>
      <p:sp>
        <p:nvSpPr>
          <p:cNvPr id="8" name="矩形​​ 6"/>
          <p:cNvSpPr/>
          <p:nvPr/>
        </p:nvSpPr>
        <p:spPr bwMode="auto">
          <a:xfrm>
            <a:off x="2895971" y="1556792"/>
            <a:ext cx="3505201" cy="477503"/>
          </a:xfrm>
          <a:prstGeom prst="rect">
            <a:avLst/>
          </a:prstGeom>
        </p:spPr>
        <p:txBody>
          <a:bodyPr>
            <a:spAutoFit/>
            <a:scene3d>
              <a:camera prst="orthographicFront"/>
              <a:lightRig rig="threePt" dir="t"/>
            </a:scene3d>
            <a:sp3d extrusionH="57150">
              <a:bevelT w="38100" h="38100"/>
            </a:sp3d>
          </a:bodyPr>
          <a:lstStyle/>
          <a:p>
            <a:pPr algn="ctr" fontAlgn="auto">
              <a:lnSpc>
                <a:spcPts val="3600"/>
              </a:lnSpc>
              <a:spcBef>
                <a:spcPts val="0"/>
              </a:spcBef>
              <a:spcAft>
                <a:spcPts val="0"/>
              </a:spcAft>
              <a:defRPr/>
            </a:pPr>
            <a:r>
              <a:rPr lang="zh-CN" altLang="en-US" sz="2000" spc="50" dirty="0">
                <a:ln w="11430"/>
                <a:effectLst>
                  <a:glow rad="139700">
                    <a:srgbClr val="F8E784">
                      <a:alpha val="71000"/>
                    </a:srgbClr>
                  </a:glow>
                </a:effectLst>
                <a:latin typeface="黑体" pitchFamily="2" charset="-122"/>
                <a:ea typeface="黑体" pitchFamily="2" charset="-122"/>
              </a:rPr>
              <a:t>三、夏朝的经济和文化</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bwMode="auto">
          <a:xfrm>
            <a:off x="1000100" y="1859340"/>
            <a:ext cx="6929486" cy="1569660"/>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fontAlgn="auto">
              <a:lnSpc>
                <a:spcPct val="150000"/>
              </a:lnSpc>
              <a:spcBef>
                <a:spcPts val="0"/>
              </a:spcBef>
              <a:spcAft>
                <a:spcPts val="0"/>
              </a:spcAft>
              <a:defRPr/>
            </a:pPr>
            <a:r>
              <a:rPr lang="zh-CN" altLang="en-US" sz="1600" kern="0" dirty="0">
                <a:ln w="11430"/>
                <a:solidFill>
                  <a:srgbClr val="080808"/>
                </a:solidFill>
                <a:latin typeface="黑体" pitchFamily="2" charset="-122"/>
                <a:ea typeface="黑体" pitchFamily="2" charset="-122"/>
              </a:rPr>
              <a:t>　　禹铸九鼎，</a:t>
            </a:r>
            <a:r>
              <a:rPr lang="en-US" altLang="zh-CN" sz="1600" kern="0" dirty="0">
                <a:ln w="11430"/>
                <a:solidFill>
                  <a:srgbClr val="080808"/>
                </a:solidFill>
                <a:latin typeface="黑体" pitchFamily="2" charset="-122"/>
                <a:ea typeface="黑体" pitchFamily="2" charset="-122"/>
              </a:rPr>
              <a:t>《</a:t>
            </a:r>
            <a:r>
              <a:rPr lang="zh-CN" altLang="en-US" sz="1600" kern="0" dirty="0">
                <a:ln w="11430"/>
                <a:solidFill>
                  <a:srgbClr val="080808"/>
                </a:solidFill>
                <a:latin typeface="黑体" pitchFamily="2" charset="-122"/>
                <a:ea typeface="黑体" pitchFamily="2" charset="-122"/>
              </a:rPr>
              <a:t>越绝书</a:t>
            </a:r>
            <a:r>
              <a:rPr lang="en-US" altLang="zh-CN" sz="1600" kern="0" dirty="0">
                <a:ln w="11430"/>
                <a:solidFill>
                  <a:srgbClr val="080808"/>
                </a:solidFill>
                <a:latin typeface="黑体" pitchFamily="2" charset="-122"/>
                <a:ea typeface="黑体" pitchFamily="2" charset="-122"/>
              </a:rPr>
              <a:t>》</a:t>
            </a:r>
            <a:r>
              <a:rPr lang="zh-CN" altLang="en-US" sz="1600" kern="0" dirty="0">
                <a:ln w="11430"/>
                <a:solidFill>
                  <a:srgbClr val="080808"/>
                </a:solidFill>
                <a:latin typeface="黑体" pitchFamily="2" charset="-122"/>
                <a:ea typeface="黑体" pitchFamily="2" charset="-122"/>
              </a:rPr>
              <a:t>：“禹穴之时，以铜为兵</a:t>
            </a:r>
            <a:r>
              <a:rPr lang="zh-CN" altLang="en-US" sz="1600" kern="0" dirty="0" smtClean="0">
                <a:ln w="11430"/>
                <a:solidFill>
                  <a:srgbClr val="080808"/>
                </a:solidFill>
                <a:latin typeface="黑体" pitchFamily="2" charset="-122"/>
                <a:ea typeface="黑体" pitchFamily="2" charset="-122"/>
              </a:rPr>
              <a:t>”，“杼作甲”</a:t>
            </a:r>
            <a:r>
              <a:rPr lang="zh-CN" altLang="en-US" sz="1600" kern="0" dirty="0">
                <a:ln w="11430"/>
                <a:solidFill>
                  <a:srgbClr val="080808"/>
                </a:solidFill>
                <a:latin typeface="黑体" pitchFamily="2" charset="-122"/>
                <a:ea typeface="黑体" pitchFamily="2" charset="-122"/>
              </a:rPr>
              <a:t>。</a:t>
            </a:r>
          </a:p>
          <a:p>
            <a:pPr>
              <a:lnSpc>
                <a:spcPct val="150000"/>
              </a:lnSpc>
              <a:defRPr/>
            </a:pPr>
            <a:r>
              <a:rPr lang="zh-CN" altLang="en-US" sz="1600" kern="0" dirty="0">
                <a:ln w="11430"/>
                <a:solidFill>
                  <a:srgbClr val="080808"/>
                </a:solidFill>
                <a:latin typeface="黑体" pitchFamily="2" charset="-122"/>
                <a:ea typeface="黑体" pitchFamily="2" charset="-122"/>
              </a:rPr>
              <a:t>　　“昔夏之方有德也，远方图物，贡金九牧，铸鼎象物，百物而为之</a:t>
            </a:r>
            <a:r>
              <a:rPr lang="zh-CN" altLang="en-US" sz="1600" kern="0" dirty="0" smtClean="0">
                <a:ln w="11430"/>
                <a:solidFill>
                  <a:srgbClr val="080808"/>
                </a:solidFill>
                <a:latin typeface="黑体" pitchFamily="2" charset="-122"/>
                <a:ea typeface="黑体" pitchFamily="2" charset="-122"/>
              </a:rPr>
              <a:t>备。”</a:t>
            </a:r>
            <a:r>
              <a:rPr lang="zh-CN" altLang="en-US" sz="1600" kern="0" dirty="0">
                <a:ln w="11430"/>
                <a:solidFill>
                  <a:srgbClr val="080808"/>
                </a:solidFill>
                <a:latin typeface="黑体" pitchFamily="2" charset="-122"/>
                <a:ea typeface="黑体" pitchFamily="2" charset="-122"/>
              </a:rPr>
              <a:t>（</a:t>
            </a:r>
            <a:r>
              <a:rPr lang="en-US" altLang="zh-CN" sz="1600" kern="0" dirty="0">
                <a:ln w="11430"/>
                <a:solidFill>
                  <a:srgbClr val="080808"/>
                </a:solidFill>
                <a:latin typeface="黑体" pitchFamily="2" charset="-122"/>
                <a:ea typeface="黑体" pitchFamily="2" charset="-122"/>
              </a:rPr>
              <a:t>《</a:t>
            </a:r>
            <a:r>
              <a:rPr lang="zh-CN" altLang="en-US" sz="1600" kern="0" dirty="0">
                <a:ln w="11430"/>
                <a:solidFill>
                  <a:srgbClr val="080808"/>
                </a:solidFill>
                <a:latin typeface="黑体" pitchFamily="2" charset="-122"/>
                <a:ea typeface="黑体" pitchFamily="2" charset="-122"/>
              </a:rPr>
              <a:t>左传</a:t>
            </a:r>
            <a:r>
              <a:rPr lang="en-US" altLang="zh-CN" sz="1600" kern="0" dirty="0">
                <a:ln w="11430"/>
                <a:solidFill>
                  <a:srgbClr val="080808"/>
                </a:solidFill>
                <a:latin typeface="黑体" pitchFamily="2" charset="-122"/>
                <a:ea typeface="黑体" pitchFamily="2" charset="-122"/>
              </a:rPr>
              <a:t>·</a:t>
            </a:r>
            <a:r>
              <a:rPr lang="zh-CN" altLang="en-US" sz="1600" kern="0" dirty="0">
                <a:ln w="11430"/>
                <a:solidFill>
                  <a:srgbClr val="080808"/>
                </a:solidFill>
                <a:latin typeface="黑体" pitchFamily="2" charset="-122"/>
                <a:ea typeface="黑体" pitchFamily="2" charset="-122"/>
              </a:rPr>
              <a:t>宣公三年</a:t>
            </a:r>
            <a:r>
              <a:rPr lang="en-US" altLang="zh-CN" sz="1600" kern="0" dirty="0">
                <a:ln w="11430"/>
                <a:solidFill>
                  <a:srgbClr val="080808"/>
                </a:solidFill>
                <a:latin typeface="黑体" pitchFamily="2" charset="-122"/>
                <a:ea typeface="黑体" pitchFamily="2" charset="-122"/>
              </a:rPr>
              <a:t>》</a:t>
            </a:r>
            <a:r>
              <a:rPr lang="zh-CN" altLang="en-US" sz="1600" kern="0" dirty="0" smtClean="0">
                <a:ln w="11430"/>
                <a:solidFill>
                  <a:srgbClr val="080808"/>
                </a:solidFill>
                <a:latin typeface="黑体" pitchFamily="2" charset="-122"/>
                <a:ea typeface="黑体" pitchFamily="2" charset="-122"/>
              </a:rPr>
              <a:t>） </a:t>
            </a:r>
            <a:endParaRPr lang="zh-CN" altLang="en-US" sz="1600" kern="0" dirty="0">
              <a:ln w="11430"/>
              <a:solidFill>
                <a:srgbClr val="080808"/>
              </a:solidFill>
              <a:latin typeface="黑体" pitchFamily="2" charset="-122"/>
              <a:ea typeface="黑体" pitchFamily="2" charset="-122"/>
            </a:endParaRPr>
          </a:p>
          <a:p>
            <a:pPr>
              <a:lnSpc>
                <a:spcPct val="150000"/>
              </a:lnSpc>
              <a:defRPr/>
            </a:pPr>
            <a:r>
              <a:rPr lang="zh-CN" altLang="en-US" sz="1600" kern="0" dirty="0">
                <a:ln w="11430"/>
                <a:solidFill>
                  <a:srgbClr val="080808"/>
                </a:solidFill>
                <a:latin typeface="黑体" pitchFamily="2" charset="-122"/>
                <a:ea typeface="黑体" pitchFamily="2" charset="-122"/>
              </a:rPr>
              <a:t>　　少</a:t>
            </a:r>
            <a:r>
              <a:rPr lang="zh-CN" altLang="en-US" sz="1600" kern="0" dirty="0" smtClean="0">
                <a:ln w="11430"/>
                <a:solidFill>
                  <a:srgbClr val="080808"/>
                </a:solidFill>
                <a:latin typeface="黑体" pitchFamily="2" charset="-122"/>
                <a:ea typeface="黑体" pitchFamily="2" charset="-122"/>
              </a:rPr>
              <a:t>康发明</a:t>
            </a:r>
            <a:r>
              <a:rPr lang="zh-CN" altLang="en-US" sz="1600" kern="0" dirty="0">
                <a:ln w="11430"/>
                <a:solidFill>
                  <a:srgbClr val="080808"/>
                </a:solidFill>
                <a:latin typeface="黑体" pitchFamily="2" charset="-122"/>
                <a:ea typeface="黑体" pitchFamily="2" charset="-122"/>
              </a:rPr>
              <a:t>了</a:t>
            </a:r>
            <a:r>
              <a:rPr lang="zh-CN" altLang="en-US" sz="1600" kern="0" dirty="0" smtClean="0">
                <a:ln w="11430"/>
                <a:solidFill>
                  <a:srgbClr val="080808"/>
                </a:solidFill>
                <a:latin typeface="黑体" pitchFamily="2" charset="-122"/>
                <a:ea typeface="黑体" pitchFamily="2" charset="-122"/>
              </a:rPr>
              <a:t>酿酒。伯</a:t>
            </a:r>
            <a:r>
              <a:rPr lang="zh-CN" altLang="en-US" sz="1600" kern="0" dirty="0">
                <a:ln w="11430"/>
                <a:solidFill>
                  <a:srgbClr val="080808"/>
                </a:solidFill>
                <a:latin typeface="黑体" pitchFamily="2" charset="-122"/>
                <a:ea typeface="黑体" pitchFamily="2" charset="-122"/>
              </a:rPr>
              <a:t>益发明了凿井，</a:t>
            </a:r>
            <a:r>
              <a:rPr lang="zh-CN" altLang="en-US" sz="1600" kern="0" dirty="0" smtClean="0">
                <a:ln w="11430"/>
                <a:solidFill>
                  <a:srgbClr val="080808"/>
                </a:solidFill>
                <a:latin typeface="黑体" pitchFamily="2" charset="-122"/>
                <a:ea typeface="黑体" pitchFamily="2" charset="-122"/>
              </a:rPr>
              <a:t>会制造</a:t>
            </a:r>
            <a:r>
              <a:rPr lang="zh-CN" altLang="en-US" sz="1600" kern="0" dirty="0">
                <a:ln w="11430"/>
                <a:solidFill>
                  <a:srgbClr val="080808"/>
                </a:solidFill>
                <a:latin typeface="黑体" pitchFamily="2" charset="-122"/>
                <a:ea typeface="黑体" pitchFamily="2" charset="-122"/>
              </a:rPr>
              <a:t>车辆，还发现了贝。 </a:t>
            </a:r>
          </a:p>
        </p:txBody>
      </p:sp>
      <p:grpSp>
        <p:nvGrpSpPr>
          <p:cNvPr id="2" name="组合 7"/>
          <p:cNvGrpSpPr>
            <a:grpSpLocks/>
          </p:cNvGrpSpPr>
          <p:nvPr/>
        </p:nvGrpSpPr>
        <p:grpSpPr bwMode="auto">
          <a:xfrm>
            <a:off x="1547664" y="3789037"/>
            <a:ext cx="2376264" cy="2244768"/>
            <a:chOff x="5119545" y="3759046"/>
            <a:chExt cx="2375636" cy="2244444"/>
          </a:xfrm>
        </p:grpSpPr>
        <p:pic>
          <p:nvPicPr>
            <p:cNvPr id="9" name="Picture 6" descr="黑陶高柄杯（山东泗水龙山文化遗址出土）"/>
            <p:cNvPicPr>
              <a:picLocks noChangeAspect="1" noChangeArrowheads="1"/>
            </p:cNvPicPr>
            <p:nvPr/>
          </p:nvPicPr>
          <p:blipFill>
            <a:blip r:embed="rId2" cstate="print"/>
            <a:stretch>
              <a:fillRect/>
            </a:stretch>
          </p:blipFill>
          <p:spPr bwMode="auto">
            <a:xfrm>
              <a:off x="5286380" y="3759046"/>
              <a:ext cx="2025166" cy="1707889"/>
            </a:xfrm>
            <a:prstGeom prst="rect">
              <a:avLst/>
            </a:prstGeom>
            <a:ln>
              <a:noFill/>
            </a:ln>
            <a:effectLst/>
          </p:spPr>
        </p:pic>
        <p:sp>
          <p:nvSpPr>
            <p:cNvPr id="10" name="TextBox 9"/>
            <p:cNvSpPr txBox="1"/>
            <p:nvPr/>
          </p:nvSpPr>
          <p:spPr>
            <a:xfrm>
              <a:off x="5119545" y="5541892"/>
              <a:ext cx="2375636" cy="461598"/>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r>
                <a:rPr lang="zh-CN" altLang="en-US" dirty="0" smtClean="0"/>
                <a:t>乳</a:t>
              </a:r>
              <a:r>
                <a:rPr lang="zh-CN" altLang="en-US" dirty="0"/>
                <a:t>钉纹青铜爵</a:t>
              </a:r>
              <a:endParaRPr lang="en-US" altLang="zh-CN" dirty="0"/>
            </a:p>
            <a:p>
              <a:r>
                <a:rPr lang="zh-CN" altLang="en-US" dirty="0"/>
                <a:t>（河南省偃师二里头遗址出土）</a:t>
              </a:r>
            </a:p>
          </p:txBody>
        </p:sp>
      </p:grpSp>
      <p:sp>
        <p:nvSpPr>
          <p:cNvPr id="15" name="TextBox 14"/>
          <p:cNvSpPr txBox="1"/>
          <p:nvPr/>
        </p:nvSpPr>
        <p:spPr bwMode="auto">
          <a:xfrm>
            <a:off x="5130914" y="5578780"/>
            <a:ext cx="1457310" cy="461665"/>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r>
              <a:rPr lang="zh-CN" altLang="en-US" dirty="0" smtClean="0"/>
              <a:t>兽</a:t>
            </a:r>
            <a:r>
              <a:rPr lang="zh-CN" altLang="en-US" dirty="0"/>
              <a:t>面纹青铜爵</a:t>
            </a:r>
            <a:endParaRPr lang="en-US" altLang="zh-CN" dirty="0"/>
          </a:p>
          <a:p>
            <a:r>
              <a:rPr lang="zh-CN" altLang="en-US" dirty="0"/>
              <a:t>（河南郑州出土）</a:t>
            </a:r>
          </a:p>
        </p:txBody>
      </p:sp>
      <p:pic>
        <p:nvPicPr>
          <p:cNvPr id="14338" name="Picture 2" descr="http://www.sach.gov.cn/Portals/0/26243669.jpg"/>
          <p:cNvPicPr>
            <a:picLocks noChangeAspect="1" noChangeArrowheads="1"/>
          </p:cNvPicPr>
          <p:nvPr/>
        </p:nvPicPr>
        <p:blipFill>
          <a:blip r:embed="rId3"/>
          <a:srcRect/>
          <a:stretch>
            <a:fillRect/>
          </a:stretch>
        </p:blipFill>
        <p:spPr bwMode="auto">
          <a:xfrm>
            <a:off x="4500561" y="3786190"/>
            <a:ext cx="2693131" cy="1764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bwMode="auto">
          <a:xfrm>
            <a:off x="1000100" y="1935631"/>
            <a:ext cx="6929486" cy="773289"/>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fontAlgn="auto">
              <a:lnSpc>
                <a:spcPct val="150000"/>
              </a:lnSpc>
              <a:spcBef>
                <a:spcPts val="0"/>
              </a:spcBef>
              <a:spcAft>
                <a:spcPts val="0"/>
              </a:spcAft>
              <a:defRPr/>
            </a:pPr>
            <a:r>
              <a:rPr lang="zh-CN" altLang="en-US" sz="1600" kern="0" dirty="0">
                <a:ln w="11430"/>
                <a:solidFill>
                  <a:srgbClr val="080808"/>
                </a:solidFill>
                <a:latin typeface="黑体" pitchFamily="2" charset="-122"/>
                <a:ea typeface="黑体" pitchFamily="2" charset="-122"/>
              </a:rPr>
              <a:t>　　二里头文化铜爵是中国青铜文化中最早出现的青铜容器之一，也是最早的青铜酒器。</a:t>
            </a:r>
          </a:p>
        </p:txBody>
      </p:sp>
      <p:grpSp>
        <p:nvGrpSpPr>
          <p:cNvPr id="2" name="组合 7"/>
          <p:cNvGrpSpPr>
            <a:grpSpLocks/>
          </p:cNvGrpSpPr>
          <p:nvPr/>
        </p:nvGrpSpPr>
        <p:grpSpPr bwMode="auto">
          <a:xfrm>
            <a:off x="1000124" y="3071812"/>
            <a:ext cx="2043113" cy="2877467"/>
            <a:chOff x="5600281" y="3759046"/>
            <a:chExt cx="2043553" cy="2876859"/>
          </a:xfrm>
        </p:grpSpPr>
        <p:pic>
          <p:nvPicPr>
            <p:cNvPr id="9" name="Picture 6" descr="黑陶高柄杯（山东泗水龙山文化遗址出土）"/>
            <p:cNvPicPr>
              <a:picLocks noChangeAspect="1" noChangeArrowheads="1"/>
            </p:cNvPicPr>
            <p:nvPr/>
          </p:nvPicPr>
          <p:blipFill>
            <a:blip r:embed="rId2" cstate="print"/>
            <a:stretch>
              <a:fillRect/>
            </a:stretch>
          </p:blipFill>
          <p:spPr bwMode="auto">
            <a:xfrm>
              <a:off x="5600281" y="3759046"/>
              <a:ext cx="2043553" cy="2497677"/>
            </a:xfrm>
            <a:prstGeom prst="rect">
              <a:avLst/>
            </a:prstGeom>
            <a:ln>
              <a:noFill/>
            </a:ln>
            <a:effectLst/>
          </p:spPr>
        </p:pic>
        <p:sp>
          <p:nvSpPr>
            <p:cNvPr id="10" name="TextBox 9"/>
            <p:cNvSpPr txBox="1"/>
            <p:nvPr/>
          </p:nvSpPr>
          <p:spPr>
            <a:xfrm>
              <a:off x="5802390" y="6358965"/>
              <a:ext cx="1502657" cy="276940"/>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r>
                <a:rPr lang="zh-CN" altLang="en-US" dirty="0" smtClean="0">
                  <a:sym typeface="楷体_GB2312" pitchFamily="49" charset="-122"/>
                </a:rPr>
                <a:t>  </a:t>
              </a:r>
              <a:r>
                <a:rPr lang="zh-CN" altLang="en-US" dirty="0"/>
                <a:t>二里头出土铜爵</a:t>
              </a:r>
            </a:p>
          </p:txBody>
        </p:sp>
      </p:grpSp>
      <p:grpSp>
        <p:nvGrpSpPr>
          <p:cNvPr id="3" name="组合 12"/>
          <p:cNvGrpSpPr>
            <a:grpSpLocks/>
          </p:cNvGrpSpPr>
          <p:nvPr/>
        </p:nvGrpSpPr>
        <p:grpSpPr bwMode="auto">
          <a:xfrm>
            <a:off x="3786188" y="3033232"/>
            <a:ext cx="4491904" cy="2942244"/>
            <a:chOff x="4455629" y="4097163"/>
            <a:chExt cx="4491783" cy="2942269"/>
          </a:xfrm>
        </p:grpSpPr>
        <p:pic>
          <p:nvPicPr>
            <p:cNvPr id="14" name="Picture 6" descr="黑陶高柄杯（山东泗水龙山文化遗址出土）"/>
            <p:cNvPicPr>
              <a:picLocks noChangeAspect="1" noChangeArrowheads="1"/>
            </p:cNvPicPr>
            <p:nvPr/>
          </p:nvPicPr>
          <p:blipFill>
            <a:blip r:embed="rId3" cstate="print"/>
            <a:stretch>
              <a:fillRect/>
            </a:stretch>
          </p:blipFill>
          <p:spPr bwMode="auto">
            <a:xfrm>
              <a:off x="4455629" y="4097163"/>
              <a:ext cx="4491783" cy="2484020"/>
            </a:xfrm>
            <a:prstGeom prst="rect">
              <a:avLst/>
            </a:prstGeom>
            <a:ln>
              <a:noFill/>
            </a:ln>
            <a:effectLst/>
          </p:spPr>
        </p:pic>
        <p:sp>
          <p:nvSpPr>
            <p:cNvPr id="15" name="TextBox 14"/>
            <p:cNvSpPr txBox="1"/>
            <p:nvPr/>
          </p:nvSpPr>
          <p:spPr>
            <a:xfrm>
              <a:off x="5644216" y="6762431"/>
              <a:ext cx="1656179" cy="277001"/>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r>
                <a:rPr lang="zh-CN" altLang="en-US" dirty="0" smtClean="0">
                  <a:sym typeface="楷体_GB2312" pitchFamily="49" charset="-122"/>
                </a:rPr>
                <a:t>  </a:t>
              </a:r>
              <a:r>
                <a:rPr lang="zh-CN" altLang="en-US" dirty="0"/>
                <a:t>大型绿松石龙形器</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1255020" y="1648844"/>
            <a:ext cx="1864613" cy="481863"/>
          </a:xfrm>
          <a:prstGeom prst="rect">
            <a:avLst/>
          </a:prstGeom>
        </p:spPr>
        <p:txBody>
          <a:bodyPr wrap="none">
            <a:spAutoFit/>
            <a:scene3d>
              <a:camera prst="orthographicFront"/>
              <a:lightRig rig="threePt" dir="t"/>
            </a:scene3d>
            <a:sp3d extrusionH="57150">
              <a:bevelT w="38100" h="38100"/>
            </a:sp3d>
          </a:bodyPr>
          <a:lstStyle/>
          <a:p>
            <a:pPr fontAlgn="auto">
              <a:lnSpc>
                <a:spcPct val="150000"/>
              </a:lnSpc>
              <a:spcBef>
                <a:spcPts val="0"/>
              </a:spcBef>
              <a:spcAft>
                <a:spcPts val="0"/>
              </a:spcAft>
              <a:defRPr/>
            </a:pPr>
            <a:r>
              <a:rPr lang="en-US" altLang="zh-CN" sz="2000" b="1" dirty="0">
                <a:latin typeface="黑体" pitchFamily="2" charset="-122"/>
                <a:ea typeface="黑体" pitchFamily="2" charset="-122"/>
              </a:rPr>
              <a:t>2. </a:t>
            </a:r>
            <a:r>
              <a:rPr lang="zh-CN" altLang="en-US" sz="2000" b="1" dirty="0">
                <a:latin typeface="黑体" pitchFamily="2" charset="-122"/>
                <a:ea typeface="黑体" pitchFamily="2" charset="-122"/>
              </a:rPr>
              <a:t>夏朝的文化</a:t>
            </a:r>
          </a:p>
        </p:txBody>
      </p:sp>
      <p:sp>
        <p:nvSpPr>
          <p:cNvPr id="7" name="矩形 6"/>
          <p:cNvSpPr/>
          <p:nvPr/>
        </p:nvSpPr>
        <p:spPr bwMode="auto">
          <a:xfrm>
            <a:off x="969268" y="2220348"/>
            <a:ext cx="7286676" cy="1200329"/>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fontAlgn="auto">
              <a:lnSpc>
                <a:spcPct val="150000"/>
              </a:lnSpc>
              <a:spcBef>
                <a:spcPts val="0"/>
              </a:spcBef>
              <a:spcAft>
                <a:spcPts val="0"/>
              </a:spcAft>
              <a:defRPr/>
            </a:pPr>
            <a:r>
              <a:rPr lang="zh-CN" altLang="en-US" sz="1600" kern="0" dirty="0">
                <a:ln w="11430"/>
                <a:solidFill>
                  <a:srgbClr val="080808"/>
                </a:solidFill>
                <a:latin typeface="黑体" pitchFamily="2" charset="-122"/>
                <a:ea typeface="黑体" pitchFamily="2" charset="-122"/>
              </a:rPr>
              <a:t>　　</a:t>
            </a:r>
            <a:r>
              <a:rPr lang="zh-CN" altLang="en-US" sz="1600" kern="0" dirty="0" smtClean="0">
                <a:ln w="11430"/>
                <a:solidFill>
                  <a:srgbClr val="080808"/>
                </a:solidFill>
                <a:latin typeface="黑体" pitchFamily="2" charset="-122"/>
                <a:ea typeface="黑体" pitchFamily="2" charset="-122"/>
              </a:rPr>
              <a:t>夏</a:t>
            </a:r>
            <a:r>
              <a:rPr lang="zh-CN" altLang="en-US" sz="1600" kern="0" dirty="0">
                <a:ln w="11430"/>
                <a:solidFill>
                  <a:srgbClr val="080808"/>
                </a:solidFill>
                <a:latin typeface="黑体" pitchFamily="2" charset="-122"/>
                <a:ea typeface="黑体" pitchFamily="2" charset="-122"/>
              </a:rPr>
              <a:t>代的历法是我国最早的历法。当时已能依据北斗星旋转斗柄所指的方位来确定月份，夏历就是以斗柄指向正东偏北所谓“建寅”之月为岁首</a:t>
            </a:r>
            <a:r>
              <a:rPr lang="zh-CN" altLang="en-US" sz="1600" kern="0" dirty="0" smtClean="0">
                <a:ln w="11430"/>
                <a:solidFill>
                  <a:srgbClr val="080808"/>
                </a:solidFill>
                <a:latin typeface="黑体" pitchFamily="2" charset="-122"/>
                <a:ea typeface="黑体" pitchFamily="2" charset="-122"/>
              </a:rPr>
              <a:t>。保存</a:t>
            </a:r>
            <a:r>
              <a:rPr lang="zh-CN" altLang="en-US" sz="1600" kern="0" dirty="0">
                <a:ln w="11430"/>
                <a:solidFill>
                  <a:srgbClr val="080808"/>
                </a:solidFill>
                <a:latin typeface="黑体" pitchFamily="2" charset="-122"/>
                <a:ea typeface="黑体" pitchFamily="2" charset="-122"/>
              </a:rPr>
              <a:t>在</a:t>
            </a:r>
            <a:r>
              <a:rPr lang="en-US" altLang="zh-CN" sz="1600" kern="0" dirty="0">
                <a:ln w="11430"/>
                <a:solidFill>
                  <a:srgbClr val="080808"/>
                </a:solidFill>
                <a:latin typeface="黑体" pitchFamily="2" charset="-122"/>
                <a:ea typeface="黑体" pitchFamily="2" charset="-122"/>
              </a:rPr>
              <a:t>《</a:t>
            </a:r>
            <a:r>
              <a:rPr lang="zh-CN" altLang="en-US" sz="1600" kern="0" dirty="0">
                <a:ln w="11430"/>
                <a:solidFill>
                  <a:srgbClr val="080808"/>
                </a:solidFill>
                <a:latin typeface="黑体" pitchFamily="2" charset="-122"/>
                <a:ea typeface="黑体" pitchFamily="2" charset="-122"/>
              </a:rPr>
              <a:t>大戴礼记</a:t>
            </a:r>
            <a:r>
              <a:rPr lang="en-US" altLang="zh-CN" sz="1600" kern="0" dirty="0">
                <a:ln w="11430"/>
                <a:solidFill>
                  <a:srgbClr val="080808"/>
                </a:solidFill>
                <a:latin typeface="黑体" pitchFamily="2" charset="-122"/>
                <a:ea typeface="黑体" pitchFamily="2" charset="-122"/>
              </a:rPr>
              <a:t>》</a:t>
            </a:r>
            <a:r>
              <a:rPr lang="zh-CN" altLang="en-US" sz="1600" kern="0" dirty="0">
                <a:ln w="11430"/>
                <a:solidFill>
                  <a:srgbClr val="080808"/>
                </a:solidFill>
                <a:latin typeface="黑体" pitchFamily="2" charset="-122"/>
                <a:ea typeface="黑体" pitchFamily="2" charset="-122"/>
              </a:rPr>
              <a:t>中的</a:t>
            </a:r>
            <a:r>
              <a:rPr lang="en-US" altLang="zh-CN" sz="1600" kern="0" dirty="0">
                <a:ln w="11430"/>
                <a:solidFill>
                  <a:srgbClr val="080808"/>
                </a:solidFill>
                <a:latin typeface="黑体" pitchFamily="2" charset="-122"/>
                <a:ea typeface="黑体" pitchFamily="2" charset="-122"/>
              </a:rPr>
              <a:t>《</a:t>
            </a:r>
            <a:r>
              <a:rPr lang="zh-CN" altLang="en-US" sz="1600" kern="0" dirty="0">
                <a:ln w="11430"/>
                <a:solidFill>
                  <a:srgbClr val="080808"/>
                </a:solidFill>
                <a:latin typeface="黑体" pitchFamily="2" charset="-122"/>
                <a:ea typeface="黑体" pitchFamily="2" charset="-122"/>
              </a:rPr>
              <a:t>夏小正</a:t>
            </a:r>
            <a:r>
              <a:rPr lang="en-US" altLang="zh-CN" sz="1600" kern="0" dirty="0">
                <a:ln w="11430"/>
                <a:solidFill>
                  <a:srgbClr val="080808"/>
                </a:solidFill>
                <a:latin typeface="黑体" pitchFamily="2" charset="-122"/>
                <a:ea typeface="黑体" pitchFamily="2" charset="-122"/>
              </a:rPr>
              <a:t>》</a:t>
            </a:r>
            <a:r>
              <a:rPr lang="zh-CN" altLang="en-US" sz="1600" kern="0" dirty="0">
                <a:ln w="11430"/>
                <a:solidFill>
                  <a:srgbClr val="080808"/>
                </a:solidFill>
                <a:latin typeface="黑体" pitchFamily="2" charset="-122"/>
                <a:ea typeface="黑体" pitchFamily="2" charset="-122"/>
              </a:rPr>
              <a:t>，就是现存的有关夏历的重要文献。  </a:t>
            </a:r>
          </a:p>
        </p:txBody>
      </p:sp>
      <p:sp>
        <p:nvSpPr>
          <p:cNvPr id="4" name="矩形 3"/>
          <p:cNvSpPr/>
          <p:nvPr/>
        </p:nvSpPr>
        <p:spPr bwMode="auto">
          <a:xfrm>
            <a:off x="897830" y="3506232"/>
            <a:ext cx="3571900" cy="1938992"/>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fontAlgn="auto">
              <a:lnSpc>
                <a:spcPct val="150000"/>
              </a:lnSpc>
              <a:spcBef>
                <a:spcPts val="0"/>
              </a:spcBef>
              <a:spcAft>
                <a:spcPts val="0"/>
              </a:spcAft>
              <a:defRPr/>
            </a:pPr>
            <a:r>
              <a:rPr lang="zh-CN" altLang="en-US" sz="1600" kern="0" dirty="0">
                <a:ln w="11430"/>
                <a:solidFill>
                  <a:srgbClr val="080808"/>
                </a:solidFill>
                <a:latin typeface="黑体" pitchFamily="2" charset="-122"/>
                <a:ea typeface="黑体" pitchFamily="2" charset="-122"/>
              </a:rPr>
              <a:t>　　夏代的文字尚在探索之中，但由原始社会晚期各地遗址中普遍发现记事性质的刻画符号，以及殷商已有较成熟的甲骨文字和金文来推测，夏代可能已有文字和文献记载</a:t>
            </a:r>
            <a:r>
              <a:rPr lang="zh-CN" altLang="en-US" sz="1600" kern="0" dirty="0" smtClean="0">
                <a:ln w="11430"/>
                <a:solidFill>
                  <a:srgbClr val="080808"/>
                </a:solidFill>
                <a:latin typeface="黑体" pitchFamily="2" charset="-122"/>
                <a:ea typeface="黑体" pitchFamily="2" charset="-122"/>
              </a:rPr>
              <a:t>。</a:t>
            </a:r>
            <a:endParaRPr lang="zh-CN" altLang="en-US" sz="1600" kern="0" dirty="0">
              <a:ln w="11430"/>
              <a:solidFill>
                <a:srgbClr val="080808"/>
              </a:solidFill>
              <a:latin typeface="黑体" pitchFamily="2" charset="-122"/>
              <a:ea typeface="黑体" pitchFamily="2" charset="-122"/>
            </a:endParaRPr>
          </a:p>
        </p:txBody>
      </p:sp>
      <p:grpSp>
        <p:nvGrpSpPr>
          <p:cNvPr id="5" name="组合 7"/>
          <p:cNvGrpSpPr>
            <a:grpSpLocks/>
          </p:cNvGrpSpPr>
          <p:nvPr/>
        </p:nvGrpSpPr>
        <p:grpSpPr bwMode="auto">
          <a:xfrm>
            <a:off x="4788024" y="3502714"/>
            <a:ext cx="2952328" cy="2405916"/>
            <a:chOff x="5600281" y="4308289"/>
            <a:chExt cx="3173754" cy="2548831"/>
          </a:xfrm>
        </p:grpSpPr>
        <p:pic>
          <p:nvPicPr>
            <p:cNvPr id="8" name="Picture 6" descr="黑陶高柄杯（山东泗水龙山文化遗址出土）"/>
            <p:cNvPicPr>
              <a:picLocks noChangeAspect="1" noChangeArrowheads="1"/>
            </p:cNvPicPr>
            <p:nvPr/>
          </p:nvPicPr>
          <p:blipFill>
            <a:blip r:embed="rId2" cstate="print"/>
            <a:stretch>
              <a:fillRect/>
            </a:stretch>
          </p:blipFill>
          <p:spPr bwMode="auto">
            <a:xfrm>
              <a:off x="5600281" y="4308289"/>
              <a:ext cx="3071834" cy="2103237"/>
            </a:xfrm>
            <a:prstGeom prst="rect">
              <a:avLst/>
            </a:prstGeom>
            <a:ln>
              <a:noFill/>
            </a:ln>
            <a:effectLst/>
          </p:spPr>
        </p:pic>
        <p:sp>
          <p:nvSpPr>
            <p:cNvPr id="9" name="TextBox 8"/>
            <p:cNvSpPr txBox="1"/>
            <p:nvPr/>
          </p:nvSpPr>
          <p:spPr>
            <a:xfrm>
              <a:off x="5600281" y="6563667"/>
              <a:ext cx="3173754" cy="293453"/>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r>
                <a:rPr lang="zh-CN" altLang="en-US" dirty="0" smtClean="0">
                  <a:sym typeface="楷体_GB2312" pitchFamily="49" charset="-122"/>
                </a:rPr>
                <a:t>  </a:t>
              </a:r>
              <a:r>
                <a:rPr lang="zh-CN" altLang="en-US" dirty="0"/>
                <a:t>二里头遗址</a:t>
              </a:r>
              <a:r>
                <a:rPr lang="zh-CN" altLang="en-US" dirty="0" smtClean="0"/>
                <a:t>出土陶器</a:t>
              </a:r>
              <a:r>
                <a:rPr lang="zh-CN" altLang="en-US" dirty="0"/>
                <a:t>上刻划符号表</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a:grpSpLocks/>
          </p:cNvGrpSpPr>
          <p:nvPr/>
        </p:nvGrpSpPr>
        <p:grpSpPr bwMode="auto">
          <a:xfrm>
            <a:off x="1375047" y="2060848"/>
            <a:ext cx="2390775" cy="3312368"/>
            <a:chOff x="6280881" y="4308289"/>
            <a:chExt cx="2391233" cy="3311772"/>
          </a:xfrm>
        </p:grpSpPr>
        <p:pic>
          <p:nvPicPr>
            <p:cNvPr id="8" name="Picture 6" descr="黑陶高柄杯（山东泗水龙山文化遗址出土）"/>
            <p:cNvPicPr>
              <a:picLocks noChangeAspect="1" noChangeArrowheads="1"/>
            </p:cNvPicPr>
            <p:nvPr/>
          </p:nvPicPr>
          <p:blipFill>
            <a:blip r:embed="rId2" cstate="print"/>
            <a:stretch>
              <a:fillRect/>
            </a:stretch>
          </p:blipFill>
          <p:spPr bwMode="auto">
            <a:xfrm>
              <a:off x="6280881" y="4308289"/>
              <a:ext cx="2391233" cy="2940042"/>
            </a:xfrm>
            <a:prstGeom prst="rect">
              <a:avLst/>
            </a:prstGeom>
            <a:ln>
              <a:noFill/>
            </a:ln>
            <a:effectLst/>
          </p:spPr>
        </p:pic>
        <p:sp>
          <p:nvSpPr>
            <p:cNvPr id="9" name="TextBox 8"/>
            <p:cNvSpPr txBox="1"/>
            <p:nvPr/>
          </p:nvSpPr>
          <p:spPr>
            <a:xfrm>
              <a:off x="6942287" y="7343112"/>
              <a:ext cx="1040869" cy="276949"/>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r>
                <a:rPr lang="zh-CN" altLang="en-US" dirty="0" smtClean="0">
                  <a:sym typeface="楷体_GB2312" pitchFamily="49" charset="-122"/>
                </a:rPr>
                <a:t>  </a:t>
              </a:r>
              <a:r>
                <a:rPr lang="zh-CN" altLang="en-US" dirty="0"/>
                <a:t>连珠纹斝</a:t>
              </a:r>
            </a:p>
          </p:txBody>
        </p:sp>
      </p:grpSp>
      <p:grpSp>
        <p:nvGrpSpPr>
          <p:cNvPr id="3" name="组合 12"/>
          <p:cNvGrpSpPr>
            <a:grpSpLocks/>
          </p:cNvGrpSpPr>
          <p:nvPr/>
        </p:nvGrpSpPr>
        <p:grpSpPr bwMode="auto">
          <a:xfrm>
            <a:off x="4804047" y="2132287"/>
            <a:ext cx="3008313" cy="3312937"/>
            <a:chOff x="5268310" y="4278619"/>
            <a:chExt cx="3007915" cy="3312325"/>
          </a:xfrm>
        </p:grpSpPr>
        <p:pic>
          <p:nvPicPr>
            <p:cNvPr id="13" name="Picture 6" descr="黑陶高柄杯（山东泗水龙山文化遗址出土）"/>
            <p:cNvPicPr>
              <a:picLocks noChangeAspect="1" noChangeArrowheads="1"/>
            </p:cNvPicPr>
            <p:nvPr/>
          </p:nvPicPr>
          <p:blipFill>
            <a:blip r:embed="rId3" cstate="print"/>
            <a:stretch>
              <a:fillRect/>
            </a:stretch>
          </p:blipFill>
          <p:spPr bwMode="auto">
            <a:xfrm>
              <a:off x="5268310" y="4278619"/>
              <a:ext cx="3007915" cy="2857520"/>
            </a:xfrm>
            <a:prstGeom prst="rect">
              <a:avLst/>
            </a:prstGeom>
            <a:ln>
              <a:noFill/>
            </a:ln>
            <a:effectLst/>
          </p:spPr>
        </p:pic>
        <p:sp>
          <p:nvSpPr>
            <p:cNvPr id="14" name="TextBox 13"/>
            <p:cNvSpPr txBox="1"/>
            <p:nvPr/>
          </p:nvSpPr>
          <p:spPr>
            <a:xfrm>
              <a:off x="6354863" y="7313996"/>
              <a:ext cx="886664" cy="276948"/>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r>
                <a:rPr lang="zh-CN" altLang="en-US" dirty="0" smtClean="0">
                  <a:sym typeface="楷体_GB2312" pitchFamily="49" charset="-122"/>
                </a:rPr>
                <a:t>  </a:t>
              </a:r>
              <a:r>
                <a:rPr lang="zh-CN" altLang="en-US" dirty="0"/>
                <a:t>束腰爵</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7"/>
          <p:cNvGrpSpPr>
            <a:grpSpLocks/>
          </p:cNvGrpSpPr>
          <p:nvPr/>
        </p:nvGrpSpPr>
        <p:grpSpPr bwMode="auto">
          <a:xfrm>
            <a:off x="755561" y="1700807"/>
            <a:ext cx="3494248" cy="4032455"/>
            <a:chOff x="6280878" y="4707671"/>
            <a:chExt cx="2384755" cy="2423132"/>
          </a:xfrm>
        </p:grpSpPr>
        <p:pic>
          <p:nvPicPr>
            <p:cNvPr id="8" name="Picture 6" descr="黑陶高柄杯（山东泗水龙山文化遗址出土）"/>
            <p:cNvPicPr>
              <a:picLocks noChangeAspect="1" noChangeArrowheads="1"/>
            </p:cNvPicPr>
            <p:nvPr/>
          </p:nvPicPr>
          <p:blipFill>
            <a:blip r:embed="rId2" cstate="print"/>
            <a:stretch>
              <a:fillRect/>
            </a:stretch>
          </p:blipFill>
          <p:spPr bwMode="auto">
            <a:xfrm>
              <a:off x="6280878" y="4707671"/>
              <a:ext cx="2384755" cy="2206532"/>
            </a:xfrm>
            <a:prstGeom prst="rect">
              <a:avLst/>
            </a:prstGeom>
            <a:ln>
              <a:noFill/>
            </a:ln>
            <a:effectLst/>
          </p:spPr>
        </p:pic>
        <p:sp>
          <p:nvSpPr>
            <p:cNvPr id="9" name="TextBox 8"/>
            <p:cNvSpPr txBox="1"/>
            <p:nvPr/>
          </p:nvSpPr>
          <p:spPr>
            <a:xfrm>
              <a:off x="6779297" y="6948246"/>
              <a:ext cx="1108873" cy="182557"/>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r>
                <a:rPr lang="zh-CN" altLang="en-US" dirty="0" smtClean="0">
                  <a:sym typeface="楷体_GB2312" pitchFamily="49" charset="-122"/>
                </a:rPr>
                <a:t>  </a:t>
              </a:r>
              <a:r>
                <a:rPr lang="zh-CN" altLang="en-US" dirty="0"/>
                <a:t>镶嵌十字纹方钺</a:t>
              </a:r>
            </a:p>
          </p:txBody>
        </p:sp>
      </p:grpSp>
      <p:grpSp>
        <p:nvGrpSpPr>
          <p:cNvPr id="4" name="组合 12"/>
          <p:cNvGrpSpPr>
            <a:grpSpLocks/>
          </p:cNvGrpSpPr>
          <p:nvPr/>
        </p:nvGrpSpPr>
        <p:grpSpPr bwMode="auto">
          <a:xfrm>
            <a:off x="4643438" y="1705417"/>
            <a:ext cx="3143272" cy="4027839"/>
            <a:chOff x="5486382" y="4450036"/>
            <a:chExt cx="2764651" cy="3373373"/>
          </a:xfrm>
        </p:grpSpPr>
        <p:pic>
          <p:nvPicPr>
            <p:cNvPr id="16" name="Picture 6" descr="黑陶高柄杯（山东泗水龙山文化遗址出土）"/>
            <p:cNvPicPr>
              <a:picLocks noChangeAspect="1" noChangeArrowheads="1"/>
            </p:cNvPicPr>
            <p:nvPr/>
          </p:nvPicPr>
          <p:blipFill>
            <a:blip r:embed="rId3" cstate="print"/>
            <a:stretch>
              <a:fillRect/>
            </a:stretch>
          </p:blipFill>
          <p:spPr bwMode="auto">
            <a:xfrm>
              <a:off x="5486382" y="4450036"/>
              <a:ext cx="2764651" cy="3071834"/>
            </a:xfrm>
            <a:prstGeom prst="rect">
              <a:avLst/>
            </a:prstGeom>
            <a:ln>
              <a:noFill/>
            </a:ln>
            <a:effectLst/>
          </p:spPr>
        </p:pic>
        <p:sp>
          <p:nvSpPr>
            <p:cNvPr id="17" name="TextBox 16"/>
            <p:cNvSpPr txBox="1"/>
            <p:nvPr/>
          </p:nvSpPr>
          <p:spPr>
            <a:xfrm>
              <a:off x="6508549" y="7591418"/>
              <a:ext cx="779964" cy="231991"/>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r>
                <a:rPr lang="zh-CN" altLang="en-US" dirty="0" smtClean="0">
                  <a:sym typeface="楷体_GB2312" pitchFamily="49" charset="-122"/>
                </a:rPr>
                <a:t>  </a:t>
              </a:r>
              <a:r>
                <a:rPr lang="zh-CN" altLang="en-US" dirty="0"/>
                <a:t>云纹鼎</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2" name="组合 37"/>
          <p:cNvGrpSpPr>
            <a:grpSpLocks/>
          </p:cNvGrpSpPr>
          <p:nvPr/>
        </p:nvGrpSpPr>
        <p:grpSpPr bwMode="auto">
          <a:xfrm>
            <a:off x="2268539" y="2020309"/>
            <a:ext cx="4303711" cy="2509879"/>
            <a:chOff x="1927649" y="1618343"/>
            <a:chExt cx="4304600" cy="2509893"/>
          </a:xfrm>
        </p:grpSpPr>
        <p:pic>
          <p:nvPicPr>
            <p:cNvPr id="5128" name="图片 31">
              <a:hlinkClick r:id="rId2"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933204" y="2940837"/>
              <a:ext cx="4299045" cy="548835"/>
            </a:xfrm>
            <a:prstGeom prst="rect">
              <a:avLst/>
            </a:prstGeom>
            <a:noFill/>
            <a:ln w="9525">
              <a:noFill/>
              <a:miter lim="800000"/>
              <a:headEnd/>
              <a:tailEnd/>
            </a:ln>
          </p:spPr>
        </p:pic>
        <p:pic>
          <p:nvPicPr>
            <p:cNvPr id="5129" name="图片 32">
              <a:hlinkClick r:id="rId4"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933204" y="2283007"/>
              <a:ext cx="4299045" cy="548835"/>
            </a:xfrm>
            <a:prstGeom prst="rect">
              <a:avLst/>
            </a:prstGeom>
            <a:noFill/>
            <a:ln w="9525">
              <a:noFill/>
              <a:miter lim="800000"/>
              <a:headEnd/>
              <a:tailEnd/>
            </a:ln>
          </p:spPr>
        </p:pic>
        <p:pic>
          <p:nvPicPr>
            <p:cNvPr id="5130" name="图片 22">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4736028" y="1618343"/>
              <a:ext cx="1329506" cy="540003"/>
            </a:xfrm>
            <a:prstGeom prst="rect">
              <a:avLst/>
            </a:prstGeom>
            <a:noFill/>
            <a:ln w="9525">
              <a:noFill/>
              <a:miter lim="800000"/>
              <a:headEnd/>
              <a:tailEnd/>
            </a:ln>
          </p:spPr>
        </p:pic>
        <p:pic>
          <p:nvPicPr>
            <p:cNvPr id="5131" name="图片 23">
              <a:hlinkClick r:id="rId7"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1927649" y="1618343"/>
              <a:ext cx="1329506" cy="540003"/>
            </a:xfrm>
            <a:prstGeom prst="rect">
              <a:avLst/>
            </a:prstGeom>
            <a:noFill/>
            <a:ln w="9525">
              <a:noFill/>
              <a:miter lim="800000"/>
              <a:headEnd/>
              <a:tailEnd/>
            </a:ln>
          </p:spPr>
        </p:pic>
        <p:sp>
          <p:nvSpPr>
            <p:cNvPr id="27" name="矩形​​ 26">
              <a:hlinkClick r:id="rId4" action="ppaction://hlinksldjump"/>
            </p:cNvPr>
            <p:cNvSpPr/>
            <p:nvPr/>
          </p:nvSpPr>
          <p:spPr>
            <a:xfrm>
              <a:off x="2308578" y="2241194"/>
              <a:ext cx="3579534" cy="473209"/>
            </a:xfrm>
            <a:prstGeom prst="rect">
              <a:avLst/>
            </a:prstGeom>
          </p:spPr>
          <p:txBody>
            <a:bodyPr>
              <a:spAutoFit/>
              <a:scene3d>
                <a:camera prst="orthographicFront"/>
                <a:lightRig rig="threePt" dir="t"/>
              </a:scene3d>
              <a:sp3d extrusionH="57150">
                <a:bevelT w="38100" h="38100"/>
              </a:sp3d>
            </a:bodyPr>
            <a:lstStyle/>
            <a:p>
              <a:pPr fontAlgn="auto">
                <a:lnSpc>
                  <a:spcPts val="3600"/>
                </a:lnSpc>
                <a:spcBef>
                  <a:spcPts val="0"/>
                </a:spcBef>
                <a:spcAft>
                  <a:spcPts val="0"/>
                </a:spcAft>
                <a:defRPr/>
              </a:pPr>
              <a:r>
                <a:rPr lang="zh-CN" altLang="en-US" sz="1600" spc="50" dirty="0">
                  <a:ln w="11430"/>
                  <a:effectLst>
                    <a:glow rad="139700">
                      <a:srgbClr val="F8E784">
                        <a:alpha val="71000"/>
                      </a:srgbClr>
                    </a:glow>
                  </a:effectLst>
                  <a:latin typeface="黑体" pitchFamily="2" charset="-122"/>
                  <a:ea typeface="黑体" pitchFamily="2" charset="-122"/>
                </a:rPr>
                <a:t>一、夏朝的建立与灭亡</a:t>
              </a:r>
            </a:p>
          </p:txBody>
        </p:sp>
        <p:sp>
          <p:nvSpPr>
            <p:cNvPr id="29" name="矩形​​ 28">
              <a:hlinkClick r:id="rId2" action="ppaction://hlinksldjump"/>
            </p:cNvPr>
            <p:cNvSpPr/>
            <p:nvPr/>
          </p:nvSpPr>
          <p:spPr>
            <a:xfrm>
              <a:off x="2341905" y="2901672"/>
              <a:ext cx="3546206" cy="473209"/>
            </a:xfrm>
            <a:prstGeom prst="rect">
              <a:avLst/>
            </a:prstGeom>
          </p:spPr>
          <p:txBody>
            <a:bodyPr>
              <a:spAutoFit/>
              <a:scene3d>
                <a:camera prst="orthographicFront"/>
                <a:lightRig rig="threePt" dir="t"/>
              </a:scene3d>
              <a:sp3d extrusionH="57150">
                <a:bevelT w="38100" h="38100"/>
              </a:sp3d>
            </a:bodyPr>
            <a:lstStyle/>
            <a:p>
              <a:pPr fontAlgn="auto">
                <a:lnSpc>
                  <a:spcPts val="3600"/>
                </a:lnSpc>
                <a:spcBef>
                  <a:spcPts val="0"/>
                </a:spcBef>
                <a:spcAft>
                  <a:spcPts val="0"/>
                </a:spcAft>
                <a:defRPr/>
              </a:pPr>
              <a:r>
                <a:rPr lang="zh-CN" altLang="en-US" sz="1600" spc="50" dirty="0">
                  <a:ln w="11430"/>
                  <a:effectLst>
                    <a:glow rad="139700">
                      <a:srgbClr val="F8E784">
                        <a:alpha val="71000"/>
                      </a:srgbClr>
                    </a:glow>
                  </a:effectLst>
                  <a:latin typeface="黑体" pitchFamily="2" charset="-122"/>
                  <a:ea typeface="黑体" pitchFamily="2" charset="-122"/>
                </a:rPr>
                <a:t>二、夏朝的国家制度</a:t>
              </a:r>
              <a:endParaRPr lang="en-US" altLang="zh-CN" sz="1600" spc="50" dirty="0">
                <a:ln w="11430"/>
                <a:effectLst>
                  <a:glow rad="139700">
                    <a:srgbClr val="F8E784">
                      <a:alpha val="71000"/>
                    </a:srgbClr>
                  </a:glow>
                </a:effectLst>
                <a:latin typeface="黑体" pitchFamily="2" charset="-122"/>
                <a:ea typeface="黑体" pitchFamily="2" charset="-122"/>
              </a:endParaRPr>
            </a:p>
          </p:txBody>
        </p:sp>
        <p:pic>
          <p:nvPicPr>
            <p:cNvPr id="5134" name="图片 29">
              <a:hlinkClick r:id="rId8"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933204" y="3579401"/>
              <a:ext cx="4299045" cy="548835"/>
            </a:xfrm>
            <a:prstGeom prst="rect">
              <a:avLst/>
            </a:prstGeom>
            <a:noFill/>
            <a:ln w="9525">
              <a:noFill/>
              <a:miter lim="800000"/>
              <a:headEnd/>
              <a:tailEnd/>
            </a:ln>
          </p:spPr>
        </p:pic>
        <p:sp>
          <p:nvSpPr>
            <p:cNvPr id="31" name="矩形​​ 30">
              <a:hlinkClick r:id="rId8" action="ppaction://hlinksldjump"/>
            </p:cNvPr>
            <p:cNvSpPr/>
            <p:nvPr/>
          </p:nvSpPr>
          <p:spPr>
            <a:xfrm>
              <a:off x="2316186" y="3553967"/>
              <a:ext cx="3571925" cy="473209"/>
            </a:xfrm>
            <a:prstGeom prst="rect">
              <a:avLst/>
            </a:prstGeom>
          </p:spPr>
          <p:txBody>
            <a:bodyPr>
              <a:spAutoFit/>
              <a:scene3d>
                <a:camera prst="orthographicFront"/>
                <a:lightRig rig="threePt" dir="t"/>
              </a:scene3d>
              <a:sp3d extrusionH="57150">
                <a:bevelT w="38100" h="38100"/>
              </a:sp3d>
            </a:bodyPr>
            <a:lstStyle/>
            <a:p>
              <a:pPr fontAlgn="auto">
                <a:lnSpc>
                  <a:spcPts val="3600"/>
                </a:lnSpc>
                <a:spcBef>
                  <a:spcPts val="0"/>
                </a:spcBef>
                <a:spcAft>
                  <a:spcPts val="0"/>
                </a:spcAft>
                <a:defRPr/>
              </a:pPr>
              <a:r>
                <a:rPr lang="zh-CN" altLang="en-US" sz="1600" spc="50" dirty="0">
                  <a:ln w="11430"/>
                  <a:effectLst>
                    <a:glow rad="139700">
                      <a:srgbClr val="F8E784">
                        <a:alpha val="71000"/>
                      </a:srgbClr>
                    </a:glow>
                  </a:effectLst>
                  <a:latin typeface="黑体" pitchFamily="2" charset="-122"/>
                  <a:ea typeface="黑体" pitchFamily="2" charset="-122"/>
                </a:rPr>
                <a:t>三、夏朝的经济和文化</a:t>
              </a:r>
            </a:p>
          </p:txBody>
        </p:sp>
        <p:sp>
          <p:nvSpPr>
            <p:cNvPr id="35" name="TextBox 34">
              <a:hlinkClick r:id="rId5" action="ppaction://hlinksldjump"/>
            </p:cNvPr>
            <p:cNvSpPr txBox="1"/>
            <p:nvPr/>
          </p:nvSpPr>
          <p:spPr>
            <a:xfrm>
              <a:off x="4827595" y="1674483"/>
              <a:ext cx="1114639" cy="369334"/>
            </a:xfrm>
            <a:prstGeom prst="rect">
              <a:avLst/>
            </a:prstGeom>
            <a:noFill/>
          </p:spPr>
          <p:txBody>
            <a:bodyPr wrap="none">
              <a:spAutoFit/>
            </a:bodyPr>
            <a:lstStyle/>
            <a:p>
              <a:pPr algn="ctr" fontAlgn="auto">
                <a:spcBef>
                  <a:spcPts val="0"/>
                </a:spcBef>
                <a:spcAft>
                  <a:spcPts val="0"/>
                </a:spcAft>
                <a:defRPr/>
              </a:pPr>
              <a:r>
                <a:rPr lang="zh-CN" altLang="en-US" b="1" dirty="0">
                  <a:effectLst>
                    <a:glow rad="304800">
                      <a:srgbClr val="FFEC9B">
                        <a:alpha val="52000"/>
                      </a:srgbClr>
                    </a:glow>
                  </a:effectLst>
                  <a:latin typeface="楷体_GB2312" pitchFamily="49" charset="-122"/>
                  <a:ea typeface="楷体_GB2312" pitchFamily="49" charset="-122"/>
                </a:rPr>
                <a:t>参考文献</a:t>
              </a:r>
            </a:p>
          </p:txBody>
        </p:sp>
        <p:sp>
          <p:nvSpPr>
            <p:cNvPr id="36" name="TextBox 35">
              <a:hlinkClick r:id="rId7" action="ppaction://hlinksldjump"/>
            </p:cNvPr>
            <p:cNvSpPr txBox="1"/>
            <p:nvPr/>
          </p:nvSpPr>
          <p:spPr>
            <a:xfrm>
              <a:off x="2011611" y="1674483"/>
              <a:ext cx="1114639" cy="369334"/>
            </a:xfrm>
            <a:prstGeom prst="rect">
              <a:avLst/>
            </a:prstGeom>
            <a:noFill/>
          </p:spPr>
          <p:txBody>
            <a:bodyPr wrap="none">
              <a:spAutoFit/>
            </a:bodyPr>
            <a:lstStyle/>
            <a:p>
              <a:pPr algn="ctr" fontAlgn="auto">
                <a:spcBef>
                  <a:spcPts val="0"/>
                </a:spcBef>
                <a:spcAft>
                  <a:spcPts val="0"/>
                </a:spcAft>
                <a:defRPr/>
              </a:pPr>
              <a:r>
                <a:rPr lang="zh-CN" altLang="en-US" b="1" dirty="0">
                  <a:effectLst>
                    <a:glow rad="304800">
                      <a:srgbClr val="FFEC9B">
                        <a:alpha val="52000"/>
                      </a:srgbClr>
                    </a:glow>
                  </a:effectLst>
                  <a:latin typeface="楷体_GB2312" pitchFamily="49" charset="-122"/>
                  <a:ea typeface="楷体_GB2312" pitchFamily="49" charset="-122"/>
                </a:rPr>
                <a:t>教学目标</a:t>
              </a:r>
            </a:p>
          </p:txBody>
        </p:sp>
      </p:grpSp>
      <p:pic>
        <p:nvPicPr>
          <p:cNvPr id="5123" name="图片 22">
            <a:hlinkClick r:id="rId9" action="ppaction://hlinksldjump"/>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286000" y="4652779"/>
            <a:ext cx="4267200" cy="544879"/>
          </a:xfrm>
          <a:prstGeom prst="rect">
            <a:avLst/>
          </a:prstGeom>
          <a:noFill/>
          <a:ln w="9525">
            <a:noFill/>
            <a:miter lim="800000"/>
            <a:headEnd/>
            <a:tailEnd/>
          </a:ln>
        </p:spPr>
      </p:pic>
      <p:sp>
        <p:nvSpPr>
          <p:cNvPr id="24" name="TextBox 23">
            <a:hlinkClick r:id="rId9" action="ppaction://hlinksldjump"/>
          </p:cNvPr>
          <p:cNvSpPr txBox="1"/>
          <p:nvPr/>
        </p:nvSpPr>
        <p:spPr>
          <a:xfrm>
            <a:off x="3717660" y="4755940"/>
            <a:ext cx="1346844" cy="369332"/>
          </a:xfrm>
          <a:prstGeom prst="rect">
            <a:avLst/>
          </a:prstGeom>
          <a:noFill/>
        </p:spPr>
        <p:txBody>
          <a:bodyPr wrap="none">
            <a:spAutoFit/>
          </a:bodyPr>
          <a:lstStyle/>
          <a:p>
            <a:pPr algn="ctr">
              <a:defRPr/>
            </a:pPr>
            <a:r>
              <a:rPr lang="zh-CN" altLang="en-US" b="1" dirty="0">
                <a:effectLst>
                  <a:glow rad="304800">
                    <a:srgbClr val="FFEC9B">
                      <a:alpha val="52000"/>
                    </a:srgbClr>
                  </a:glow>
                </a:effectLst>
                <a:latin typeface="楷体_GB2312" pitchFamily="49" charset="-122"/>
                <a:ea typeface="楷体_GB2312" pitchFamily="49" charset="-122"/>
              </a:rPr>
              <a:t>练习与思考</a:t>
            </a:r>
          </a:p>
        </p:txBody>
      </p:sp>
      <p:grpSp>
        <p:nvGrpSpPr>
          <p:cNvPr id="5125" name="组合 17"/>
          <p:cNvGrpSpPr>
            <a:grpSpLocks/>
          </p:cNvGrpSpPr>
          <p:nvPr/>
        </p:nvGrpSpPr>
        <p:grpSpPr bwMode="auto">
          <a:xfrm>
            <a:off x="3675063" y="2020317"/>
            <a:ext cx="1329233" cy="540000"/>
            <a:chOff x="3791776" y="1879347"/>
            <a:chExt cx="1329535" cy="540000"/>
          </a:xfrm>
        </p:grpSpPr>
        <p:pic>
          <p:nvPicPr>
            <p:cNvPr id="5126" name="图片 29">
              <a:hlinkClick r:id="rId7" action="ppaction://hlinksldjump"/>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bwMode="auto">
            <a:xfrm>
              <a:off x="3791776" y="1879347"/>
              <a:ext cx="1329535" cy="540000"/>
            </a:xfrm>
            <a:prstGeom prst="rect">
              <a:avLst/>
            </a:prstGeom>
            <a:noFill/>
            <a:ln w="9525">
              <a:noFill/>
              <a:miter lim="800000"/>
              <a:headEnd/>
              <a:tailEnd/>
            </a:ln>
          </p:spPr>
        </p:pic>
        <p:sp>
          <p:nvSpPr>
            <p:cNvPr id="32" name="TextBox 31">
              <a:hlinkClick r:id="rId7" action="ppaction://hlinksldjump"/>
            </p:cNvPr>
            <p:cNvSpPr txBox="1"/>
            <p:nvPr/>
          </p:nvSpPr>
          <p:spPr>
            <a:xfrm>
              <a:off x="3898455" y="1947148"/>
              <a:ext cx="1142999" cy="369332"/>
            </a:xfrm>
            <a:prstGeom prst="rect">
              <a:avLst/>
            </a:prstGeom>
            <a:noFill/>
          </p:spPr>
          <p:txBody>
            <a:bodyPr>
              <a:spAutoFit/>
            </a:bodyPr>
            <a:lstStyle/>
            <a:p>
              <a:pPr algn="ctr">
                <a:defRPr/>
              </a:pPr>
              <a:r>
                <a:rPr lang="zh-CN" altLang="en-US" b="1" dirty="0">
                  <a:effectLst>
                    <a:glow rad="304800">
                      <a:srgbClr val="FFEC9B">
                        <a:alpha val="52000"/>
                      </a:srgbClr>
                    </a:glow>
                  </a:effectLst>
                  <a:latin typeface="楷体_GB2312" pitchFamily="49" charset="-122"/>
                  <a:ea typeface="楷体_GB2312" pitchFamily="49" charset="-122"/>
                </a:rPr>
                <a:t>重点难点</a:t>
              </a:r>
              <a:endParaRPr lang="zh-CN" altLang="en-US" b="1" dirty="0">
                <a:effectLst>
                  <a:glow rad="304800">
                    <a:srgbClr val="FFEC9B">
                      <a:alpha val="52000"/>
                    </a:srgbClr>
                  </a:glow>
                </a:effectLst>
                <a:latin typeface="Calibri" pitchFamily="34" charset="0"/>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7"/>
          <p:cNvSpPr>
            <a:spLocks noChangeArrowheads="1"/>
          </p:cNvSpPr>
          <p:nvPr/>
        </p:nvSpPr>
        <p:spPr bwMode="auto">
          <a:xfrm>
            <a:off x="1835696" y="2420888"/>
            <a:ext cx="5321648" cy="2592288"/>
          </a:xfrm>
          <a:prstGeom prst="wedgeRoundRectCallout">
            <a:avLst>
              <a:gd name="adj1" fmla="val -49891"/>
              <a:gd name="adj2" fmla="val -3068"/>
              <a:gd name="adj3" fmla="val 16667"/>
            </a:avLst>
          </a:prstGeom>
          <a:noFill/>
          <a:ln w="9525">
            <a:noFill/>
            <a:miter lim="800000"/>
            <a:headEnd/>
            <a:tailEnd/>
          </a:ln>
        </p:spPr>
        <p:txBody>
          <a:bodyPr wrap="none" anchor="ctr">
            <a:scene3d>
              <a:camera prst="orthographicFront"/>
              <a:lightRig rig="threePt" dir="t"/>
            </a:scene3d>
            <a:sp3d extrusionH="57150">
              <a:bevelT w="38100" h="38100"/>
            </a:sp3d>
          </a:bodyPr>
          <a:lstStyle/>
          <a:p>
            <a:pPr algn="ctr">
              <a:lnSpc>
                <a:spcPct val="150000"/>
              </a:lnSpc>
              <a:defRPr/>
            </a:pPr>
            <a:r>
              <a:rPr lang="en-US" altLang="zh-CN" sz="2000" b="1" dirty="0">
                <a:solidFill>
                  <a:srgbClr val="080808"/>
                </a:solidFill>
                <a:latin typeface="黑体" pitchFamily="2" charset="-122"/>
                <a:ea typeface="黑体" pitchFamily="2" charset="-122"/>
                <a:cs typeface="Times New Roman" pitchFamily="18" charset="0"/>
              </a:rPr>
              <a:t>【</a:t>
            </a:r>
            <a:r>
              <a:rPr lang="zh-CN" altLang="en-US" sz="2000" b="1" dirty="0">
                <a:solidFill>
                  <a:srgbClr val="080808"/>
                </a:solidFill>
                <a:latin typeface="黑体" pitchFamily="2" charset="-122"/>
                <a:ea typeface="黑体" pitchFamily="2" charset="-122"/>
                <a:cs typeface="Times New Roman" pitchFamily="18" charset="0"/>
              </a:rPr>
              <a:t>课后作业</a:t>
            </a:r>
            <a:r>
              <a:rPr lang="en-US" altLang="zh-CN" sz="2000" b="1" dirty="0">
                <a:solidFill>
                  <a:srgbClr val="080808"/>
                </a:solidFill>
                <a:latin typeface="黑体" pitchFamily="2" charset="-122"/>
                <a:ea typeface="黑体" pitchFamily="2" charset="-122"/>
                <a:cs typeface="Times New Roman" pitchFamily="18" charset="0"/>
              </a:rPr>
              <a:t>】</a:t>
            </a:r>
          </a:p>
          <a:p>
            <a:pPr>
              <a:lnSpc>
                <a:spcPct val="150000"/>
              </a:lnSpc>
              <a:defRPr/>
            </a:pPr>
            <a:r>
              <a:rPr lang="en-US" altLang="zh-CN" dirty="0" smtClean="0">
                <a:solidFill>
                  <a:srgbClr val="080808"/>
                </a:solidFill>
                <a:latin typeface="黑体" pitchFamily="2" charset="-122"/>
                <a:ea typeface="黑体" pitchFamily="2" charset="-122"/>
              </a:rPr>
              <a:t>1.</a:t>
            </a:r>
            <a:r>
              <a:rPr lang="zh-CN" altLang="en-US" dirty="0" smtClean="0">
                <a:solidFill>
                  <a:srgbClr val="080808"/>
                </a:solidFill>
                <a:latin typeface="黑体" pitchFamily="2" charset="-122"/>
                <a:ea typeface="黑体" pitchFamily="2" charset="-122"/>
              </a:rPr>
              <a:t>名词</a:t>
            </a:r>
            <a:r>
              <a:rPr lang="zh-CN" altLang="en-US" dirty="0">
                <a:solidFill>
                  <a:srgbClr val="080808"/>
                </a:solidFill>
                <a:latin typeface="黑体" pitchFamily="2" charset="-122"/>
                <a:ea typeface="黑体" pitchFamily="2" charset="-122"/>
              </a:rPr>
              <a:t>解释：</a:t>
            </a:r>
          </a:p>
          <a:p>
            <a:pPr>
              <a:lnSpc>
                <a:spcPct val="150000"/>
              </a:lnSpc>
              <a:defRPr/>
            </a:pPr>
            <a:r>
              <a:rPr lang="zh-CN" altLang="en-US" dirty="0">
                <a:solidFill>
                  <a:srgbClr val="080808"/>
                </a:solidFill>
                <a:latin typeface="黑体" pitchFamily="2" charset="-122"/>
                <a:ea typeface="黑体" pitchFamily="2" charset="-122"/>
              </a:rPr>
              <a:t>  （</a:t>
            </a:r>
            <a:r>
              <a:rPr lang="en-US" altLang="zh-CN" dirty="0">
                <a:solidFill>
                  <a:srgbClr val="080808"/>
                </a:solidFill>
                <a:latin typeface="黑体" pitchFamily="2" charset="-122"/>
                <a:ea typeface="黑体" pitchFamily="2" charset="-122"/>
              </a:rPr>
              <a:t>1</a:t>
            </a:r>
            <a:r>
              <a:rPr lang="zh-CN" altLang="en-US" dirty="0">
                <a:solidFill>
                  <a:srgbClr val="080808"/>
                </a:solidFill>
                <a:latin typeface="黑体" pitchFamily="2" charset="-122"/>
                <a:ea typeface="黑体" pitchFamily="2" charset="-122"/>
              </a:rPr>
              <a:t>）大禹治水  </a:t>
            </a:r>
          </a:p>
          <a:p>
            <a:pPr>
              <a:lnSpc>
                <a:spcPct val="150000"/>
              </a:lnSpc>
              <a:defRPr/>
            </a:pPr>
            <a:r>
              <a:rPr lang="zh-CN" altLang="en-US" dirty="0">
                <a:solidFill>
                  <a:srgbClr val="080808"/>
                </a:solidFill>
                <a:latin typeface="黑体" pitchFamily="2" charset="-122"/>
                <a:ea typeface="黑体" pitchFamily="2" charset="-122"/>
              </a:rPr>
              <a:t>  （</a:t>
            </a:r>
            <a:r>
              <a:rPr lang="en-US" altLang="zh-CN" dirty="0">
                <a:solidFill>
                  <a:srgbClr val="080808"/>
                </a:solidFill>
                <a:latin typeface="黑体" pitchFamily="2" charset="-122"/>
                <a:ea typeface="黑体" pitchFamily="2" charset="-122"/>
              </a:rPr>
              <a:t>2</a:t>
            </a:r>
            <a:r>
              <a:rPr lang="zh-CN" altLang="en-US" dirty="0">
                <a:solidFill>
                  <a:srgbClr val="080808"/>
                </a:solidFill>
                <a:latin typeface="黑体" pitchFamily="2" charset="-122"/>
                <a:ea typeface="黑体" pitchFamily="2" charset="-122"/>
              </a:rPr>
              <a:t>）二里头文化</a:t>
            </a:r>
          </a:p>
          <a:p>
            <a:pPr>
              <a:lnSpc>
                <a:spcPct val="150000"/>
              </a:lnSpc>
              <a:defRPr/>
            </a:pPr>
            <a:r>
              <a:rPr lang="en-US" altLang="zh-CN" dirty="0" smtClean="0">
                <a:solidFill>
                  <a:srgbClr val="080808"/>
                </a:solidFill>
                <a:latin typeface="黑体" pitchFamily="2" charset="-122"/>
                <a:ea typeface="黑体" pitchFamily="2" charset="-122"/>
              </a:rPr>
              <a:t>2</a:t>
            </a:r>
            <a:r>
              <a:rPr lang="en-US" altLang="zh-CN" dirty="0">
                <a:solidFill>
                  <a:srgbClr val="080808"/>
                </a:solidFill>
                <a:latin typeface="黑体" pitchFamily="2" charset="-122"/>
                <a:ea typeface="黑体" pitchFamily="2" charset="-122"/>
              </a:rPr>
              <a:t>.</a:t>
            </a:r>
            <a:r>
              <a:rPr lang="zh-CN" altLang="en-US" dirty="0" smtClean="0">
                <a:solidFill>
                  <a:srgbClr val="080808"/>
                </a:solidFill>
                <a:latin typeface="黑体" pitchFamily="2" charset="-122"/>
                <a:ea typeface="黑体" pitchFamily="2" charset="-122"/>
              </a:rPr>
              <a:t>简要</a:t>
            </a:r>
            <a:r>
              <a:rPr lang="zh-CN" altLang="en-US" dirty="0">
                <a:solidFill>
                  <a:srgbClr val="080808"/>
                </a:solidFill>
                <a:latin typeface="黑体" pitchFamily="2" charset="-122"/>
                <a:ea typeface="黑体" pitchFamily="2" charset="-122"/>
              </a:rPr>
              <a:t>回答：</a:t>
            </a:r>
          </a:p>
          <a:p>
            <a:pPr>
              <a:lnSpc>
                <a:spcPct val="150000"/>
              </a:lnSpc>
              <a:defRPr/>
            </a:pPr>
            <a:r>
              <a:rPr lang="zh-CN" altLang="en-US" dirty="0">
                <a:solidFill>
                  <a:srgbClr val="080808"/>
                </a:solidFill>
                <a:latin typeface="黑体" pitchFamily="2" charset="-122"/>
                <a:ea typeface="黑体" pitchFamily="2" charset="-122"/>
              </a:rPr>
              <a:t>  （</a:t>
            </a:r>
            <a:r>
              <a:rPr lang="en-US" altLang="zh-CN" dirty="0">
                <a:solidFill>
                  <a:srgbClr val="080808"/>
                </a:solidFill>
                <a:latin typeface="黑体" pitchFamily="2" charset="-122"/>
                <a:ea typeface="黑体" pitchFamily="2" charset="-122"/>
              </a:rPr>
              <a:t>1</a:t>
            </a:r>
            <a:r>
              <a:rPr lang="zh-CN" altLang="en-US" dirty="0">
                <a:solidFill>
                  <a:srgbClr val="080808"/>
                </a:solidFill>
                <a:latin typeface="黑体" pitchFamily="2" charset="-122"/>
                <a:ea typeface="黑体" pitchFamily="2" charset="-122"/>
              </a:rPr>
              <a:t>）夏王朝是怎样建立的？</a:t>
            </a:r>
          </a:p>
          <a:p>
            <a:pPr>
              <a:lnSpc>
                <a:spcPct val="150000"/>
              </a:lnSpc>
              <a:defRPr/>
            </a:pPr>
            <a:r>
              <a:rPr lang="zh-CN" altLang="en-US" dirty="0">
                <a:solidFill>
                  <a:srgbClr val="080808"/>
                </a:solidFill>
                <a:latin typeface="黑体" pitchFamily="2" charset="-122"/>
                <a:ea typeface="黑体" pitchFamily="2" charset="-122"/>
              </a:rPr>
              <a:t>  （</a:t>
            </a:r>
            <a:r>
              <a:rPr lang="en-US" altLang="zh-CN" dirty="0">
                <a:solidFill>
                  <a:srgbClr val="080808"/>
                </a:solidFill>
                <a:latin typeface="黑体" pitchFamily="2" charset="-122"/>
                <a:ea typeface="黑体" pitchFamily="2" charset="-122"/>
              </a:rPr>
              <a:t>2</a:t>
            </a:r>
            <a:r>
              <a:rPr lang="zh-CN" altLang="en-US" dirty="0">
                <a:solidFill>
                  <a:srgbClr val="080808"/>
                </a:solidFill>
                <a:latin typeface="黑体" pitchFamily="2" charset="-122"/>
                <a:ea typeface="黑体" pitchFamily="2" charset="-122"/>
              </a:rPr>
              <a:t>）夏朝的国家制度如何？</a:t>
            </a:r>
          </a:p>
          <a:p>
            <a:pPr>
              <a:lnSpc>
                <a:spcPct val="150000"/>
              </a:lnSpc>
              <a:defRPr/>
            </a:pPr>
            <a:r>
              <a:rPr lang="en-US" altLang="zh-CN" dirty="0" smtClean="0">
                <a:solidFill>
                  <a:srgbClr val="080808"/>
                </a:solidFill>
                <a:latin typeface="黑体" pitchFamily="2" charset="-122"/>
                <a:ea typeface="黑体" pitchFamily="2" charset="-122"/>
              </a:rPr>
              <a:t>3</a:t>
            </a:r>
            <a:r>
              <a:rPr lang="en-US" altLang="zh-CN" dirty="0">
                <a:solidFill>
                  <a:srgbClr val="080808"/>
                </a:solidFill>
                <a:latin typeface="黑体" pitchFamily="2" charset="-122"/>
                <a:ea typeface="黑体" pitchFamily="2" charset="-122"/>
              </a:rPr>
              <a:t>.</a:t>
            </a:r>
            <a:r>
              <a:rPr lang="zh-CN" altLang="en-US" dirty="0" smtClean="0">
                <a:solidFill>
                  <a:srgbClr val="080808"/>
                </a:solidFill>
                <a:latin typeface="黑体" pitchFamily="2" charset="-122"/>
                <a:ea typeface="黑体" pitchFamily="2" charset="-122"/>
              </a:rPr>
              <a:t>思考</a:t>
            </a:r>
            <a:r>
              <a:rPr lang="zh-CN" altLang="en-US" dirty="0">
                <a:solidFill>
                  <a:srgbClr val="080808"/>
                </a:solidFill>
                <a:latin typeface="黑体" pitchFamily="2" charset="-122"/>
                <a:ea typeface="黑体" pitchFamily="2" charset="-122"/>
              </a:rPr>
              <a:t>：</a:t>
            </a:r>
          </a:p>
          <a:p>
            <a:pPr>
              <a:lnSpc>
                <a:spcPct val="150000"/>
              </a:lnSpc>
              <a:defRPr/>
            </a:pPr>
            <a:r>
              <a:rPr lang="zh-CN" altLang="en-US" dirty="0">
                <a:solidFill>
                  <a:srgbClr val="080808"/>
                </a:solidFill>
                <a:latin typeface="黑体" pitchFamily="2" charset="-122"/>
                <a:ea typeface="黑体" pitchFamily="2" charset="-122"/>
              </a:rPr>
              <a:t>  （</a:t>
            </a:r>
            <a:r>
              <a:rPr lang="en-US" altLang="zh-CN" dirty="0">
                <a:solidFill>
                  <a:srgbClr val="080808"/>
                </a:solidFill>
                <a:latin typeface="黑体" pitchFamily="2" charset="-122"/>
                <a:ea typeface="黑体" pitchFamily="2" charset="-122"/>
              </a:rPr>
              <a:t>1</a:t>
            </a:r>
            <a:r>
              <a:rPr lang="zh-CN" altLang="en-US" dirty="0">
                <a:solidFill>
                  <a:srgbClr val="080808"/>
                </a:solidFill>
                <a:latin typeface="黑体" pitchFamily="2" charset="-122"/>
                <a:ea typeface="黑体" pitchFamily="2" charset="-122"/>
              </a:rPr>
              <a:t>）为什么说夏朝是我国最早的奴隶制国家？</a:t>
            </a:r>
          </a:p>
          <a:p>
            <a:pPr>
              <a:lnSpc>
                <a:spcPct val="150000"/>
              </a:lnSpc>
              <a:defRPr/>
            </a:pPr>
            <a:r>
              <a:rPr lang="zh-CN" altLang="en-US" dirty="0">
                <a:solidFill>
                  <a:srgbClr val="080808"/>
                </a:solidFill>
                <a:latin typeface="黑体" pitchFamily="2" charset="-122"/>
                <a:ea typeface="黑体" pitchFamily="2" charset="-122"/>
              </a:rPr>
              <a:t>  （</a:t>
            </a:r>
            <a:r>
              <a:rPr lang="en-US" altLang="zh-CN" dirty="0">
                <a:solidFill>
                  <a:srgbClr val="080808"/>
                </a:solidFill>
                <a:latin typeface="黑体" pitchFamily="2" charset="-122"/>
                <a:ea typeface="黑体" pitchFamily="2" charset="-122"/>
              </a:rPr>
              <a:t>2</a:t>
            </a:r>
            <a:r>
              <a:rPr lang="zh-CN" altLang="en-US" dirty="0">
                <a:solidFill>
                  <a:srgbClr val="080808"/>
                </a:solidFill>
                <a:latin typeface="黑体" pitchFamily="2" charset="-122"/>
                <a:ea typeface="黑体" pitchFamily="2" charset="-122"/>
              </a:rPr>
              <a:t>）如何理解奴隶社会代替原始社会是人类</a:t>
            </a:r>
            <a:r>
              <a:rPr lang="zh-CN" altLang="en-US" dirty="0" smtClean="0">
                <a:solidFill>
                  <a:srgbClr val="080808"/>
                </a:solidFill>
                <a:latin typeface="黑体" pitchFamily="2" charset="-122"/>
                <a:ea typeface="黑体" pitchFamily="2" charset="-122"/>
              </a:rPr>
              <a:t>的进步</a:t>
            </a:r>
            <a:r>
              <a:rPr lang="zh-CN" altLang="en-US" dirty="0">
                <a:solidFill>
                  <a:srgbClr val="080808"/>
                </a:solidFill>
                <a:latin typeface="黑体" pitchFamily="2" charset="-122"/>
                <a:ea typeface="黑体" pitchFamily="2" charset="-122"/>
              </a:rPr>
              <a:t>？ </a:t>
            </a:r>
            <a:endParaRPr lang="en-US" altLang="zh-CN" dirty="0">
              <a:solidFill>
                <a:srgbClr val="080808"/>
              </a:solidFill>
              <a:latin typeface="黑体" pitchFamily="2" charset="-122"/>
              <a:ea typeface="黑体" pitchFamily="2" charset="-122"/>
            </a:endParaRPr>
          </a:p>
        </p:txBody>
      </p:sp>
      <p:pic>
        <p:nvPicPr>
          <p:cNvPr id="32774" name="图片 5">
            <a:hlinkClick r:id="rId2" action="ppaction://hlinksldjump"/>
          </p:cNvPr>
          <p:cNvPicPr>
            <a:picLocks noChangeAspect="1"/>
          </p:cNvPicPr>
          <p:nvPr/>
        </p:nvPicPr>
        <p:blipFill>
          <a:blip r:embed="rId3"/>
          <a:srcRect/>
          <a:stretch>
            <a:fillRect/>
          </a:stretch>
        </p:blipFill>
        <p:spPr bwMode="auto">
          <a:xfrm>
            <a:off x="7696200" y="6096000"/>
            <a:ext cx="449263" cy="2127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75" y="1714500"/>
            <a:ext cx="7715250" cy="3416300"/>
          </a:xfrm>
          <a:prstGeom prst="rect">
            <a:avLst/>
          </a:prstGeom>
          <a:noFill/>
        </p:spPr>
        <p:txBody>
          <a:bodyPr>
            <a:spAutoFit/>
          </a:bodyPr>
          <a:lstStyle/>
          <a:p>
            <a:pPr algn="ctr" fontAlgn="auto">
              <a:lnSpc>
                <a:spcPct val="150000"/>
              </a:lnSpc>
              <a:spcBef>
                <a:spcPts val="0"/>
              </a:spcBef>
              <a:spcAft>
                <a:spcPts val="0"/>
              </a:spcAft>
              <a:defRPr/>
            </a:pPr>
            <a:r>
              <a:rPr lang="zh-CN" altLang="en-US" sz="1600" b="1" dirty="0">
                <a:solidFill>
                  <a:srgbClr val="996600"/>
                </a:solidFill>
                <a:effectLst>
                  <a:outerShdw blurRad="38100" dist="38100" dir="2700000" algn="tl">
                    <a:srgbClr val="000000">
                      <a:alpha val="43137"/>
                    </a:srgbClr>
                  </a:outerShdw>
                </a:effectLst>
                <a:latin typeface="黑体" pitchFamily="2" charset="-122"/>
                <a:ea typeface="黑体" pitchFamily="2" charset="-122"/>
              </a:rPr>
              <a:t>禅让制与世袭制</a:t>
            </a:r>
            <a:endParaRPr lang="en-US" altLang="en-US" sz="1600" b="1" dirty="0">
              <a:solidFill>
                <a:srgbClr val="996600"/>
              </a:solidFill>
              <a:effectLst>
                <a:outerShdw blurRad="38100" dist="38100" dir="2700000" algn="tl">
                  <a:srgbClr val="000000">
                    <a:alpha val="43137"/>
                  </a:srgbClr>
                </a:outerShdw>
              </a:effectLst>
              <a:latin typeface="黑体" pitchFamily="2" charset="-122"/>
              <a:ea typeface="黑体" pitchFamily="2" charset="-122"/>
            </a:endParaRPr>
          </a:p>
          <a:p>
            <a:pPr algn="ctr" fontAlgn="auto">
              <a:lnSpc>
                <a:spcPct val="150000"/>
              </a:lnSpc>
              <a:spcBef>
                <a:spcPts val="0"/>
              </a:spcBef>
              <a:spcAft>
                <a:spcPts val="0"/>
              </a:spcAft>
              <a:defRPr/>
            </a:pPr>
            <a:endParaRPr lang="en-US" altLang="en-US" sz="1600" b="1" dirty="0">
              <a:solidFill>
                <a:srgbClr val="996600"/>
              </a:solidFill>
              <a:effectLst>
                <a:outerShdw blurRad="38100" dist="38100" dir="2700000" algn="tl">
                  <a:srgbClr val="000000">
                    <a:alpha val="43137"/>
                  </a:srgbClr>
                </a:outerShdw>
              </a:effectLst>
              <a:latin typeface="黑体" pitchFamily="2" charset="-122"/>
              <a:ea typeface="黑体" pitchFamily="2" charset="-122"/>
            </a:endParaRPr>
          </a:p>
          <a:p>
            <a:pPr fontAlgn="auto">
              <a:lnSpc>
                <a:spcPct val="150000"/>
              </a:lnSpc>
              <a:spcBef>
                <a:spcPts val="0"/>
              </a:spcBef>
              <a:spcAft>
                <a:spcPts val="0"/>
              </a:spcAft>
              <a:defRPr/>
            </a:pPr>
            <a:r>
              <a:rPr lang="zh-CN" altLang="en-US" sz="1600" dirty="0">
                <a:solidFill>
                  <a:srgbClr val="996600"/>
                </a:solidFill>
                <a:latin typeface="+mn-lt"/>
                <a:ea typeface="+mn-ea"/>
              </a:rPr>
              <a:t>　　禅让制是部落联盟民主推选氏族首领的制度。这种制度的执行机构是部落联盟会议，方式是民主推选首领，目的是为了让更贤能的人统治国家。据说尧、舜、禹时，部落联盟间是采用“禅让”的</a:t>
            </a:r>
            <a:r>
              <a:rPr lang="zh-CN" altLang="en-US" sz="1600" dirty="0" smtClean="0">
                <a:solidFill>
                  <a:srgbClr val="996600"/>
                </a:solidFill>
                <a:latin typeface="+mn-lt"/>
                <a:ea typeface="+mn-ea"/>
              </a:rPr>
              <a:t>办法选</a:t>
            </a:r>
            <a:r>
              <a:rPr lang="zh-CN" altLang="en-US" sz="1600" dirty="0">
                <a:solidFill>
                  <a:srgbClr val="996600"/>
                </a:solidFill>
                <a:latin typeface="+mn-lt"/>
                <a:ea typeface="+mn-ea"/>
              </a:rPr>
              <a:t>贤任</a:t>
            </a:r>
            <a:r>
              <a:rPr lang="zh-CN" altLang="en-US" sz="1600" dirty="0" smtClean="0">
                <a:solidFill>
                  <a:srgbClr val="996600"/>
                </a:solidFill>
                <a:latin typeface="+mn-lt"/>
                <a:ea typeface="+mn-ea"/>
              </a:rPr>
              <a:t>能的</a:t>
            </a:r>
            <a:r>
              <a:rPr lang="zh-CN" altLang="en-US" sz="1600" dirty="0">
                <a:solidFill>
                  <a:srgbClr val="996600"/>
                </a:solidFill>
                <a:latin typeface="+mn-lt"/>
                <a:ea typeface="+mn-ea"/>
              </a:rPr>
              <a:t>。</a:t>
            </a:r>
          </a:p>
          <a:p>
            <a:pPr>
              <a:lnSpc>
                <a:spcPct val="150000"/>
              </a:lnSpc>
              <a:defRPr/>
            </a:pPr>
            <a:r>
              <a:rPr lang="zh-CN" altLang="en-US" sz="1600" dirty="0">
                <a:solidFill>
                  <a:srgbClr val="996600"/>
                </a:solidFill>
                <a:latin typeface="+mn-lt"/>
                <a:ea typeface="+mn-ea"/>
              </a:rPr>
              <a:t/>
            </a:r>
            <a:br>
              <a:rPr lang="zh-CN" altLang="en-US" sz="1600" dirty="0">
                <a:solidFill>
                  <a:srgbClr val="996600"/>
                </a:solidFill>
                <a:latin typeface="+mn-lt"/>
                <a:ea typeface="+mn-ea"/>
              </a:rPr>
            </a:br>
            <a:r>
              <a:rPr lang="zh-CN" altLang="en-US" sz="1600" dirty="0">
                <a:solidFill>
                  <a:srgbClr val="996600"/>
                </a:solidFill>
                <a:latin typeface="+mn-lt"/>
                <a:ea typeface="+mn-ea"/>
              </a:rPr>
              <a:t>　　世袭制是指名号、爵位以及财产等按照血统关系世代传承。先秦时代，我国实行世卿世禄的制度，上至天子、封君，下至公卿、大夫、士，其爵位、封邑、官职都是父子相承的。</a:t>
            </a:r>
          </a:p>
        </p:txBody>
      </p:sp>
      <p:pic>
        <p:nvPicPr>
          <p:cNvPr id="33795" name="图片 2">
            <a:hlinkClick r:id="rId2" action="ppaction://hlinksldjump"/>
          </p:cNvPr>
          <p:cNvPicPr>
            <a:picLocks noChangeAspect="1"/>
          </p:cNvPicPr>
          <p:nvPr/>
        </p:nvPicPr>
        <p:blipFill>
          <a:blip r:embed="rId3"/>
          <a:srcRect/>
          <a:stretch>
            <a:fillRect/>
          </a:stretch>
        </p:blipFill>
        <p:spPr bwMode="auto">
          <a:xfrm>
            <a:off x="7696200" y="6072188"/>
            <a:ext cx="449263" cy="212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75" y="1571625"/>
            <a:ext cx="7715250" cy="4154488"/>
          </a:xfrm>
          <a:prstGeom prst="rect">
            <a:avLst/>
          </a:prstGeom>
          <a:noFill/>
        </p:spPr>
        <p:txBody>
          <a:bodyPr>
            <a:spAutoFit/>
          </a:bodyPr>
          <a:lstStyle/>
          <a:p>
            <a:pPr algn="ctr" fontAlgn="auto">
              <a:lnSpc>
                <a:spcPct val="150000"/>
              </a:lnSpc>
              <a:spcBef>
                <a:spcPts val="0"/>
              </a:spcBef>
              <a:spcAft>
                <a:spcPts val="0"/>
              </a:spcAft>
              <a:defRPr/>
            </a:pPr>
            <a:r>
              <a:rPr lang="zh-CN" altLang="en-US" sz="1600" b="1" dirty="0">
                <a:solidFill>
                  <a:srgbClr val="996600"/>
                </a:solidFill>
                <a:effectLst>
                  <a:outerShdw blurRad="38100" dist="38100" dir="2700000" algn="tl">
                    <a:srgbClr val="000000">
                      <a:alpha val="43137"/>
                    </a:srgbClr>
                  </a:outerShdw>
                </a:effectLst>
                <a:latin typeface="黑体" pitchFamily="2" charset="-122"/>
                <a:ea typeface="黑体" pitchFamily="2" charset="-122"/>
              </a:rPr>
              <a:t>大禹治水</a:t>
            </a:r>
          </a:p>
          <a:p>
            <a:pPr algn="ctr" fontAlgn="auto">
              <a:lnSpc>
                <a:spcPct val="150000"/>
              </a:lnSpc>
              <a:spcBef>
                <a:spcPts val="0"/>
              </a:spcBef>
              <a:spcAft>
                <a:spcPts val="0"/>
              </a:spcAft>
              <a:defRPr/>
            </a:pPr>
            <a:endParaRPr lang="en-US" altLang="en-US" sz="1600" b="1" dirty="0">
              <a:solidFill>
                <a:srgbClr val="996600"/>
              </a:solidFill>
              <a:effectLst>
                <a:outerShdw blurRad="38100" dist="38100" dir="2700000" algn="tl">
                  <a:srgbClr val="000000">
                    <a:alpha val="43137"/>
                  </a:srgbClr>
                </a:outerShdw>
              </a:effectLst>
              <a:latin typeface="黑体" pitchFamily="2" charset="-122"/>
              <a:ea typeface="黑体" pitchFamily="2" charset="-122"/>
            </a:endParaRPr>
          </a:p>
          <a:p>
            <a:pPr fontAlgn="auto">
              <a:lnSpc>
                <a:spcPct val="150000"/>
              </a:lnSpc>
              <a:spcBef>
                <a:spcPts val="0"/>
              </a:spcBef>
              <a:spcAft>
                <a:spcPts val="0"/>
              </a:spcAft>
              <a:defRPr/>
            </a:pPr>
            <a:r>
              <a:rPr lang="zh-CN" altLang="en-US" sz="1600" dirty="0">
                <a:solidFill>
                  <a:srgbClr val="996600"/>
                </a:solidFill>
                <a:latin typeface="+mn-lt"/>
                <a:ea typeface="+mn-ea"/>
              </a:rPr>
              <a:t>　　禹是鲧之子，是军事民主时代最后一个军事首领，也是一位治水的</a:t>
            </a:r>
            <a:r>
              <a:rPr lang="zh-CN" altLang="en-US" sz="1600" dirty="0" smtClean="0">
                <a:solidFill>
                  <a:srgbClr val="996600"/>
                </a:solidFill>
                <a:latin typeface="+mn-lt"/>
                <a:ea typeface="+mn-ea"/>
              </a:rPr>
              <a:t>英雄。</a:t>
            </a:r>
            <a:r>
              <a:rPr lang="en-US" altLang="zh-CN" sz="1600" dirty="0" smtClean="0">
                <a:solidFill>
                  <a:srgbClr val="996600"/>
                </a:solidFill>
                <a:latin typeface="+mn-lt"/>
                <a:ea typeface="+mn-ea"/>
              </a:rPr>
              <a:t>《</a:t>
            </a:r>
            <a:r>
              <a:rPr lang="zh-CN" altLang="en-US" sz="1600" dirty="0">
                <a:solidFill>
                  <a:srgbClr val="996600"/>
                </a:solidFill>
                <a:latin typeface="+mn-lt"/>
                <a:ea typeface="+mn-ea"/>
              </a:rPr>
              <a:t>史记</a:t>
            </a:r>
            <a:r>
              <a:rPr lang="en-US" altLang="zh-CN" sz="1600" dirty="0">
                <a:solidFill>
                  <a:srgbClr val="996600"/>
                </a:solidFill>
                <a:latin typeface="+mn-lt"/>
                <a:ea typeface="+mn-ea"/>
              </a:rPr>
              <a:t>·</a:t>
            </a:r>
            <a:r>
              <a:rPr lang="zh-CN" altLang="en-US" sz="1600" dirty="0">
                <a:solidFill>
                  <a:srgbClr val="996600"/>
                </a:solidFill>
                <a:latin typeface="+mn-lt"/>
                <a:ea typeface="+mn-ea"/>
              </a:rPr>
              <a:t>夏本纪</a:t>
            </a:r>
            <a:r>
              <a:rPr lang="en-US" altLang="zh-CN" sz="1600" dirty="0">
                <a:solidFill>
                  <a:srgbClr val="996600"/>
                </a:solidFill>
                <a:latin typeface="+mn-lt"/>
                <a:ea typeface="+mn-ea"/>
              </a:rPr>
              <a:t>》</a:t>
            </a:r>
            <a:r>
              <a:rPr lang="zh-CN" altLang="en-US" sz="1600" dirty="0" smtClean="0">
                <a:solidFill>
                  <a:srgbClr val="996600"/>
                </a:solidFill>
                <a:latin typeface="+mn-lt"/>
                <a:ea typeface="+mn-ea"/>
              </a:rPr>
              <a:t>：</a:t>
            </a:r>
            <a:r>
              <a:rPr lang="zh-CN" altLang="en-US" sz="1600" dirty="0" smtClean="0">
                <a:solidFill>
                  <a:srgbClr val="0070C0"/>
                </a:solidFill>
                <a:latin typeface="+mn-lt"/>
                <a:ea typeface="+mn-ea"/>
              </a:rPr>
              <a:t>居</a:t>
            </a:r>
            <a:r>
              <a:rPr lang="zh-CN" altLang="en-US" sz="1600" dirty="0">
                <a:solidFill>
                  <a:srgbClr val="0070C0"/>
                </a:solidFill>
                <a:latin typeface="+mn-lt"/>
                <a:ea typeface="+mn-ea"/>
              </a:rPr>
              <a:t>外十三年，过家门而不</a:t>
            </a:r>
            <a:r>
              <a:rPr lang="zh-CN" altLang="en-US" sz="1600" dirty="0" smtClean="0">
                <a:solidFill>
                  <a:srgbClr val="0070C0"/>
                </a:solidFill>
                <a:latin typeface="+mn-lt"/>
                <a:ea typeface="+mn-ea"/>
              </a:rPr>
              <a:t>入。</a:t>
            </a:r>
            <a:endParaRPr lang="en-US" altLang="zh-CN" sz="1600" dirty="0">
              <a:solidFill>
                <a:srgbClr val="0070C0"/>
              </a:solidFill>
              <a:latin typeface="+mn-lt"/>
              <a:ea typeface="+mn-ea"/>
            </a:endParaRPr>
          </a:p>
          <a:p>
            <a:pPr fontAlgn="auto">
              <a:lnSpc>
                <a:spcPct val="150000"/>
              </a:lnSpc>
              <a:spcBef>
                <a:spcPts val="0"/>
              </a:spcBef>
              <a:spcAft>
                <a:spcPts val="0"/>
              </a:spcAft>
              <a:defRPr/>
            </a:pPr>
            <a:endParaRPr lang="zh-CN" altLang="en-US" sz="1600" dirty="0">
              <a:solidFill>
                <a:srgbClr val="996600"/>
              </a:solidFill>
              <a:latin typeface="+mn-lt"/>
              <a:ea typeface="+mn-ea"/>
            </a:endParaRPr>
          </a:p>
          <a:p>
            <a:pPr>
              <a:lnSpc>
                <a:spcPct val="150000"/>
              </a:lnSpc>
              <a:defRPr/>
            </a:pPr>
            <a:r>
              <a:rPr lang="zh-CN" altLang="en-US" sz="1600" dirty="0">
                <a:solidFill>
                  <a:srgbClr val="996600"/>
                </a:solidFill>
                <a:latin typeface="+mn-lt"/>
                <a:ea typeface="+mn-ea"/>
              </a:rPr>
              <a:t>　　</a:t>
            </a:r>
            <a:r>
              <a:rPr lang="en-US" altLang="zh-CN" sz="1600" dirty="0">
                <a:solidFill>
                  <a:srgbClr val="996600"/>
                </a:solidFill>
                <a:latin typeface="+mn-lt"/>
                <a:ea typeface="+mn-ea"/>
              </a:rPr>
              <a:t>《</a:t>
            </a:r>
            <a:r>
              <a:rPr lang="zh-CN" altLang="en-US" sz="1600" dirty="0">
                <a:solidFill>
                  <a:srgbClr val="996600"/>
                </a:solidFill>
                <a:latin typeface="+mn-lt"/>
                <a:ea typeface="+mn-ea"/>
              </a:rPr>
              <a:t>论语</a:t>
            </a:r>
            <a:r>
              <a:rPr lang="en-US" altLang="zh-CN" sz="1600" dirty="0">
                <a:solidFill>
                  <a:srgbClr val="996600"/>
                </a:solidFill>
                <a:latin typeface="+mn-lt"/>
                <a:ea typeface="+mn-ea"/>
              </a:rPr>
              <a:t>·</a:t>
            </a:r>
            <a:r>
              <a:rPr lang="zh-CN" altLang="en-US" sz="1600" dirty="0">
                <a:solidFill>
                  <a:srgbClr val="996600"/>
                </a:solidFill>
                <a:latin typeface="+mn-lt"/>
                <a:ea typeface="+mn-ea"/>
              </a:rPr>
              <a:t>泰伯</a:t>
            </a:r>
            <a:r>
              <a:rPr lang="en-US" altLang="zh-CN" sz="1600" dirty="0">
                <a:solidFill>
                  <a:srgbClr val="996600"/>
                </a:solidFill>
                <a:latin typeface="+mn-lt"/>
                <a:ea typeface="+mn-ea"/>
              </a:rPr>
              <a:t>》</a:t>
            </a:r>
            <a:r>
              <a:rPr lang="zh-CN" altLang="en-US" sz="1600" dirty="0" smtClean="0">
                <a:solidFill>
                  <a:srgbClr val="996600"/>
                </a:solidFill>
                <a:latin typeface="+mn-lt"/>
                <a:ea typeface="+mn-ea"/>
              </a:rPr>
              <a:t>：</a:t>
            </a:r>
            <a:r>
              <a:rPr lang="zh-CN" altLang="en-US" sz="1600" dirty="0" smtClean="0">
                <a:solidFill>
                  <a:srgbClr val="0070C0"/>
                </a:solidFill>
                <a:latin typeface="+mn-lt"/>
                <a:ea typeface="+mn-ea"/>
              </a:rPr>
              <a:t>卑</a:t>
            </a:r>
            <a:r>
              <a:rPr lang="zh-CN" altLang="en-US" sz="1600" dirty="0">
                <a:solidFill>
                  <a:srgbClr val="0070C0"/>
                </a:solidFill>
                <a:latin typeface="+mn-lt"/>
                <a:ea typeface="+mn-ea"/>
              </a:rPr>
              <a:t>宫室而尽力乎</a:t>
            </a:r>
            <a:r>
              <a:rPr lang="zh-CN" altLang="en-US" sz="1600" dirty="0" smtClean="0">
                <a:solidFill>
                  <a:srgbClr val="0070C0"/>
                </a:solidFill>
                <a:latin typeface="+mn-lt"/>
                <a:ea typeface="+mn-ea"/>
              </a:rPr>
              <a:t>沟洫。</a:t>
            </a:r>
            <a:endParaRPr lang="en-US" altLang="zh-CN" sz="1600" dirty="0">
              <a:solidFill>
                <a:srgbClr val="0070C0"/>
              </a:solidFill>
              <a:latin typeface="+mn-lt"/>
              <a:ea typeface="+mn-ea"/>
            </a:endParaRPr>
          </a:p>
          <a:p>
            <a:pPr>
              <a:lnSpc>
                <a:spcPct val="150000"/>
              </a:lnSpc>
              <a:defRPr/>
            </a:pPr>
            <a:endParaRPr lang="zh-CN" altLang="en-US" sz="1600" dirty="0">
              <a:solidFill>
                <a:srgbClr val="996600"/>
              </a:solidFill>
              <a:latin typeface="+mn-lt"/>
              <a:ea typeface="+mn-ea"/>
            </a:endParaRPr>
          </a:p>
          <a:p>
            <a:pPr>
              <a:lnSpc>
                <a:spcPct val="150000"/>
              </a:lnSpc>
              <a:defRPr/>
            </a:pPr>
            <a:r>
              <a:rPr lang="zh-CN" altLang="en-US" sz="1600" dirty="0">
                <a:solidFill>
                  <a:srgbClr val="996600"/>
                </a:solidFill>
                <a:latin typeface="+mn-lt"/>
                <a:ea typeface="+mn-ea"/>
              </a:rPr>
              <a:t>　　</a:t>
            </a:r>
            <a:r>
              <a:rPr lang="en-US" altLang="zh-CN" sz="1600" dirty="0">
                <a:solidFill>
                  <a:srgbClr val="996600"/>
                </a:solidFill>
                <a:latin typeface="+mn-lt"/>
                <a:ea typeface="+mn-ea"/>
              </a:rPr>
              <a:t>《</a:t>
            </a:r>
            <a:r>
              <a:rPr lang="zh-CN" altLang="en-US" sz="1600" dirty="0">
                <a:solidFill>
                  <a:srgbClr val="996600"/>
                </a:solidFill>
                <a:latin typeface="+mn-lt"/>
                <a:ea typeface="+mn-ea"/>
              </a:rPr>
              <a:t>韩非子</a:t>
            </a:r>
            <a:r>
              <a:rPr lang="en-US" altLang="zh-CN" sz="1600" dirty="0">
                <a:solidFill>
                  <a:srgbClr val="996600"/>
                </a:solidFill>
                <a:latin typeface="+mn-lt"/>
                <a:ea typeface="+mn-ea"/>
              </a:rPr>
              <a:t>·</a:t>
            </a:r>
            <a:r>
              <a:rPr lang="zh-CN" altLang="en-US" sz="1600" dirty="0">
                <a:solidFill>
                  <a:srgbClr val="996600"/>
                </a:solidFill>
                <a:latin typeface="+mn-lt"/>
                <a:ea typeface="+mn-ea"/>
              </a:rPr>
              <a:t>五蠹</a:t>
            </a:r>
            <a:r>
              <a:rPr lang="en-US" altLang="zh-CN" sz="1600" dirty="0">
                <a:solidFill>
                  <a:srgbClr val="996600"/>
                </a:solidFill>
                <a:latin typeface="+mn-lt"/>
                <a:ea typeface="+mn-ea"/>
              </a:rPr>
              <a:t>》</a:t>
            </a:r>
            <a:r>
              <a:rPr lang="zh-CN" altLang="en-US" sz="1600" dirty="0" smtClean="0">
                <a:solidFill>
                  <a:srgbClr val="996600"/>
                </a:solidFill>
                <a:latin typeface="+mn-lt"/>
                <a:ea typeface="+mn-ea"/>
              </a:rPr>
              <a:t>：</a:t>
            </a:r>
            <a:r>
              <a:rPr lang="zh-CN" altLang="en-US" sz="1600" dirty="0" smtClean="0">
                <a:solidFill>
                  <a:srgbClr val="0070C0"/>
                </a:solidFill>
                <a:latin typeface="+mn-lt"/>
                <a:ea typeface="+mn-ea"/>
              </a:rPr>
              <a:t>禹</a:t>
            </a:r>
            <a:r>
              <a:rPr lang="zh-CN" altLang="en-US" sz="1600" dirty="0">
                <a:solidFill>
                  <a:srgbClr val="0070C0"/>
                </a:solidFill>
                <a:latin typeface="+mn-lt"/>
                <a:ea typeface="+mn-ea"/>
              </a:rPr>
              <a:t>之王天下，身执耒锸以为民先，股无胈，胫不生毛，虽臣虏之劳而不苦于</a:t>
            </a:r>
            <a:r>
              <a:rPr lang="zh-CN" altLang="en-US" sz="1600" dirty="0" smtClean="0">
                <a:solidFill>
                  <a:srgbClr val="0070C0"/>
                </a:solidFill>
                <a:latin typeface="+mn-lt"/>
                <a:ea typeface="+mn-ea"/>
              </a:rPr>
              <a:t>此。</a:t>
            </a:r>
            <a:endParaRPr lang="en-US" altLang="zh-CN" sz="1600" dirty="0">
              <a:solidFill>
                <a:srgbClr val="0070C0"/>
              </a:solidFill>
              <a:latin typeface="+mn-lt"/>
              <a:ea typeface="+mn-ea"/>
            </a:endParaRPr>
          </a:p>
          <a:p>
            <a:pPr>
              <a:lnSpc>
                <a:spcPct val="150000"/>
              </a:lnSpc>
              <a:defRPr/>
            </a:pPr>
            <a:endParaRPr lang="zh-CN" altLang="en-US" sz="1600" dirty="0">
              <a:solidFill>
                <a:srgbClr val="996600"/>
              </a:solidFill>
              <a:latin typeface="+mn-lt"/>
              <a:ea typeface="+mn-ea"/>
            </a:endParaRPr>
          </a:p>
          <a:p>
            <a:pPr>
              <a:lnSpc>
                <a:spcPct val="150000"/>
              </a:lnSpc>
              <a:defRPr/>
            </a:pPr>
            <a:r>
              <a:rPr lang="zh-CN" altLang="en-US" sz="1600" dirty="0">
                <a:solidFill>
                  <a:srgbClr val="996600"/>
                </a:solidFill>
                <a:latin typeface="+mn-lt"/>
                <a:ea typeface="+mn-ea"/>
              </a:rPr>
              <a:t>　　其治水</a:t>
            </a:r>
            <a:r>
              <a:rPr lang="zh-CN" altLang="en-US" sz="1600" dirty="0" smtClean="0">
                <a:solidFill>
                  <a:srgbClr val="996600"/>
                </a:solidFill>
                <a:latin typeface="+mn-lt"/>
                <a:ea typeface="+mn-ea"/>
              </a:rPr>
              <a:t>：</a:t>
            </a:r>
            <a:r>
              <a:rPr lang="zh-CN" altLang="en-US" sz="1600" dirty="0" smtClean="0">
                <a:solidFill>
                  <a:srgbClr val="0070C0"/>
                </a:solidFill>
                <a:latin typeface="+mn-lt"/>
                <a:ea typeface="+mn-ea"/>
              </a:rPr>
              <a:t>高高</a:t>
            </a:r>
            <a:r>
              <a:rPr lang="zh-CN" altLang="en-US" sz="1600" dirty="0">
                <a:solidFill>
                  <a:srgbClr val="0070C0"/>
                </a:solidFill>
                <a:latin typeface="+mn-lt"/>
                <a:ea typeface="+mn-ea"/>
              </a:rPr>
              <a:t>下下，疏川导滞，钟水丰</a:t>
            </a:r>
            <a:r>
              <a:rPr lang="zh-CN" altLang="en-US" sz="1600" dirty="0" smtClean="0">
                <a:solidFill>
                  <a:srgbClr val="0070C0"/>
                </a:solidFill>
                <a:latin typeface="+mn-lt"/>
                <a:ea typeface="+mn-ea"/>
              </a:rPr>
              <a:t>物。</a:t>
            </a:r>
            <a:endParaRPr lang="zh-CN" altLang="en-US" sz="1600" dirty="0">
              <a:solidFill>
                <a:srgbClr val="0070C0"/>
              </a:solidFill>
              <a:latin typeface="+mn-lt"/>
              <a:ea typeface="+mn-ea"/>
            </a:endParaRPr>
          </a:p>
        </p:txBody>
      </p:sp>
      <p:pic>
        <p:nvPicPr>
          <p:cNvPr id="34819" name="图片 2">
            <a:hlinkClick r:id="rId2" action="ppaction://hlinksldjump"/>
          </p:cNvPr>
          <p:cNvPicPr>
            <a:picLocks noChangeAspect="1"/>
          </p:cNvPicPr>
          <p:nvPr/>
        </p:nvPicPr>
        <p:blipFill>
          <a:blip r:embed="rId3"/>
          <a:srcRect/>
          <a:stretch>
            <a:fillRect/>
          </a:stretch>
        </p:blipFill>
        <p:spPr bwMode="auto">
          <a:xfrm>
            <a:off x="7696200" y="6072188"/>
            <a:ext cx="449263" cy="212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75" y="2179638"/>
            <a:ext cx="7715250" cy="2678112"/>
          </a:xfrm>
          <a:prstGeom prst="rect">
            <a:avLst/>
          </a:prstGeom>
          <a:noFill/>
        </p:spPr>
        <p:txBody>
          <a:bodyPr>
            <a:spAutoFit/>
          </a:bodyPr>
          <a:lstStyle/>
          <a:p>
            <a:pPr algn="ctr" fontAlgn="auto">
              <a:lnSpc>
                <a:spcPct val="150000"/>
              </a:lnSpc>
              <a:spcBef>
                <a:spcPts val="0"/>
              </a:spcBef>
              <a:spcAft>
                <a:spcPts val="0"/>
              </a:spcAft>
              <a:defRPr/>
            </a:pPr>
            <a:r>
              <a:rPr lang="zh-CN" altLang="en-US" sz="1600" b="1" dirty="0">
                <a:solidFill>
                  <a:srgbClr val="996600"/>
                </a:solidFill>
                <a:effectLst>
                  <a:outerShdw blurRad="38100" dist="38100" dir="2700000" algn="tl">
                    <a:srgbClr val="000000">
                      <a:alpha val="43137"/>
                    </a:srgbClr>
                  </a:outerShdw>
                </a:effectLst>
                <a:latin typeface="黑体" pitchFamily="2" charset="-122"/>
                <a:ea typeface="黑体" pitchFamily="2" charset="-122"/>
              </a:rPr>
              <a:t>二里头遗址</a:t>
            </a:r>
          </a:p>
          <a:p>
            <a:pPr algn="ctr" fontAlgn="auto">
              <a:lnSpc>
                <a:spcPct val="150000"/>
              </a:lnSpc>
              <a:spcBef>
                <a:spcPts val="0"/>
              </a:spcBef>
              <a:spcAft>
                <a:spcPts val="0"/>
              </a:spcAft>
              <a:defRPr/>
            </a:pPr>
            <a:endParaRPr lang="en-US" altLang="en-US" sz="1600" b="1" dirty="0">
              <a:solidFill>
                <a:srgbClr val="996600"/>
              </a:solidFill>
              <a:effectLst>
                <a:outerShdw blurRad="38100" dist="38100" dir="2700000" algn="tl">
                  <a:srgbClr val="000000">
                    <a:alpha val="43137"/>
                  </a:srgbClr>
                </a:outerShdw>
              </a:effectLst>
              <a:latin typeface="黑体" pitchFamily="2" charset="-122"/>
              <a:ea typeface="黑体" pitchFamily="2" charset="-122"/>
            </a:endParaRPr>
          </a:p>
          <a:p>
            <a:pPr fontAlgn="auto">
              <a:lnSpc>
                <a:spcPct val="150000"/>
              </a:lnSpc>
              <a:spcBef>
                <a:spcPts val="0"/>
              </a:spcBef>
              <a:spcAft>
                <a:spcPts val="0"/>
              </a:spcAft>
              <a:defRPr/>
            </a:pPr>
            <a:r>
              <a:rPr lang="zh-CN" altLang="en-US" sz="1600" dirty="0">
                <a:solidFill>
                  <a:srgbClr val="996600"/>
                </a:solidFill>
                <a:latin typeface="+mn-lt"/>
                <a:ea typeface="+mn-ea"/>
              </a:rPr>
              <a:t>　　</a:t>
            </a:r>
            <a:r>
              <a:rPr lang="en-US" altLang="zh-CN" sz="1600" dirty="0">
                <a:solidFill>
                  <a:srgbClr val="996600"/>
                </a:solidFill>
                <a:latin typeface="+mn-lt"/>
                <a:ea typeface="+mn-ea"/>
              </a:rPr>
              <a:t>1959</a:t>
            </a:r>
            <a:r>
              <a:rPr lang="zh-CN" altLang="en-US" sz="1600" dirty="0">
                <a:solidFill>
                  <a:srgbClr val="996600"/>
                </a:solidFill>
                <a:latin typeface="+mn-lt"/>
                <a:ea typeface="+mn-ea"/>
              </a:rPr>
              <a:t>年，考古工作者在偃师市翟镇乡二里头村发现了一处大型遗址。时代约距今</a:t>
            </a:r>
            <a:r>
              <a:rPr lang="en-US" altLang="zh-CN" sz="1600" dirty="0" smtClean="0">
                <a:solidFill>
                  <a:srgbClr val="996600"/>
                </a:solidFill>
                <a:latin typeface="+mn-lt"/>
                <a:ea typeface="+mn-ea"/>
              </a:rPr>
              <a:t>3850</a:t>
            </a:r>
            <a:r>
              <a:rPr lang="zh-CN" altLang="en-US" sz="1600" dirty="0" smtClean="0">
                <a:solidFill>
                  <a:srgbClr val="996600"/>
                </a:solidFill>
                <a:latin typeface="+mn-lt"/>
                <a:ea typeface="+mn-ea"/>
              </a:rPr>
              <a:t>～ </a:t>
            </a:r>
            <a:r>
              <a:rPr lang="en-US" altLang="zh-CN" sz="1600" dirty="0" smtClean="0">
                <a:solidFill>
                  <a:srgbClr val="996600"/>
                </a:solidFill>
                <a:latin typeface="+mn-lt"/>
                <a:ea typeface="+mn-ea"/>
              </a:rPr>
              <a:t>3550</a:t>
            </a:r>
            <a:r>
              <a:rPr lang="zh-CN" altLang="en-US" sz="1600" dirty="0">
                <a:solidFill>
                  <a:srgbClr val="996600"/>
                </a:solidFill>
                <a:latin typeface="+mn-lt"/>
                <a:ea typeface="+mn-ea"/>
              </a:rPr>
              <a:t>年，相当于我国历史上的夏、商王朝时期。新中国三代考古学者对这一遗址进行了</a:t>
            </a:r>
            <a:r>
              <a:rPr lang="en-US" altLang="zh-CN" sz="1600" dirty="0">
                <a:solidFill>
                  <a:srgbClr val="996600"/>
                </a:solidFill>
                <a:latin typeface="+mn-lt"/>
                <a:ea typeface="+mn-ea"/>
              </a:rPr>
              <a:t>40</a:t>
            </a:r>
            <a:r>
              <a:rPr lang="zh-CN" altLang="en-US" sz="1600" dirty="0">
                <a:solidFill>
                  <a:srgbClr val="996600"/>
                </a:solidFill>
                <a:latin typeface="+mn-lt"/>
                <a:ea typeface="+mn-ea"/>
              </a:rPr>
              <a:t>多次发掘。考古发掘和研究情况表明，它拥有目前所知中国最早的宫殿建筑群、最早的青铜礼器群及青铜冶铸作坊，是迄今为止可确认的我国最早的王国都城遗址。</a:t>
            </a:r>
          </a:p>
        </p:txBody>
      </p:sp>
      <p:pic>
        <p:nvPicPr>
          <p:cNvPr id="35843" name="图片 2">
            <a:hlinkClick r:id="rId2" action="ppaction://hlinksldjump"/>
          </p:cNvPr>
          <p:cNvPicPr>
            <a:picLocks noChangeAspect="1"/>
          </p:cNvPicPr>
          <p:nvPr/>
        </p:nvPicPr>
        <p:blipFill>
          <a:blip r:embed="rId3"/>
          <a:srcRect/>
          <a:stretch>
            <a:fillRect/>
          </a:stretch>
        </p:blipFill>
        <p:spPr bwMode="auto">
          <a:xfrm>
            <a:off x="7696200" y="6072188"/>
            <a:ext cx="449263" cy="2127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图片 1">
            <a:hlinkClick r:id="rId2" action="ppaction://hlinksldjump"/>
          </p:cNvPr>
          <p:cNvPicPr>
            <a:picLocks noChangeAspect="1"/>
          </p:cNvPicPr>
          <p:nvPr/>
        </p:nvPicPr>
        <p:blipFill>
          <a:blip r:embed="rId3"/>
          <a:srcRect/>
          <a:stretch>
            <a:fillRect/>
          </a:stretch>
        </p:blipFill>
        <p:spPr bwMode="auto">
          <a:xfrm>
            <a:off x="7696200" y="6096000"/>
            <a:ext cx="449263" cy="212725"/>
          </a:xfrm>
          <a:prstGeom prst="rect">
            <a:avLst/>
          </a:prstGeom>
          <a:noFill/>
          <a:ln w="9525">
            <a:noFill/>
            <a:miter lim="800000"/>
            <a:headEnd/>
            <a:tailEnd/>
          </a:ln>
        </p:spPr>
      </p:pic>
      <p:sp>
        <p:nvSpPr>
          <p:cNvPr id="3" name="TextBox 2"/>
          <p:cNvSpPr txBox="1"/>
          <p:nvPr/>
        </p:nvSpPr>
        <p:spPr>
          <a:xfrm>
            <a:off x="714375" y="2108200"/>
            <a:ext cx="7715250" cy="2678113"/>
          </a:xfrm>
          <a:prstGeom prst="rect">
            <a:avLst/>
          </a:prstGeom>
          <a:noFill/>
        </p:spPr>
        <p:txBody>
          <a:bodyPr>
            <a:spAutoFit/>
          </a:bodyPr>
          <a:lstStyle/>
          <a:p>
            <a:pPr algn="ctr">
              <a:lnSpc>
                <a:spcPct val="150000"/>
              </a:lnSpc>
              <a:defRPr/>
            </a:pPr>
            <a:r>
              <a:rPr lang="en-US" altLang="zh-CN" sz="1600" b="1" dirty="0">
                <a:solidFill>
                  <a:srgbClr val="996600"/>
                </a:solidFill>
                <a:effectLst>
                  <a:outerShdw blurRad="38100" dist="38100" dir="2700000" algn="tl">
                    <a:srgbClr val="C0C0C0"/>
                  </a:outerShdw>
                </a:effectLst>
                <a:latin typeface="宋体" pitchFamily="2" charset="-122"/>
              </a:rPr>
              <a:t>【</a:t>
            </a:r>
            <a:r>
              <a:rPr lang="zh-CN" altLang="en-US" sz="1600" b="1" dirty="0">
                <a:solidFill>
                  <a:srgbClr val="996600"/>
                </a:solidFill>
                <a:effectLst>
                  <a:outerShdw blurRad="38100" dist="38100" dir="2700000" algn="tl">
                    <a:srgbClr val="C0C0C0"/>
                  </a:outerShdw>
                </a:effectLst>
                <a:latin typeface="宋体" pitchFamily="2" charset="-122"/>
              </a:rPr>
              <a:t>教学目标</a:t>
            </a:r>
            <a:r>
              <a:rPr lang="en-US" altLang="zh-CN" sz="1600" b="1" dirty="0">
                <a:solidFill>
                  <a:srgbClr val="996600"/>
                </a:solidFill>
                <a:effectLst>
                  <a:outerShdw blurRad="38100" dist="38100" dir="2700000" algn="tl">
                    <a:srgbClr val="C0C0C0"/>
                  </a:outerShdw>
                </a:effectLst>
                <a:latin typeface="宋体" pitchFamily="2" charset="-122"/>
              </a:rPr>
              <a:t>】</a:t>
            </a:r>
          </a:p>
          <a:p>
            <a:pPr>
              <a:lnSpc>
                <a:spcPct val="150000"/>
              </a:lnSpc>
              <a:defRPr/>
            </a:pPr>
            <a:r>
              <a:rPr lang="zh-CN" altLang="en-US" sz="1600" dirty="0">
                <a:solidFill>
                  <a:srgbClr val="996600"/>
                </a:solidFill>
              </a:rPr>
              <a:t>　　了解大禹的生平事迹和夏王朝建立的过程；认识夏朝的国家制度和社会性质及经济文化状况。</a:t>
            </a:r>
          </a:p>
          <a:p>
            <a:pPr>
              <a:lnSpc>
                <a:spcPct val="150000"/>
              </a:lnSpc>
              <a:defRPr/>
            </a:pPr>
            <a:endParaRPr lang="zh-CN" altLang="en-US" sz="1600" dirty="0">
              <a:solidFill>
                <a:srgbClr val="996600"/>
              </a:solidFill>
            </a:endParaRPr>
          </a:p>
          <a:p>
            <a:pPr algn="ctr">
              <a:lnSpc>
                <a:spcPct val="150000"/>
              </a:lnSpc>
              <a:defRPr/>
            </a:pPr>
            <a:r>
              <a:rPr lang="en-US" altLang="zh-CN" sz="1600" b="1" dirty="0">
                <a:solidFill>
                  <a:srgbClr val="996600"/>
                </a:solidFill>
                <a:effectLst>
                  <a:outerShdw blurRad="38100" dist="38100" dir="2700000" algn="tl">
                    <a:srgbClr val="C0C0C0"/>
                  </a:outerShdw>
                </a:effectLst>
                <a:latin typeface="宋体" pitchFamily="2" charset="-122"/>
              </a:rPr>
              <a:t>【</a:t>
            </a:r>
            <a:r>
              <a:rPr lang="zh-CN" altLang="en-US" sz="1600" b="1" dirty="0">
                <a:solidFill>
                  <a:srgbClr val="996600"/>
                </a:solidFill>
                <a:effectLst>
                  <a:outerShdw blurRad="38100" dist="38100" dir="2700000" algn="tl">
                    <a:srgbClr val="C0C0C0"/>
                  </a:outerShdw>
                </a:effectLst>
                <a:latin typeface="宋体" pitchFamily="2" charset="-122"/>
              </a:rPr>
              <a:t>重点难点</a:t>
            </a:r>
            <a:r>
              <a:rPr lang="en-US" altLang="zh-CN" sz="1600" b="1" dirty="0">
                <a:solidFill>
                  <a:srgbClr val="996600"/>
                </a:solidFill>
                <a:effectLst>
                  <a:outerShdw blurRad="38100" dist="38100" dir="2700000" algn="tl">
                    <a:srgbClr val="C0C0C0"/>
                  </a:outerShdw>
                </a:effectLst>
                <a:latin typeface="宋体" pitchFamily="2" charset="-122"/>
              </a:rPr>
              <a:t>】</a:t>
            </a:r>
            <a:endParaRPr lang="zh-CN" altLang="en-US" sz="1600" b="1" dirty="0">
              <a:solidFill>
                <a:srgbClr val="996600"/>
              </a:solidFill>
              <a:effectLst>
                <a:outerShdw blurRad="38100" dist="38100" dir="2700000" algn="tl">
                  <a:srgbClr val="C0C0C0"/>
                </a:outerShdw>
              </a:effectLst>
              <a:latin typeface="宋体" pitchFamily="2" charset="-122"/>
            </a:endParaRPr>
          </a:p>
          <a:p>
            <a:pPr>
              <a:lnSpc>
                <a:spcPct val="150000"/>
              </a:lnSpc>
              <a:defRPr/>
            </a:pPr>
            <a:r>
              <a:rPr lang="zh-CN" altLang="en-US" sz="1600" dirty="0">
                <a:solidFill>
                  <a:srgbClr val="996600"/>
                </a:solidFill>
              </a:rPr>
              <a:t>        本节课教学的重点是夏朝的建立及其国家制度。难点是如何理解世袭制与</a:t>
            </a:r>
            <a:r>
              <a:rPr lang="zh-CN" altLang="en-US" sz="1600" dirty="0" smtClean="0">
                <a:solidFill>
                  <a:srgbClr val="996600"/>
                </a:solidFill>
              </a:rPr>
              <a:t>“家天下”。</a:t>
            </a:r>
            <a:endParaRPr lang="zh-CN" altLang="en-US" sz="1600" dirty="0">
              <a:solidFill>
                <a:srgbClr val="996600"/>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图片 1">
            <a:hlinkClick r:id="rId2" action="ppaction://hlinksldjump"/>
          </p:cNvPr>
          <p:cNvPicPr>
            <a:picLocks noChangeAspect="1"/>
          </p:cNvPicPr>
          <p:nvPr/>
        </p:nvPicPr>
        <p:blipFill>
          <a:blip r:embed="rId3"/>
          <a:srcRect/>
          <a:stretch>
            <a:fillRect/>
          </a:stretch>
        </p:blipFill>
        <p:spPr bwMode="auto">
          <a:xfrm>
            <a:off x="7696200" y="6096000"/>
            <a:ext cx="449263" cy="212725"/>
          </a:xfrm>
          <a:prstGeom prst="rect">
            <a:avLst/>
          </a:prstGeom>
          <a:noFill/>
          <a:ln w="9525">
            <a:noFill/>
            <a:miter lim="800000"/>
            <a:headEnd/>
            <a:tailEnd/>
          </a:ln>
        </p:spPr>
      </p:pic>
      <p:sp>
        <p:nvSpPr>
          <p:cNvPr id="3" name="TextBox 2"/>
          <p:cNvSpPr txBox="1"/>
          <p:nvPr/>
        </p:nvSpPr>
        <p:spPr>
          <a:xfrm>
            <a:off x="642938" y="1214438"/>
            <a:ext cx="7715250" cy="4724400"/>
          </a:xfrm>
          <a:prstGeom prst="rect">
            <a:avLst/>
          </a:prstGeom>
          <a:noFill/>
        </p:spPr>
        <p:txBody>
          <a:bodyPr>
            <a:spAutoFit/>
          </a:bodyPr>
          <a:lstStyle/>
          <a:p>
            <a:pPr algn="ctr">
              <a:lnSpc>
                <a:spcPct val="150000"/>
              </a:lnSpc>
              <a:defRPr/>
            </a:pPr>
            <a:r>
              <a:rPr lang="en-US" altLang="zh-CN" sz="1400" b="1" dirty="0">
                <a:solidFill>
                  <a:srgbClr val="996600"/>
                </a:solidFill>
                <a:effectLst>
                  <a:outerShdw blurRad="38100" dist="38100" dir="2700000" algn="tl">
                    <a:srgbClr val="C0C0C0"/>
                  </a:outerShdw>
                </a:effectLst>
                <a:latin typeface="宋体" pitchFamily="2" charset="-122"/>
              </a:rPr>
              <a:t>【</a:t>
            </a:r>
            <a:r>
              <a:rPr lang="zh-CN" altLang="en-US" sz="1400" b="1" dirty="0">
                <a:solidFill>
                  <a:srgbClr val="996600"/>
                </a:solidFill>
                <a:effectLst>
                  <a:outerShdw blurRad="38100" dist="38100" dir="2700000" algn="tl">
                    <a:srgbClr val="C0C0C0"/>
                  </a:outerShdw>
                </a:effectLst>
                <a:latin typeface="宋体" pitchFamily="2" charset="-122"/>
              </a:rPr>
              <a:t>参考文献</a:t>
            </a:r>
            <a:r>
              <a:rPr lang="en-US" altLang="zh-CN" sz="1400" b="1" dirty="0">
                <a:solidFill>
                  <a:srgbClr val="996600"/>
                </a:solidFill>
                <a:effectLst>
                  <a:outerShdw blurRad="38100" dist="38100" dir="2700000" algn="tl">
                    <a:srgbClr val="C0C0C0"/>
                  </a:outerShdw>
                </a:effectLst>
                <a:latin typeface="宋体" pitchFamily="2" charset="-122"/>
              </a:rPr>
              <a:t>】</a:t>
            </a:r>
            <a:endParaRPr lang="zh-CN" altLang="en-US" sz="1400" b="1" dirty="0">
              <a:solidFill>
                <a:srgbClr val="996600"/>
              </a:solidFill>
              <a:effectLst>
                <a:outerShdw blurRad="38100" dist="38100" dir="2700000" algn="tl">
                  <a:srgbClr val="C0C0C0"/>
                </a:outerShdw>
              </a:effectLst>
              <a:latin typeface="宋体" pitchFamily="2" charset="-122"/>
            </a:endParaRPr>
          </a:p>
          <a:p>
            <a:pPr>
              <a:lnSpc>
                <a:spcPct val="125000"/>
              </a:lnSpc>
              <a:defRPr/>
            </a:pPr>
            <a:r>
              <a:rPr lang="en-US" altLang="zh-CN" sz="1400" dirty="0" smtClean="0">
                <a:solidFill>
                  <a:srgbClr val="996600"/>
                </a:solidFill>
              </a:rPr>
              <a:t>1</a:t>
            </a:r>
            <a:r>
              <a:rPr lang="en-US" altLang="zh-CN" sz="1400" dirty="0">
                <a:solidFill>
                  <a:srgbClr val="996600"/>
                </a:solidFill>
              </a:rPr>
              <a:t>.</a:t>
            </a:r>
            <a:r>
              <a:rPr lang="en-US" altLang="zh-CN" sz="1400" dirty="0" smtClean="0">
                <a:solidFill>
                  <a:srgbClr val="996600"/>
                </a:solidFill>
              </a:rPr>
              <a:t>[</a:t>
            </a:r>
            <a:r>
              <a:rPr lang="zh-CN" altLang="en-US" sz="1400" dirty="0">
                <a:solidFill>
                  <a:srgbClr val="996600"/>
                </a:solidFill>
              </a:rPr>
              <a:t>西汉</a:t>
            </a:r>
            <a:r>
              <a:rPr lang="en-US" altLang="zh-CN" sz="1400" dirty="0">
                <a:solidFill>
                  <a:srgbClr val="996600"/>
                </a:solidFill>
              </a:rPr>
              <a:t>]</a:t>
            </a:r>
            <a:r>
              <a:rPr lang="zh-CN" altLang="en-US" sz="1400" dirty="0" smtClean="0">
                <a:solidFill>
                  <a:srgbClr val="996600"/>
                </a:solidFill>
              </a:rPr>
              <a:t>司马迁</a:t>
            </a:r>
            <a:r>
              <a:rPr lang="en-US" altLang="zh-CN" sz="1400" dirty="0" smtClean="0">
                <a:solidFill>
                  <a:srgbClr val="996600"/>
                </a:solidFill>
              </a:rPr>
              <a:t>:《</a:t>
            </a:r>
            <a:r>
              <a:rPr lang="zh-CN" altLang="en-US" sz="1400" dirty="0">
                <a:solidFill>
                  <a:srgbClr val="996600"/>
                </a:solidFill>
              </a:rPr>
              <a:t>史记</a:t>
            </a:r>
            <a:r>
              <a:rPr lang="en-US" altLang="zh-CN" sz="1400" dirty="0">
                <a:solidFill>
                  <a:srgbClr val="996600"/>
                </a:solidFill>
              </a:rPr>
              <a:t>》</a:t>
            </a:r>
            <a:r>
              <a:rPr lang="zh-CN" altLang="en-US" sz="1400" dirty="0">
                <a:solidFill>
                  <a:srgbClr val="996600"/>
                </a:solidFill>
              </a:rPr>
              <a:t>，中华书局，</a:t>
            </a:r>
            <a:r>
              <a:rPr lang="en-US" altLang="zh-CN" sz="1400" dirty="0">
                <a:solidFill>
                  <a:srgbClr val="996600"/>
                </a:solidFill>
              </a:rPr>
              <a:t>1973</a:t>
            </a:r>
            <a:r>
              <a:rPr lang="zh-CN" altLang="en-US" sz="1400" dirty="0">
                <a:solidFill>
                  <a:srgbClr val="996600"/>
                </a:solidFill>
              </a:rPr>
              <a:t>。</a:t>
            </a:r>
            <a:br>
              <a:rPr lang="zh-CN" altLang="en-US" sz="1400" dirty="0">
                <a:solidFill>
                  <a:srgbClr val="996600"/>
                </a:solidFill>
              </a:rPr>
            </a:br>
            <a:r>
              <a:rPr lang="en-US" altLang="zh-CN" sz="1400" dirty="0" smtClean="0">
                <a:solidFill>
                  <a:srgbClr val="996600"/>
                </a:solidFill>
              </a:rPr>
              <a:t>2</a:t>
            </a:r>
            <a:r>
              <a:rPr lang="en-US" altLang="zh-CN" sz="1400" dirty="0">
                <a:solidFill>
                  <a:srgbClr val="996600"/>
                </a:solidFill>
              </a:rPr>
              <a:t>.</a:t>
            </a:r>
            <a:r>
              <a:rPr lang="en-US" altLang="zh-CN" sz="1400" dirty="0" smtClean="0">
                <a:solidFill>
                  <a:srgbClr val="996600"/>
                </a:solidFill>
              </a:rPr>
              <a:t>[</a:t>
            </a:r>
            <a:r>
              <a:rPr lang="zh-CN" altLang="en-US" sz="1400" dirty="0">
                <a:solidFill>
                  <a:srgbClr val="996600"/>
                </a:solidFill>
              </a:rPr>
              <a:t>晋</a:t>
            </a:r>
            <a:r>
              <a:rPr lang="en-US" altLang="zh-CN" sz="1400" dirty="0">
                <a:solidFill>
                  <a:srgbClr val="996600"/>
                </a:solidFill>
              </a:rPr>
              <a:t>]</a:t>
            </a:r>
            <a:r>
              <a:rPr lang="zh-CN" altLang="en-US" sz="1400" dirty="0">
                <a:solidFill>
                  <a:srgbClr val="996600"/>
                </a:solidFill>
              </a:rPr>
              <a:t>皇甫</a:t>
            </a:r>
            <a:r>
              <a:rPr lang="zh-CN" altLang="en-US" sz="1400" dirty="0" smtClean="0">
                <a:solidFill>
                  <a:srgbClr val="996600"/>
                </a:solidFill>
              </a:rPr>
              <a:t>谧</a:t>
            </a:r>
            <a:r>
              <a:rPr lang="en-US" altLang="zh-CN" sz="1400" dirty="0" smtClean="0">
                <a:solidFill>
                  <a:srgbClr val="996600"/>
                </a:solidFill>
              </a:rPr>
              <a:t>:《</a:t>
            </a:r>
            <a:r>
              <a:rPr lang="zh-CN" altLang="en-US" sz="1400" dirty="0">
                <a:solidFill>
                  <a:srgbClr val="996600"/>
                </a:solidFill>
              </a:rPr>
              <a:t>帝王世纪</a:t>
            </a:r>
            <a:r>
              <a:rPr lang="en-US" altLang="zh-CN" sz="1400" dirty="0">
                <a:solidFill>
                  <a:srgbClr val="996600"/>
                </a:solidFill>
              </a:rPr>
              <a:t>》</a:t>
            </a:r>
            <a:r>
              <a:rPr lang="zh-CN" altLang="en-US" sz="1400" dirty="0">
                <a:solidFill>
                  <a:srgbClr val="996600"/>
                </a:solidFill>
              </a:rPr>
              <a:t>，辽宁教育出版社，</a:t>
            </a:r>
            <a:r>
              <a:rPr lang="en-US" altLang="zh-CN" sz="1400" dirty="0">
                <a:solidFill>
                  <a:srgbClr val="996600"/>
                </a:solidFill>
              </a:rPr>
              <a:t>1997</a:t>
            </a:r>
            <a:r>
              <a:rPr lang="zh-CN" altLang="en-US" sz="1400" dirty="0">
                <a:solidFill>
                  <a:srgbClr val="996600"/>
                </a:solidFill>
              </a:rPr>
              <a:t>。</a:t>
            </a:r>
          </a:p>
          <a:p>
            <a:pPr>
              <a:lnSpc>
                <a:spcPct val="125000"/>
              </a:lnSpc>
              <a:defRPr/>
            </a:pPr>
            <a:r>
              <a:rPr lang="en-US" altLang="zh-CN" sz="1400" dirty="0" smtClean="0">
                <a:solidFill>
                  <a:srgbClr val="996600"/>
                </a:solidFill>
              </a:rPr>
              <a:t>3</a:t>
            </a:r>
            <a:r>
              <a:rPr lang="en-US" altLang="zh-CN" sz="1400" dirty="0">
                <a:solidFill>
                  <a:srgbClr val="996600"/>
                </a:solidFill>
              </a:rPr>
              <a:t>.</a:t>
            </a:r>
            <a:r>
              <a:rPr lang="zh-CN" altLang="en-US" sz="1400" dirty="0" smtClean="0">
                <a:solidFill>
                  <a:srgbClr val="996600"/>
                </a:solidFill>
              </a:rPr>
              <a:t>范祥雍</a:t>
            </a:r>
            <a:r>
              <a:rPr lang="en-US" altLang="zh-CN" sz="1400" dirty="0" smtClean="0">
                <a:solidFill>
                  <a:srgbClr val="996600"/>
                </a:solidFill>
              </a:rPr>
              <a:t>:《</a:t>
            </a:r>
            <a:r>
              <a:rPr lang="zh-CN" altLang="en-US" sz="1400" dirty="0">
                <a:solidFill>
                  <a:srgbClr val="996600"/>
                </a:solidFill>
              </a:rPr>
              <a:t>古本竹书纪年辑校订补</a:t>
            </a:r>
            <a:r>
              <a:rPr lang="en-US" altLang="zh-CN" sz="1400" dirty="0">
                <a:solidFill>
                  <a:srgbClr val="996600"/>
                </a:solidFill>
              </a:rPr>
              <a:t>》</a:t>
            </a:r>
            <a:r>
              <a:rPr lang="zh-CN" altLang="en-US" sz="1400" dirty="0">
                <a:solidFill>
                  <a:srgbClr val="996600"/>
                </a:solidFill>
              </a:rPr>
              <a:t>，新知识出版社，</a:t>
            </a:r>
            <a:r>
              <a:rPr lang="en-US" altLang="zh-CN" sz="1400" dirty="0">
                <a:solidFill>
                  <a:srgbClr val="996600"/>
                </a:solidFill>
              </a:rPr>
              <a:t>1956</a:t>
            </a:r>
            <a:r>
              <a:rPr lang="zh-CN" altLang="en-US" sz="1400" dirty="0">
                <a:solidFill>
                  <a:srgbClr val="996600"/>
                </a:solidFill>
              </a:rPr>
              <a:t>。</a:t>
            </a:r>
            <a:br>
              <a:rPr lang="zh-CN" altLang="en-US" sz="1400" dirty="0">
                <a:solidFill>
                  <a:srgbClr val="996600"/>
                </a:solidFill>
              </a:rPr>
            </a:br>
            <a:r>
              <a:rPr lang="en-US" altLang="zh-CN" sz="1400" dirty="0" smtClean="0">
                <a:solidFill>
                  <a:srgbClr val="996600"/>
                </a:solidFill>
              </a:rPr>
              <a:t>4</a:t>
            </a:r>
            <a:r>
              <a:rPr lang="en-US" altLang="zh-CN" sz="1400" dirty="0">
                <a:solidFill>
                  <a:srgbClr val="996600"/>
                </a:solidFill>
              </a:rPr>
              <a:t>.</a:t>
            </a:r>
            <a:r>
              <a:rPr lang="zh-CN" altLang="en-US" sz="1400" dirty="0" smtClean="0">
                <a:solidFill>
                  <a:srgbClr val="996600"/>
                </a:solidFill>
              </a:rPr>
              <a:t>翦</a:t>
            </a:r>
            <a:r>
              <a:rPr lang="zh-CN" altLang="en-US" sz="1400" dirty="0">
                <a:solidFill>
                  <a:srgbClr val="996600"/>
                </a:solidFill>
              </a:rPr>
              <a:t>伯赞、郑天挺</a:t>
            </a:r>
            <a:r>
              <a:rPr lang="zh-CN" altLang="en-US" sz="1400" dirty="0" smtClean="0">
                <a:solidFill>
                  <a:srgbClr val="996600"/>
                </a:solidFill>
              </a:rPr>
              <a:t>主编</a:t>
            </a:r>
            <a:r>
              <a:rPr lang="en-US" altLang="zh-CN" sz="1400" dirty="0" smtClean="0">
                <a:solidFill>
                  <a:srgbClr val="996600"/>
                </a:solidFill>
              </a:rPr>
              <a:t>:《</a:t>
            </a:r>
            <a:r>
              <a:rPr lang="zh-CN" altLang="en-US" sz="1400" dirty="0">
                <a:solidFill>
                  <a:srgbClr val="996600"/>
                </a:solidFill>
              </a:rPr>
              <a:t>中国通史参考资料</a:t>
            </a:r>
            <a:r>
              <a:rPr lang="en-US" altLang="zh-CN" sz="1400" dirty="0">
                <a:solidFill>
                  <a:srgbClr val="996600"/>
                </a:solidFill>
              </a:rPr>
              <a:t>》</a:t>
            </a:r>
            <a:r>
              <a:rPr lang="zh-CN" altLang="en-US" sz="1400" dirty="0">
                <a:solidFill>
                  <a:srgbClr val="996600"/>
                </a:solidFill>
              </a:rPr>
              <a:t>第一册，中华书局，</a:t>
            </a:r>
            <a:r>
              <a:rPr lang="en-US" altLang="zh-CN" sz="1400" dirty="0">
                <a:solidFill>
                  <a:srgbClr val="996600"/>
                </a:solidFill>
              </a:rPr>
              <a:t>1962</a:t>
            </a:r>
            <a:r>
              <a:rPr lang="zh-CN" altLang="en-US" sz="1400" dirty="0">
                <a:solidFill>
                  <a:srgbClr val="996600"/>
                </a:solidFill>
              </a:rPr>
              <a:t>。</a:t>
            </a:r>
            <a:br>
              <a:rPr lang="zh-CN" altLang="en-US" sz="1400" dirty="0">
                <a:solidFill>
                  <a:srgbClr val="996600"/>
                </a:solidFill>
              </a:rPr>
            </a:br>
            <a:r>
              <a:rPr lang="en-US" altLang="zh-CN" sz="1400" dirty="0" smtClean="0">
                <a:solidFill>
                  <a:srgbClr val="996600"/>
                </a:solidFill>
              </a:rPr>
              <a:t>5</a:t>
            </a:r>
            <a:r>
              <a:rPr lang="en-US" altLang="zh-CN" sz="1400" dirty="0">
                <a:solidFill>
                  <a:srgbClr val="996600"/>
                </a:solidFill>
              </a:rPr>
              <a:t>.</a:t>
            </a:r>
            <a:r>
              <a:rPr lang="zh-CN" altLang="en-US" sz="1400" dirty="0" smtClean="0">
                <a:solidFill>
                  <a:srgbClr val="996600"/>
                </a:solidFill>
              </a:rPr>
              <a:t>翦</a:t>
            </a:r>
            <a:r>
              <a:rPr lang="zh-CN" altLang="en-US" sz="1400" dirty="0">
                <a:solidFill>
                  <a:srgbClr val="996600"/>
                </a:solidFill>
              </a:rPr>
              <a:t>伯</a:t>
            </a:r>
            <a:r>
              <a:rPr lang="zh-CN" altLang="en-US" sz="1400" dirty="0" smtClean="0">
                <a:solidFill>
                  <a:srgbClr val="996600"/>
                </a:solidFill>
              </a:rPr>
              <a:t>赞</a:t>
            </a:r>
            <a:r>
              <a:rPr lang="en-US" altLang="zh-CN" sz="1400" dirty="0" smtClean="0">
                <a:solidFill>
                  <a:srgbClr val="996600"/>
                </a:solidFill>
              </a:rPr>
              <a:t>:《</a:t>
            </a:r>
            <a:r>
              <a:rPr lang="zh-CN" altLang="en-US" sz="1400" dirty="0">
                <a:solidFill>
                  <a:srgbClr val="996600"/>
                </a:solidFill>
              </a:rPr>
              <a:t>中国史纲要</a:t>
            </a:r>
            <a:r>
              <a:rPr lang="en-US" altLang="zh-CN" sz="1400" dirty="0">
                <a:solidFill>
                  <a:srgbClr val="996600"/>
                </a:solidFill>
              </a:rPr>
              <a:t>》</a:t>
            </a:r>
            <a:r>
              <a:rPr lang="zh-CN" altLang="en-US" sz="1400" dirty="0">
                <a:solidFill>
                  <a:srgbClr val="996600"/>
                </a:solidFill>
              </a:rPr>
              <a:t>上册，人民出版社，</a:t>
            </a:r>
            <a:r>
              <a:rPr lang="en-US" altLang="zh-CN" sz="1400" dirty="0">
                <a:solidFill>
                  <a:srgbClr val="996600"/>
                </a:solidFill>
              </a:rPr>
              <a:t>1983</a:t>
            </a:r>
            <a:r>
              <a:rPr lang="zh-CN" altLang="en-US" sz="1400" dirty="0">
                <a:solidFill>
                  <a:srgbClr val="996600"/>
                </a:solidFill>
              </a:rPr>
              <a:t>。</a:t>
            </a:r>
            <a:br>
              <a:rPr lang="zh-CN" altLang="en-US" sz="1400" dirty="0">
                <a:solidFill>
                  <a:srgbClr val="996600"/>
                </a:solidFill>
              </a:rPr>
            </a:br>
            <a:r>
              <a:rPr lang="en-US" altLang="zh-CN" sz="1400" dirty="0" smtClean="0">
                <a:solidFill>
                  <a:srgbClr val="996600"/>
                </a:solidFill>
              </a:rPr>
              <a:t>6</a:t>
            </a:r>
            <a:r>
              <a:rPr lang="en-US" altLang="zh-CN" sz="1400" dirty="0">
                <a:solidFill>
                  <a:srgbClr val="996600"/>
                </a:solidFill>
              </a:rPr>
              <a:t>.</a:t>
            </a:r>
            <a:r>
              <a:rPr lang="zh-CN" altLang="en-US" sz="1400" dirty="0" smtClean="0">
                <a:solidFill>
                  <a:srgbClr val="996600"/>
                </a:solidFill>
              </a:rPr>
              <a:t>范文澜</a:t>
            </a:r>
            <a:r>
              <a:rPr lang="en-US" altLang="zh-CN" sz="1400" dirty="0" smtClean="0">
                <a:solidFill>
                  <a:srgbClr val="996600"/>
                </a:solidFill>
              </a:rPr>
              <a:t>:《</a:t>
            </a:r>
            <a:r>
              <a:rPr lang="zh-CN" altLang="en-US" sz="1400" dirty="0">
                <a:solidFill>
                  <a:srgbClr val="996600"/>
                </a:solidFill>
              </a:rPr>
              <a:t>中国通史</a:t>
            </a:r>
            <a:r>
              <a:rPr lang="en-US" altLang="zh-CN" sz="1400" dirty="0">
                <a:solidFill>
                  <a:srgbClr val="996600"/>
                </a:solidFill>
              </a:rPr>
              <a:t>》</a:t>
            </a:r>
            <a:r>
              <a:rPr lang="zh-CN" altLang="en-US" sz="1400" dirty="0">
                <a:solidFill>
                  <a:srgbClr val="996600"/>
                </a:solidFill>
              </a:rPr>
              <a:t>第一册，人民出版社，</a:t>
            </a:r>
            <a:r>
              <a:rPr lang="en-US" altLang="zh-CN" sz="1400" dirty="0">
                <a:solidFill>
                  <a:srgbClr val="996600"/>
                </a:solidFill>
              </a:rPr>
              <a:t>1978</a:t>
            </a:r>
            <a:r>
              <a:rPr lang="zh-CN" altLang="en-US" sz="1400" dirty="0">
                <a:solidFill>
                  <a:srgbClr val="996600"/>
                </a:solidFill>
              </a:rPr>
              <a:t>。</a:t>
            </a:r>
            <a:br>
              <a:rPr lang="zh-CN" altLang="en-US" sz="1400" dirty="0">
                <a:solidFill>
                  <a:srgbClr val="996600"/>
                </a:solidFill>
              </a:rPr>
            </a:br>
            <a:r>
              <a:rPr lang="en-US" altLang="zh-CN" sz="1400" dirty="0" smtClean="0">
                <a:solidFill>
                  <a:srgbClr val="996600"/>
                </a:solidFill>
              </a:rPr>
              <a:t>7</a:t>
            </a:r>
            <a:r>
              <a:rPr lang="en-US" altLang="zh-CN" sz="1400" dirty="0">
                <a:solidFill>
                  <a:srgbClr val="996600"/>
                </a:solidFill>
              </a:rPr>
              <a:t>.</a:t>
            </a:r>
            <a:r>
              <a:rPr lang="zh-CN" altLang="en-US" sz="1400" dirty="0" smtClean="0">
                <a:solidFill>
                  <a:srgbClr val="996600"/>
                </a:solidFill>
              </a:rPr>
              <a:t>郭沫若主编</a:t>
            </a:r>
            <a:r>
              <a:rPr lang="en-US" altLang="zh-CN" sz="1400" dirty="0" smtClean="0">
                <a:solidFill>
                  <a:srgbClr val="996600"/>
                </a:solidFill>
              </a:rPr>
              <a:t>:《</a:t>
            </a:r>
            <a:r>
              <a:rPr lang="zh-CN" altLang="en-US" sz="1400" dirty="0">
                <a:solidFill>
                  <a:srgbClr val="996600"/>
                </a:solidFill>
              </a:rPr>
              <a:t>中国史稿</a:t>
            </a:r>
            <a:r>
              <a:rPr lang="en-US" altLang="zh-CN" sz="1400" dirty="0">
                <a:solidFill>
                  <a:srgbClr val="996600"/>
                </a:solidFill>
              </a:rPr>
              <a:t>》</a:t>
            </a:r>
            <a:r>
              <a:rPr lang="zh-CN" altLang="en-US" sz="1400" dirty="0">
                <a:solidFill>
                  <a:srgbClr val="996600"/>
                </a:solidFill>
              </a:rPr>
              <a:t>第一册，人民出版社，</a:t>
            </a:r>
            <a:r>
              <a:rPr lang="en-US" altLang="zh-CN" sz="1400" dirty="0">
                <a:solidFill>
                  <a:srgbClr val="996600"/>
                </a:solidFill>
              </a:rPr>
              <a:t>1976</a:t>
            </a:r>
            <a:r>
              <a:rPr lang="zh-CN" altLang="en-US" sz="1400" dirty="0">
                <a:solidFill>
                  <a:srgbClr val="996600"/>
                </a:solidFill>
              </a:rPr>
              <a:t>。</a:t>
            </a:r>
            <a:br>
              <a:rPr lang="zh-CN" altLang="en-US" sz="1400" dirty="0">
                <a:solidFill>
                  <a:srgbClr val="996600"/>
                </a:solidFill>
              </a:rPr>
            </a:br>
            <a:r>
              <a:rPr lang="en-US" altLang="zh-CN" sz="1400" dirty="0" smtClean="0">
                <a:solidFill>
                  <a:srgbClr val="996600"/>
                </a:solidFill>
              </a:rPr>
              <a:t>8</a:t>
            </a:r>
            <a:r>
              <a:rPr lang="en-US" altLang="zh-CN" sz="1400" dirty="0">
                <a:solidFill>
                  <a:srgbClr val="996600"/>
                </a:solidFill>
              </a:rPr>
              <a:t>.</a:t>
            </a:r>
            <a:r>
              <a:rPr lang="zh-CN" altLang="en-US" sz="1400" dirty="0" smtClean="0">
                <a:solidFill>
                  <a:srgbClr val="996600"/>
                </a:solidFill>
              </a:rPr>
              <a:t>白寿彝主编</a:t>
            </a:r>
            <a:r>
              <a:rPr lang="en-US" altLang="zh-CN" sz="1400" dirty="0" smtClean="0">
                <a:solidFill>
                  <a:srgbClr val="996600"/>
                </a:solidFill>
              </a:rPr>
              <a:t>:《</a:t>
            </a:r>
            <a:r>
              <a:rPr lang="zh-CN" altLang="en-US" sz="1400" dirty="0">
                <a:solidFill>
                  <a:srgbClr val="996600"/>
                </a:solidFill>
              </a:rPr>
              <a:t>中国通史</a:t>
            </a:r>
            <a:r>
              <a:rPr lang="en-US" altLang="zh-CN" sz="1400" dirty="0">
                <a:solidFill>
                  <a:srgbClr val="996600"/>
                </a:solidFill>
              </a:rPr>
              <a:t>》</a:t>
            </a:r>
            <a:r>
              <a:rPr lang="zh-CN" altLang="en-US" sz="1400" dirty="0">
                <a:solidFill>
                  <a:srgbClr val="996600"/>
                </a:solidFill>
              </a:rPr>
              <a:t>第二、三卷，上海人民出版社，</a:t>
            </a:r>
            <a:r>
              <a:rPr lang="en-US" altLang="zh-CN" sz="1400" dirty="0">
                <a:solidFill>
                  <a:srgbClr val="996600"/>
                </a:solidFill>
              </a:rPr>
              <a:t>1994</a:t>
            </a:r>
            <a:r>
              <a:rPr lang="zh-CN" altLang="en-US" sz="1400" dirty="0">
                <a:solidFill>
                  <a:srgbClr val="996600"/>
                </a:solidFill>
              </a:rPr>
              <a:t>。</a:t>
            </a:r>
            <a:br>
              <a:rPr lang="zh-CN" altLang="en-US" sz="1400" dirty="0">
                <a:solidFill>
                  <a:srgbClr val="996600"/>
                </a:solidFill>
              </a:rPr>
            </a:br>
            <a:r>
              <a:rPr lang="en-US" altLang="zh-CN" sz="1400" dirty="0" smtClean="0">
                <a:solidFill>
                  <a:srgbClr val="996600"/>
                </a:solidFill>
              </a:rPr>
              <a:t>9</a:t>
            </a:r>
            <a:r>
              <a:rPr lang="en-US" altLang="zh-CN" sz="1400" dirty="0">
                <a:solidFill>
                  <a:srgbClr val="996600"/>
                </a:solidFill>
              </a:rPr>
              <a:t>.</a:t>
            </a:r>
            <a:r>
              <a:rPr lang="zh-CN" altLang="en-US" sz="1400" dirty="0" smtClean="0">
                <a:solidFill>
                  <a:srgbClr val="996600"/>
                </a:solidFill>
              </a:rPr>
              <a:t>李学勤</a:t>
            </a:r>
            <a:r>
              <a:rPr lang="en-US" altLang="zh-CN" sz="1400" dirty="0" smtClean="0">
                <a:solidFill>
                  <a:srgbClr val="996600"/>
                </a:solidFill>
              </a:rPr>
              <a:t>:《</a:t>
            </a:r>
            <a:r>
              <a:rPr lang="zh-CN" altLang="en-US" sz="1400" dirty="0">
                <a:solidFill>
                  <a:srgbClr val="996600"/>
                </a:solidFill>
              </a:rPr>
              <a:t>中国古代文明与国家形成研究</a:t>
            </a:r>
            <a:r>
              <a:rPr lang="en-US" altLang="zh-CN" sz="1400" dirty="0">
                <a:solidFill>
                  <a:srgbClr val="996600"/>
                </a:solidFill>
              </a:rPr>
              <a:t>》</a:t>
            </a:r>
            <a:r>
              <a:rPr lang="zh-CN" altLang="en-US" sz="1400" dirty="0">
                <a:solidFill>
                  <a:srgbClr val="996600"/>
                </a:solidFill>
              </a:rPr>
              <a:t>，云南人民出版社，</a:t>
            </a:r>
            <a:r>
              <a:rPr lang="en-US" altLang="zh-CN" sz="1400" dirty="0">
                <a:solidFill>
                  <a:srgbClr val="996600"/>
                </a:solidFill>
              </a:rPr>
              <a:t>1997</a:t>
            </a:r>
            <a:r>
              <a:rPr lang="zh-CN" altLang="en-US" sz="1400" dirty="0">
                <a:solidFill>
                  <a:srgbClr val="996600"/>
                </a:solidFill>
              </a:rPr>
              <a:t>。</a:t>
            </a:r>
            <a:br>
              <a:rPr lang="zh-CN" altLang="en-US" sz="1400" dirty="0">
                <a:solidFill>
                  <a:srgbClr val="996600"/>
                </a:solidFill>
              </a:rPr>
            </a:br>
            <a:r>
              <a:rPr lang="en-US" altLang="zh-CN" sz="1400" dirty="0" smtClean="0">
                <a:solidFill>
                  <a:srgbClr val="996600"/>
                </a:solidFill>
              </a:rPr>
              <a:t>10</a:t>
            </a:r>
            <a:r>
              <a:rPr lang="en-US" altLang="zh-CN" sz="1400" dirty="0">
                <a:solidFill>
                  <a:srgbClr val="996600"/>
                </a:solidFill>
              </a:rPr>
              <a:t>.</a:t>
            </a:r>
            <a:r>
              <a:rPr lang="zh-CN" altLang="en-US" sz="1400" dirty="0" smtClean="0">
                <a:solidFill>
                  <a:srgbClr val="996600"/>
                </a:solidFill>
              </a:rPr>
              <a:t>郭沫若</a:t>
            </a:r>
            <a:r>
              <a:rPr lang="en-US" altLang="zh-CN" sz="1400" dirty="0" smtClean="0">
                <a:solidFill>
                  <a:srgbClr val="996600"/>
                </a:solidFill>
              </a:rPr>
              <a:t>:《</a:t>
            </a:r>
            <a:r>
              <a:rPr lang="zh-CN" altLang="en-US" sz="1400" dirty="0">
                <a:solidFill>
                  <a:srgbClr val="996600"/>
                </a:solidFill>
              </a:rPr>
              <a:t>奴隶制时代</a:t>
            </a:r>
            <a:r>
              <a:rPr lang="en-US" altLang="zh-CN" sz="1400" dirty="0">
                <a:solidFill>
                  <a:srgbClr val="996600"/>
                </a:solidFill>
              </a:rPr>
              <a:t>》</a:t>
            </a:r>
            <a:r>
              <a:rPr lang="zh-CN" altLang="en-US" sz="1400" dirty="0">
                <a:solidFill>
                  <a:srgbClr val="996600"/>
                </a:solidFill>
              </a:rPr>
              <a:t>，人民出版社，</a:t>
            </a:r>
            <a:r>
              <a:rPr lang="en-US" altLang="zh-CN" sz="1400" dirty="0">
                <a:solidFill>
                  <a:srgbClr val="996600"/>
                </a:solidFill>
              </a:rPr>
              <a:t>1973</a:t>
            </a:r>
            <a:r>
              <a:rPr lang="zh-CN" altLang="en-US" sz="1400" dirty="0">
                <a:solidFill>
                  <a:srgbClr val="996600"/>
                </a:solidFill>
              </a:rPr>
              <a:t>。</a:t>
            </a:r>
            <a:br>
              <a:rPr lang="zh-CN" altLang="en-US" sz="1400" dirty="0">
                <a:solidFill>
                  <a:srgbClr val="996600"/>
                </a:solidFill>
              </a:rPr>
            </a:br>
            <a:r>
              <a:rPr lang="en-US" altLang="zh-CN" sz="1400" dirty="0" smtClean="0">
                <a:solidFill>
                  <a:srgbClr val="996600"/>
                </a:solidFill>
              </a:rPr>
              <a:t>11</a:t>
            </a:r>
            <a:r>
              <a:rPr lang="en-US" altLang="zh-CN" sz="1400" dirty="0">
                <a:solidFill>
                  <a:srgbClr val="996600"/>
                </a:solidFill>
              </a:rPr>
              <a:t>.</a:t>
            </a:r>
            <a:r>
              <a:rPr lang="zh-CN" altLang="en-US" sz="1400" dirty="0" smtClean="0">
                <a:solidFill>
                  <a:srgbClr val="996600"/>
                </a:solidFill>
              </a:rPr>
              <a:t>金景芳</a:t>
            </a:r>
            <a:r>
              <a:rPr lang="en-US" altLang="zh-CN" sz="1400" dirty="0" smtClean="0">
                <a:solidFill>
                  <a:srgbClr val="996600"/>
                </a:solidFill>
              </a:rPr>
              <a:t>:《</a:t>
            </a:r>
            <a:r>
              <a:rPr lang="zh-CN" altLang="en-US" sz="1400" dirty="0">
                <a:solidFill>
                  <a:srgbClr val="996600"/>
                </a:solidFill>
              </a:rPr>
              <a:t>中国奴隶社会史</a:t>
            </a:r>
            <a:r>
              <a:rPr lang="en-US" altLang="zh-CN" sz="1400" dirty="0">
                <a:solidFill>
                  <a:srgbClr val="996600"/>
                </a:solidFill>
              </a:rPr>
              <a:t>》</a:t>
            </a:r>
            <a:r>
              <a:rPr lang="zh-CN" altLang="en-US" sz="1400" dirty="0">
                <a:solidFill>
                  <a:srgbClr val="996600"/>
                </a:solidFill>
              </a:rPr>
              <a:t>，上海人民出版社，</a:t>
            </a:r>
            <a:r>
              <a:rPr lang="en-US" altLang="zh-CN" sz="1400" dirty="0">
                <a:solidFill>
                  <a:srgbClr val="996600"/>
                </a:solidFill>
              </a:rPr>
              <a:t>1983</a:t>
            </a:r>
            <a:r>
              <a:rPr lang="zh-CN" altLang="en-US" sz="1400" dirty="0">
                <a:solidFill>
                  <a:srgbClr val="996600"/>
                </a:solidFill>
              </a:rPr>
              <a:t>。</a:t>
            </a:r>
            <a:br>
              <a:rPr lang="zh-CN" altLang="en-US" sz="1400" dirty="0">
                <a:solidFill>
                  <a:srgbClr val="996600"/>
                </a:solidFill>
              </a:rPr>
            </a:br>
            <a:r>
              <a:rPr lang="en-US" altLang="zh-CN" sz="1400" dirty="0" smtClean="0">
                <a:solidFill>
                  <a:srgbClr val="996600"/>
                </a:solidFill>
              </a:rPr>
              <a:t>12</a:t>
            </a:r>
            <a:r>
              <a:rPr lang="en-US" altLang="zh-CN" sz="1400" dirty="0">
                <a:solidFill>
                  <a:srgbClr val="996600"/>
                </a:solidFill>
              </a:rPr>
              <a:t>.</a:t>
            </a:r>
            <a:r>
              <a:rPr lang="zh-CN" altLang="en-US" sz="1400" dirty="0" smtClean="0">
                <a:solidFill>
                  <a:srgbClr val="996600"/>
                </a:solidFill>
              </a:rPr>
              <a:t>张光直</a:t>
            </a:r>
            <a:r>
              <a:rPr lang="en-US" altLang="zh-CN" sz="1400" dirty="0" smtClean="0">
                <a:solidFill>
                  <a:srgbClr val="996600"/>
                </a:solidFill>
              </a:rPr>
              <a:t>:《</a:t>
            </a:r>
            <a:r>
              <a:rPr lang="zh-CN" altLang="en-US" sz="1400" dirty="0">
                <a:solidFill>
                  <a:srgbClr val="996600"/>
                </a:solidFill>
              </a:rPr>
              <a:t>中国青铜时代</a:t>
            </a:r>
            <a:r>
              <a:rPr lang="en-US" altLang="zh-CN" sz="1400" dirty="0">
                <a:solidFill>
                  <a:srgbClr val="996600"/>
                </a:solidFill>
              </a:rPr>
              <a:t>》</a:t>
            </a:r>
            <a:r>
              <a:rPr lang="zh-CN" altLang="en-US" sz="1400" dirty="0">
                <a:solidFill>
                  <a:srgbClr val="996600"/>
                </a:solidFill>
              </a:rPr>
              <a:t>，三联书店，</a:t>
            </a:r>
            <a:r>
              <a:rPr lang="en-US" altLang="zh-CN" sz="1400" dirty="0">
                <a:solidFill>
                  <a:srgbClr val="996600"/>
                </a:solidFill>
              </a:rPr>
              <a:t>1983</a:t>
            </a:r>
            <a:r>
              <a:rPr lang="zh-CN" altLang="en-US" sz="1400" dirty="0">
                <a:solidFill>
                  <a:srgbClr val="996600"/>
                </a:solidFill>
              </a:rPr>
              <a:t>。</a:t>
            </a:r>
            <a:br>
              <a:rPr lang="zh-CN" altLang="en-US" sz="1400" dirty="0">
                <a:solidFill>
                  <a:srgbClr val="996600"/>
                </a:solidFill>
              </a:rPr>
            </a:br>
            <a:r>
              <a:rPr lang="en-US" altLang="zh-CN" sz="1400" dirty="0" smtClean="0">
                <a:solidFill>
                  <a:srgbClr val="996600"/>
                </a:solidFill>
              </a:rPr>
              <a:t>13</a:t>
            </a:r>
            <a:r>
              <a:rPr lang="en-US" altLang="zh-CN" sz="1400" dirty="0">
                <a:solidFill>
                  <a:srgbClr val="996600"/>
                </a:solidFill>
              </a:rPr>
              <a:t>.</a:t>
            </a:r>
            <a:r>
              <a:rPr lang="zh-CN" altLang="en-US" sz="1400" dirty="0" smtClean="0">
                <a:solidFill>
                  <a:srgbClr val="996600"/>
                </a:solidFill>
              </a:rPr>
              <a:t>孙淼</a:t>
            </a:r>
            <a:r>
              <a:rPr lang="en-US" altLang="zh-CN" sz="1400" dirty="0" smtClean="0">
                <a:solidFill>
                  <a:srgbClr val="996600"/>
                </a:solidFill>
              </a:rPr>
              <a:t>:《</a:t>
            </a:r>
            <a:r>
              <a:rPr lang="zh-CN" altLang="en-US" sz="1400" dirty="0">
                <a:solidFill>
                  <a:srgbClr val="996600"/>
                </a:solidFill>
              </a:rPr>
              <a:t>夏商史稿</a:t>
            </a:r>
            <a:r>
              <a:rPr lang="en-US" altLang="zh-CN" sz="1400" dirty="0">
                <a:solidFill>
                  <a:srgbClr val="996600"/>
                </a:solidFill>
              </a:rPr>
              <a:t>》</a:t>
            </a:r>
            <a:r>
              <a:rPr lang="zh-CN" altLang="en-US" sz="1400" dirty="0">
                <a:solidFill>
                  <a:srgbClr val="996600"/>
                </a:solidFill>
              </a:rPr>
              <a:t>，文物出版社，</a:t>
            </a:r>
            <a:r>
              <a:rPr lang="en-US" altLang="zh-CN" sz="1400" dirty="0">
                <a:solidFill>
                  <a:srgbClr val="996600"/>
                </a:solidFill>
              </a:rPr>
              <a:t>1987</a:t>
            </a:r>
            <a:r>
              <a:rPr lang="zh-CN" altLang="en-US" sz="1400" dirty="0">
                <a:solidFill>
                  <a:srgbClr val="996600"/>
                </a:solidFill>
              </a:rPr>
              <a:t>。</a:t>
            </a:r>
            <a:br>
              <a:rPr lang="zh-CN" altLang="en-US" sz="1400" dirty="0">
                <a:solidFill>
                  <a:srgbClr val="996600"/>
                </a:solidFill>
              </a:rPr>
            </a:br>
            <a:r>
              <a:rPr lang="en-US" altLang="zh-CN" sz="1400" dirty="0" smtClean="0">
                <a:solidFill>
                  <a:srgbClr val="996600"/>
                </a:solidFill>
              </a:rPr>
              <a:t>14</a:t>
            </a:r>
            <a:r>
              <a:rPr lang="en-US" altLang="zh-CN" sz="1400" dirty="0">
                <a:solidFill>
                  <a:srgbClr val="996600"/>
                </a:solidFill>
              </a:rPr>
              <a:t>.</a:t>
            </a:r>
            <a:r>
              <a:rPr lang="zh-CN" altLang="en-US" sz="1400" dirty="0" smtClean="0">
                <a:solidFill>
                  <a:srgbClr val="996600"/>
                </a:solidFill>
              </a:rPr>
              <a:t>李民</a:t>
            </a:r>
            <a:r>
              <a:rPr lang="en-US" altLang="zh-CN" sz="1400" dirty="0" smtClean="0">
                <a:solidFill>
                  <a:srgbClr val="996600"/>
                </a:solidFill>
              </a:rPr>
              <a:t>:《</a:t>
            </a:r>
            <a:r>
              <a:rPr lang="zh-CN" altLang="en-US" sz="1400" dirty="0">
                <a:solidFill>
                  <a:srgbClr val="996600"/>
                </a:solidFill>
              </a:rPr>
              <a:t>夏商史探索</a:t>
            </a:r>
            <a:r>
              <a:rPr lang="en-US" altLang="zh-CN" sz="1400" dirty="0">
                <a:solidFill>
                  <a:srgbClr val="996600"/>
                </a:solidFill>
              </a:rPr>
              <a:t>》</a:t>
            </a:r>
            <a:r>
              <a:rPr lang="zh-CN" altLang="en-US" sz="1400" dirty="0">
                <a:solidFill>
                  <a:srgbClr val="996600"/>
                </a:solidFill>
              </a:rPr>
              <a:t>，河南人民出版社，</a:t>
            </a:r>
            <a:r>
              <a:rPr lang="en-US" altLang="zh-CN" sz="1400" dirty="0">
                <a:solidFill>
                  <a:srgbClr val="996600"/>
                </a:solidFill>
              </a:rPr>
              <a:t>1985</a:t>
            </a:r>
            <a:r>
              <a:rPr lang="zh-CN" altLang="en-US" sz="1400" dirty="0">
                <a:solidFill>
                  <a:srgbClr val="996600"/>
                </a:solidFill>
              </a:rPr>
              <a:t>。</a:t>
            </a:r>
          </a:p>
          <a:p>
            <a:pPr>
              <a:lnSpc>
                <a:spcPct val="125000"/>
              </a:lnSpc>
              <a:defRPr/>
            </a:pPr>
            <a:r>
              <a:rPr lang="en-US" altLang="zh-CN" sz="1400" dirty="0" smtClean="0">
                <a:solidFill>
                  <a:srgbClr val="996600"/>
                </a:solidFill>
              </a:rPr>
              <a:t>15</a:t>
            </a:r>
            <a:r>
              <a:rPr lang="en-US" altLang="zh-CN" sz="1400" dirty="0">
                <a:solidFill>
                  <a:srgbClr val="996600"/>
                </a:solidFill>
              </a:rPr>
              <a:t>.</a:t>
            </a:r>
            <a:r>
              <a:rPr lang="zh-CN" altLang="en-US" sz="1400" dirty="0" smtClean="0">
                <a:solidFill>
                  <a:srgbClr val="996600"/>
                </a:solidFill>
              </a:rPr>
              <a:t>晁福林</a:t>
            </a:r>
            <a:r>
              <a:rPr lang="en-US" altLang="zh-CN" sz="1400" dirty="0" smtClean="0">
                <a:solidFill>
                  <a:srgbClr val="996600"/>
                </a:solidFill>
              </a:rPr>
              <a:t>:《</a:t>
            </a:r>
            <a:r>
              <a:rPr lang="zh-CN" altLang="en-US" sz="1400" dirty="0">
                <a:solidFill>
                  <a:srgbClr val="996600"/>
                </a:solidFill>
              </a:rPr>
              <a:t>夏商西周的社会变迁</a:t>
            </a:r>
            <a:r>
              <a:rPr lang="en-US" altLang="zh-CN" sz="1400" dirty="0">
                <a:solidFill>
                  <a:srgbClr val="996600"/>
                </a:solidFill>
              </a:rPr>
              <a:t>》</a:t>
            </a:r>
            <a:r>
              <a:rPr lang="zh-CN" altLang="en-US" sz="1400" dirty="0">
                <a:solidFill>
                  <a:srgbClr val="996600"/>
                </a:solidFill>
              </a:rPr>
              <a:t>，</a:t>
            </a:r>
            <a:r>
              <a:rPr lang="zh-CN" altLang="en-US" sz="1400" dirty="0" smtClean="0">
                <a:solidFill>
                  <a:srgbClr val="996600"/>
                </a:solidFill>
              </a:rPr>
              <a:t>北京师范大学出版社</a:t>
            </a:r>
            <a:r>
              <a:rPr lang="zh-CN" altLang="en-US" sz="1400" dirty="0">
                <a:solidFill>
                  <a:srgbClr val="996600"/>
                </a:solidFill>
              </a:rPr>
              <a:t>，</a:t>
            </a:r>
            <a:r>
              <a:rPr lang="en-US" altLang="zh-CN" sz="1400" dirty="0">
                <a:solidFill>
                  <a:srgbClr val="996600"/>
                </a:solidFill>
              </a:rPr>
              <a:t>1996</a:t>
            </a:r>
            <a:r>
              <a:rPr lang="zh-CN" altLang="en-US" sz="1400" dirty="0">
                <a:solidFill>
                  <a:srgbClr val="996600"/>
                </a:solidFill>
              </a:rPr>
              <a:t>。</a:t>
            </a:r>
          </a:p>
          <a:p>
            <a:pPr>
              <a:lnSpc>
                <a:spcPct val="125000"/>
              </a:lnSpc>
              <a:defRPr/>
            </a:pPr>
            <a:r>
              <a:rPr lang="en-US" altLang="zh-CN" sz="1400" dirty="0" smtClean="0">
                <a:solidFill>
                  <a:srgbClr val="996600"/>
                </a:solidFill>
              </a:rPr>
              <a:t>16</a:t>
            </a:r>
            <a:r>
              <a:rPr lang="en-US" altLang="zh-CN" sz="1400" dirty="0">
                <a:solidFill>
                  <a:srgbClr val="996600"/>
                </a:solidFill>
              </a:rPr>
              <a:t>.</a:t>
            </a:r>
            <a:r>
              <a:rPr lang="zh-CN" altLang="en-US" sz="1400" dirty="0" smtClean="0">
                <a:solidFill>
                  <a:srgbClr val="996600"/>
                </a:solidFill>
              </a:rPr>
              <a:t>谭其骧主编</a:t>
            </a:r>
            <a:r>
              <a:rPr lang="en-US" altLang="zh-CN" sz="1400" dirty="0" smtClean="0">
                <a:solidFill>
                  <a:srgbClr val="996600"/>
                </a:solidFill>
              </a:rPr>
              <a:t>:《</a:t>
            </a:r>
            <a:r>
              <a:rPr lang="zh-CN" altLang="en-US" sz="1400" dirty="0">
                <a:solidFill>
                  <a:srgbClr val="996600"/>
                </a:solidFill>
              </a:rPr>
              <a:t>中国历史地图集</a:t>
            </a:r>
            <a:r>
              <a:rPr lang="en-US" altLang="zh-CN" sz="1400" dirty="0">
                <a:solidFill>
                  <a:srgbClr val="996600"/>
                </a:solidFill>
              </a:rPr>
              <a:t>》</a:t>
            </a:r>
            <a:r>
              <a:rPr lang="zh-CN" altLang="en-US" sz="1400" dirty="0">
                <a:solidFill>
                  <a:srgbClr val="996600"/>
                </a:solidFill>
              </a:rPr>
              <a:t>第一册</a:t>
            </a:r>
            <a:r>
              <a:rPr lang="zh-CN" altLang="en-US" sz="1400" dirty="0" smtClean="0">
                <a:solidFill>
                  <a:srgbClr val="996600"/>
                </a:solidFill>
              </a:rPr>
              <a:t>，中国地图</a:t>
            </a:r>
            <a:r>
              <a:rPr lang="zh-CN" altLang="en-US" sz="1400" dirty="0">
                <a:solidFill>
                  <a:srgbClr val="996600"/>
                </a:solidFill>
              </a:rPr>
              <a:t>出版社，</a:t>
            </a:r>
            <a:r>
              <a:rPr lang="en-US" altLang="zh-CN" sz="1400" dirty="0">
                <a:solidFill>
                  <a:srgbClr val="996600"/>
                </a:solidFill>
              </a:rPr>
              <a:t>1982</a:t>
            </a:r>
            <a:r>
              <a:rPr lang="zh-CN" altLang="en-US" sz="1400" dirty="0">
                <a:solidFill>
                  <a:srgbClr val="996600"/>
                </a:solidFill>
              </a:rPr>
              <a:t>。</a:t>
            </a: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bwMode="auto">
          <a:xfrm>
            <a:off x="1038594" y="2204864"/>
            <a:ext cx="1864613" cy="481863"/>
          </a:xfrm>
          <a:prstGeom prst="rect">
            <a:avLst/>
          </a:prstGeom>
        </p:spPr>
        <p:txBody>
          <a:bodyPr wrap="none">
            <a:spAutoFit/>
            <a:scene3d>
              <a:camera prst="orthographicFront"/>
              <a:lightRig rig="threePt" dir="t"/>
            </a:scene3d>
            <a:sp3d extrusionH="57150">
              <a:bevelT w="38100" h="38100"/>
            </a:sp3d>
          </a:bodyPr>
          <a:lstStyle/>
          <a:p>
            <a:pPr fontAlgn="auto">
              <a:lnSpc>
                <a:spcPct val="150000"/>
              </a:lnSpc>
              <a:spcBef>
                <a:spcPts val="0"/>
              </a:spcBef>
              <a:spcAft>
                <a:spcPts val="0"/>
              </a:spcAft>
              <a:defRPr/>
            </a:pPr>
            <a:r>
              <a:rPr lang="en-US" altLang="zh-CN" sz="2000" b="1" dirty="0">
                <a:latin typeface="黑体" pitchFamily="2" charset="-122"/>
                <a:ea typeface="黑体" pitchFamily="2" charset="-122"/>
              </a:rPr>
              <a:t>1. </a:t>
            </a:r>
            <a:r>
              <a:rPr lang="zh-CN" altLang="en-US" sz="2000" b="1" dirty="0">
                <a:latin typeface="黑体" pitchFamily="2" charset="-122"/>
                <a:ea typeface="黑体" pitchFamily="2" charset="-122"/>
              </a:rPr>
              <a:t>夏族的兴起</a:t>
            </a:r>
          </a:p>
        </p:txBody>
      </p:sp>
      <p:sp>
        <p:nvSpPr>
          <p:cNvPr id="9" name="矩形 8"/>
          <p:cNvSpPr/>
          <p:nvPr/>
        </p:nvSpPr>
        <p:spPr bwMode="auto">
          <a:xfrm>
            <a:off x="1071538" y="2643182"/>
            <a:ext cx="7500990" cy="1200329"/>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fontAlgn="auto">
              <a:lnSpc>
                <a:spcPct val="150000"/>
              </a:lnSpc>
              <a:spcBef>
                <a:spcPts val="0"/>
              </a:spcBef>
              <a:spcAft>
                <a:spcPts val="0"/>
              </a:spcAft>
              <a:defRPr/>
            </a:pPr>
            <a:r>
              <a:rPr lang="zh-CN" altLang="en-US" sz="1600" kern="0" dirty="0">
                <a:ln w="11430"/>
                <a:solidFill>
                  <a:srgbClr val="080808"/>
                </a:solidFill>
                <a:latin typeface="黑体" pitchFamily="2" charset="-122"/>
                <a:ea typeface="黑体" pitchFamily="2" charset="-122"/>
              </a:rPr>
              <a:t>　　夏王朝是我国历史上第一个奴隶制国家，它的建立标志着我国历史正式进入了文明时代。夏族，姒姓，是活动于中原地区的古老部落。到禹父鲧时，夏部族已是雄踞大河南岸的</a:t>
            </a:r>
            <a:r>
              <a:rPr lang="zh-CN" altLang="en-US" sz="1600" b="1" kern="0" dirty="0">
                <a:ln w="11430"/>
                <a:solidFill>
                  <a:srgbClr val="080808"/>
                </a:solidFill>
                <a:latin typeface="黑体" pitchFamily="2" charset="-122"/>
                <a:ea typeface="黑体" pitchFamily="2" charset="-122"/>
              </a:rPr>
              <a:t>著</a:t>
            </a:r>
            <a:r>
              <a:rPr lang="zh-CN" altLang="en-US" sz="1600" kern="0" dirty="0">
                <a:ln w="11430"/>
                <a:solidFill>
                  <a:srgbClr val="080808"/>
                </a:solidFill>
                <a:latin typeface="黑体" pitchFamily="2" charset="-122"/>
                <a:ea typeface="黑体" pitchFamily="2" charset="-122"/>
              </a:rPr>
              <a:t>名部落，称为有崇氏。</a:t>
            </a:r>
          </a:p>
        </p:txBody>
      </p:sp>
      <p:sp>
        <p:nvSpPr>
          <p:cNvPr id="10" name="矩形​​ 6"/>
          <p:cNvSpPr/>
          <p:nvPr/>
        </p:nvSpPr>
        <p:spPr bwMode="auto">
          <a:xfrm>
            <a:off x="2895971" y="1578985"/>
            <a:ext cx="3505201" cy="481863"/>
          </a:xfrm>
          <a:prstGeom prst="rect">
            <a:avLst/>
          </a:prstGeom>
        </p:spPr>
        <p:txBody>
          <a:bodyPr>
            <a:spAutoFit/>
            <a:scene3d>
              <a:camera prst="orthographicFront"/>
              <a:lightRig rig="threePt" dir="t"/>
            </a:scene3d>
            <a:sp3d extrusionH="57150">
              <a:bevelT w="38100" h="38100"/>
            </a:sp3d>
          </a:bodyPr>
          <a:lstStyle/>
          <a:p>
            <a:pPr algn="ctr" fontAlgn="auto">
              <a:lnSpc>
                <a:spcPts val="3600"/>
              </a:lnSpc>
              <a:spcBef>
                <a:spcPts val="0"/>
              </a:spcBef>
              <a:spcAft>
                <a:spcPts val="0"/>
              </a:spcAft>
              <a:defRPr/>
            </a:pPr>
            <a:r>
              <a:rPr lang="zh-CN" altLang="en-US" sz="2000" spc="50" dirty="0">
                <a:ln w="11430"/>
                <a:effectLst>
                  <a:glow rad="139700">
                    <a:srgbClr val="F8E784">
                      <a:alpha val="71000"/>
                    </a:srgbClr>
                  </a:glow>
                </a:effectLst>
                <a:latin typeface="黑体" pitchFamily="2" charset="-122"/>
                <a:ea typeface="黑体" pitchFamily="2" charset="-122"/>
              </a:rPr>
              <a:t>一、夏朝的建立与灭亡</a:t>
            </a:r>
          </a:p>
        </p:txBody>
      </p:sp>
      <p:sp>
        <p:nvSpPr>
          <p:cNvPr id="11" name="矩形 10"/>
          <p:cNvSpPr/>
          <p:nvPr/>
        </p:nvSpPr>
        <p:spPr bwMode="auto">
          <a:xfrm>
            <a:off x="1071538" y="3929066"/>
            <a:ext cx="1864613" cy="481863"/>
          </a:xfrm>
          <a:prstGeom prst="rect">
            <a:avLst/>
          </a:prstGeom>
        </p:spPr>
        <p:txBody>
          <a:bodyPr wrap="none">
            <a:spAutoFit/>
            <a:scene3d>
              <a:camera prst="orthographicFront"/>
              <a:lightRig rig="threePt" dir="t"/>
            </a:scene3d>
            <a:sp3d extrusionH="57150">
              <a:bevelT w="38100" h="38100"/>
            </a:sp3d>
          </a:bodyPr>
          <a:lstStyle/>
          <a:p>
            <a:pPr fontAlgn="auto">
              <a:lnSpc>
                <a:spcPct val="150000"/>
              </a:lnSpc>
              <a:spcBef>
                <a:spcPts val="0"/>
              </a:spcBef>
              <a:spcAft>
                <a:spcPts val="0"/>
              </a:spcAft>
              <a:defRPr/>
            </a:pPr>
            <a:r>
              <a:rPr lang="en-US" altLang="zh-CN" sz="2000" b="1" dirty="0">
                <a:latin typeface="黑体" pitchFamily="2" charset="-122"/>
                <a:ea typeface="黑体" pitchFamily="2" charset="-122"/>
              </a:rPr>
              <a:t>2. </a:t>
            </a:r>
            <a:r>
              <a:rPr lang="zh-CN" altLang="en-US" sz="2000" b="1" dirty="0">
                <a:latin typeface="黑体" pitchFamily="2" charset="-122"/>
                <a:ea typeface="黑体" pitchFamily="2" charset="-122"/>
              </a:rPr>
              <a:t>夏朝的建立</a:t>
            </a:r>
          </a:p>
        </p:txBody>
      </p:sp>
      <p:sp>
        <p:nvSpPr>
          <p:cNvPr id="12" name="矩形 11"/>
          <p:cNvSpPr/>
          <p:nvPr/>
        </p:nvSpPr>
        <p:spPr bwMode="auto">
          <a:xfrm>
            <a:off x="1071538" y="4500570"/>
            <a:ext cx="7358114" cy="1246495"/>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fontAlgn="auto">
              <a:lnSpc>
                <a:spcPct val="150000"/>
              </a:lnSpc>
              <a:spcBef>
                <a:spcPts val="0"/>
              </a:spcBef>
              <a:spcAft>
                <a:spcPts val="0"/>
              </a:spcAft>
              <a:defRPr/>
            </a:pPr>
            <a:r>
              <a:rPr lang="zh-CN" altLang="en-US" kern="0" dirty="0">
                <a:ln w="11430"/>
                <a:solidFill>
                  <a:srgbClr val="080808"/>
                </a:solidFill>
                <a:latin typeface="黑体" pitchFamily="2" charset="-122"/>
                <a:ea typeface="黑体" pitchFamily="2" charset="-122"/>
              </a:rPr>
              <a:t>　</a:t>
            </a:r>
            <a:r>
              <a:rPr lang="zh-CN" altLang="en-US" kern="0" dirty="0" smtClean="0">
                <a:ln w="11430"/>
                <a:solidFill>
                  <a:srgbClr val="080808"/>
                </a:solidFill>
                <a:latin typeface="黑体" pitchFamily="2" charset="-122"/>
                <a:ea typeface="黑体" pitchFamily="2" charset="-122"/>
              </a:rPr>
              <a:t> （</a:t>
            </a:r>
            <a:r>
              <a:rPr lang="en-US" altLang="zh-CN" kern="0" dirty="0">
                <a:ln w="11430"/>
                <a:solidFill>
                  <a:srgbClr val="080808"/>
                </a:solidFill>
                <a:latin typeface="黑体" pitchFamily="2" charset="-122"/>
                <a:ea typeface="黑体" pitchFamily="2" charset="-122"/>
              </a:rPr>
              <a:t>1</a:t>
            </a:r>
            <a:r>
              <a:rPr lang="zh-CN" altLang="en-US" kern="0" dirty="0">
                <a:ln w="11430"/>
                <a:solidFill>
                  <a:srgbClr val="080808"/>
                </a:solidFill>
                <a:latin typeface="黑体" pitchFamily="2" charset="-122"/>
                <a:ea typeface="黑体" pitchFamily="2" charset="-122"/>
              </a:rPr>
              <a:t>）从禅让制到世袭制的过渡</a:t>
            </a:r>
          </a:p>
          <a:p>
            <a:pPr>
              <a:lnSpc>
                <a:spcPct val="150000"/>
              </a:lnSpc>
              <a:defRPr/>
            </a:pPr>
            <a:r>
              <a:rPr lang="zh-CN" altLang="en-US" sz="1600" kern="0" dirty="0">
                <a:ln w="11430"/>
                <a:solidFill>
                  <a:srgbClr val="080808"/>
                </a:solidFill>
                <a:latin typeface="黑体" pitchFamily="2" charset="-122"/>
                <a:ea typeface="黑体" pitchFamily="2" charset="-122"/>
              </a:rPr>
              <a:t>　　相传尧、舜、禹时，部落联盟间采用“禅让”制，但禹老时却</a:t>
            </a:r>
            <a:r>
              <a:rPr lang="zh-CN" altLang="en-US" sz="1600" kern="0" dirty="0" smtClean="0">
                <a:ln w="11430"/>
                <a:solidFill>
                  <a:srgbClr val="080808"/>
                </a:solidFill>
                <a:latin typeface="黑体" pitchFamily="2" charset="-122"/>
                <a:ea typeface="黑体" pitchFamily="2" charset="-122"/>
              </a:rPr>
              <a:t>把王位</a:t>
            </a:r>
            <a:r>
              <a:rPr lang="zh-CN" altLang="en-US" sz="1600" kern="0" dirty="0">
                <a:ln w="11430"/>
                <a:solidFill>
                  <a:srgbClr val="080808"/>
                </a:solidFill>
                <a:latin typeface="黑体" pitchFamily="2" charset="-122"/>
                <a:ea typeface="黑体" pitchFamily="2" charset="-122"/>
              </a:rPr>
              <a:t>传给了自己的儿子启。从此，</a:t>
            </a:r>
            <a:r>
              <a:rPr lang="zh-CN" altLang="en-US" sz="1600" b="1" kern="0" dirty="0">
                <a:ln w="11430"/>
                <a:solidFill>
                  <a:schemeClr val="accent2">
                    <a:lumMod val="50000"/>
                  </a:schemeClr>
                </a:solidFill>
                <a:latin typeface="黑体" pitchFamily="2" charset="-122"/>
                <a:ea typeface="黑体" pitchFamily="2" charset="-122"/>
                <a:hlinkClick r:id="rId2" action="ppaction://hlinksldjump"/>
              </a:rPr>
              <a:t>禅让制</a:t>
            </a:r>
            <a:r>
              <a:rPr lang="zh-CN" altLang="en-US" sz="1600" kern="0" dirty="0">
                <a:ln w="11430"/>
                <a:solidFill>
                  <a:srgbClr val="080808"/>
                </a:solidFill>
                <a:latin typeface="黑体" pitchFamily="2" charset="-122"/>
                <a:ea typeface="黑体" pitchFamily="2" charset="-122"/>
              </a:rPr>
              <a:t>被世袭制所取代。</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bwMode="auto">
          <a:xfrm>
            <a:off x="1000100" y="1700808"/>
            <a:ext cx="7215238" cy="1615827"/>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fontAlgn="auto">
              <a:lnSpc>
                <a:spcPct val="150000"/>
              </a:lnSpc>
              <a:spcBef>
                <a:spcPts val="0"/>
              </a:spcBef>
              <a:spcAft>
                <a:spcPts val="0"/>
              </a:spcAft>
              <a:defRPr/>
            </a:pPr>
            <a:r>
              <a:rPr lang="zh-CN" altLang="en-US" kern="0" dirty="0">
                <a:ln w="11430"/>
                <a:solidFill>
                  <a:srgbClr val="080808"/>
                </a:solidFill>
                <a:latin typeface="黑体" pitchFamily="2" charset="-122"/>
                <a:ea typeface="黑体" pitchFamily="2" charset="-122"/>
              </a:rPr>
              <a:t>　　（</a:t>
            </a:r>
            <a:r>
              <a:rPr lang="en-US" altLang="zh-CN" kern="0" dirty="0">
                <a:ln w="11430"/>
                <a:solidFill>
                  <a:srgbClr val="080808"/>
                </a:solidFill>
                <a:latin typeface="黑体" pitchFamily="2" charset="-122"/>
                <a:ea typeface="黑体" pitchFamily="2" charset="-122"/>
              </a:rPr>
              <a:t>2</a:t>
            </a:r>
            <a:r>
              <a:rPr lang="zh-CN" altLang="en-US" kern="0" dirty="0">
                <a:ln w="11430"/>
                <a:solidFill>
                  <a:srgbClr val="080808"/>
                </a:solidFill>
                <a:latin typeface="黑体" pitchFamily="2" charset="-122"/>
                <a:ea typeface="黑体" pitchFamily="2" charset="-122"/>
              </a:rPr>
              <a:t>）</a:t>
            </a:r>
            <a:r>
              <a:rPr lang="zh-CN" altLang="en-US" kern="0" dirty="0">
                <a:ln w="11430"/>
                <a:solidFill>
                  <a:srgbClr val="080808"/>
                </a:solidFill>
                <a:latin typeface="黑体" pitchFamily="2" charset="-122"/>
                <a:ea typeface="黑体" pitchFamily="2" charset="-122"/>
                <a:hlinkClick r:id="rId2" action="ppaction://hlinksldjump"/>
              </a:rPr>
              <a:t>大禹治水</a:t>
            </a:r>
            <a:r>
              <a:rPr lang="zh-CN" altLang="en-US" kern="0" dirty="0">
                <a:ln w="11430"/>
                <a:solidFill>
                  <a:srgbClr val="080808"/>
                </a:solidFill>
                <a:latin typeface="黑体" pitchFamily="2" charset="-122"/>
                <a:ea typeface="黑体" pitchFamily="2" charset="-122"/>
              </a:rPr>
              <a:t>与夏朝的建立</a:t>
            </a:r>
          </a:p>
          <a:p>
            <a:pPr>
              <a:lnSpc>
                <a:spcPct val="150000"/>
              </a:lnSpc>
              <a:defRPr/>
            </a:pPr>
            <a:r>
              <a:rPr lang="zh-CN" altLang="en-US" sz="1600" kern="0" dirty="0">
                <a:ln w="11430"/>
                <a:solidFill>
                  <a:srgbClr val="080808"/>
                </a:solidFill>
                <a:latin typeface="黑体" pitchFamily="2" charset="-122"/>
                <a:ea typeface="黑体" pitchFamily="2" charset="-122"/>
              </a:rPr>
              <a:t>　　禹是来自中原夏族部落联盟的首领，他因</a:t>
            </a:r>
            <a:r>
              <a:rPr lang="zh-CN" altLang="en-US" sz="1600" b="1" kern="0" dirty="0">
                <a:ln w="11430"/>
                <a:solidFill>
                  <a:schemeClr val="accent2">
                    <a:lumMod val="50000"/>
                  </a:schemeClr>
                </a:solidFill>
                <a:latin typeface="黑体" pitchFamily="2" charset="-122"/>
                <a:ea typeface="黑体" pitchFamily="2" charset="-122"/>
              </a:rPr>
              <a:t>治水</a:t>
            </a:r>
            <a:r>
              <a:rPr lang="zh-CN" altLang="en-US" sz="1600" kern="0" dirty="0">
                <a:ln w="11430"/>
                <a:solidFill>
                  <a:srgbClr val="080808"/>
                </a:solidFill>
                <a:latin typeface="黑体" pitchFamily="2" charset="-122"/>
                <a:ea typeface="黑体" pitchFamily="2" charset="-122"/>
              </a:rPr>
              <a:t>有功，被推为天下的“共主”</a:t>
            </a:r>
            <a:r>
              <a:rPr lang="zh-CN" altLang="en-US" sz="1600" kern="0" dirty="0" smtClean="0">
                <a:ln w="11430"/>
                <a:solidFill>
                  <a:srgbClr val="080808"/>
                </a:solidFill>
                <a:latin typeface="黑体" pitchFamily="2" charset="-122"/>
                <a:ea typeface="黑体" pitchFamily="2" charset="-122"/>
              </a:rPr>
              <a:t>。他</a:t>
            </a:r>
            <a:r>
              <a:rPr lang="zh-CN" altLang="en-US" sz="1600" kern="0" dirty="0">
                <a:ln w="11430"/>
                <a:solidFill>
                  <a:srgbClr val="080808"/>
                </a:solidFill>
                <a:latin typeface="黑体" pitchFamily="2" charset="-122"/>
                <a:ea typeface="黑体" pitchFamily="2" charset="-122"/>
              </a:rPr>
              <a:t>组建军队，南征三苗，修建城池，制定刑法，建立了夏朝。</a:t>
            </a:r>
            <a:br>
              <a:rPr lang="zh-CN" altLang="en-US" sz="1600" kern="0" dirty="0">
                <a:ln w="11430"/>
                <a:solidFill>
                  <a:srgbClr val="080808"/>
                </a:solidFill>
                <a:latin typeface="黑体" pitchFamily="2" charset="-122"/>
                <a:ea typeface="黑体" pitchFamily="2" charset="-122"/>
              </a:rPr>
            </a:br>
            <a:r>
              <a:rPr lang="zh-CN" altLang="en-US" sz="1600" kern="0" dirty="0">
                <a:ln w="11430"/>
                <a:solidFill>
                  <a:srgbClr val="080808"/>
                </a:solidFill>
                <a:latin typeface="黑体" pitchFamily="2" charset="-122"/>
                <a:ea typeface="黑体" pitchFamily="2" charset="-122"/>
              </a:rPr>
              <a:t>　　</a:t>
            </a:r>
            <a:r>
              <a:rPr lang="zh-CN" altLang="en-US" sz="1400" kern="0" dirty="0" smtClean="0">
                <a:ln w="11430"/>
                <a:solidFill>
                  <a:srgbClr val="0070C0"/>
                </a:solidFill>
                <a:latin typeface="黑体" pitchFamily="2" charset="-122"/>
                <a:ea typeface="黑体" pitchFamily="2" charset="-122"/>
              </a:rPr>
              <a:t>禹</a:t>
            </a:r>
            <a:r>
              <a:rPr lang="zh-CN" altLang="en-US" sz="1400" kern="0" dirty="0">
                <a:ln w="11430"/>
                <a:solidFill>
                  <a:srgbClr val="0070C0"/>
                </a:solidFill>
                <a:latin typeface="黑体" pitchFamily="2" charset="-122"/>
                <a:ea typeface="黑体" pitchFamily="2" charset="-122"/>
              </a:rPr>
              <a:t>合诸侯于涂山，执玉帛者万国</a:t>
            </a:r>
            <a:r>
              <a:rPr lang="zh-CN" altLang="en-US" sz="1400" kern="0" dirty="0" smtClean="0">
                <a:ln w="11430"/>
                <a:solidFill>
                  <a:srgbClr val="0070C0"/>
                </a:solidFill>
                <a:latin typeface="黑体" pitchFamily="2" charset="-122"/>
                <a:ea typeface="黑体" pitchFamily="2" charset="-122"/>
              </a:rPr>
              <a:t>。</a:t>
            </a:r>
            <a:r>
              <a:rPr lang="zh-CN" altLang="en-US" sz="1400" kern="0" dirty="0" smtClean="0">
                <a:ln w="11430"/>
                <a:solidFill>
                  <a:srgbClr val="080808"/>
                </a:solidFill>
                <a:latin typeface="黑体" pitchFamily="2" charset="-122"/>
                <a:ea typeface="黑体" pitchFamily="2" charset="-122"/>
              </a:rPr>
              <a:t>（</a:t>
            </a:r>
            <a:r>
              <a:rPr lang="en-US" altLang="zh-CN" sz="1400" kern="0" dirty="0">
                <a:ln w="11430"/>
                <a:solidFill>
                  <a:srgbClr val="080808"/>
                </a:solidFill>
                <a:latin typeface="黑体" pitchFamily="2" charset="-122"/>
                <a:ea typeface="黑体" pitchFamily="2" charset="-122"/>
              </a:rPr>
              <a:t>《</a:t>
            </a:r>
            <a:r>
              <a:rPr lang="zh-CN" altLang="en-US" sz="1400" kern="0" dirty="0">
                <a:ln w="11430"/>
                <a:solidFill>
                  <a:srgbClr val="080808"/>
                </a:solidFill>
                <a:latin typeface="黑体" pitchFamily="2" charset="-122"/>
                <a:ea typeface="黑体" pitchFamily="2" charset="-122"/>
              </a:rPr>
              <a:t>左传</a:t>
            </a:r>
            <a:r>
              <a:rPr lang="en-US" altLang="zh-CN" sz="1400" kern="0" dirty="0">
                <a:ln w="11430"/>
                <a:solidFill>
                  <a:srgbClr val="080808"/>
                </a:solidFill>
                <a:latin typeface="黑体" pitchFamily="2" charset="-122"/>
                <a:ea typeface="黑体" pitchFamily="2" charset="-122"/>
              </a:rPr>
              <a:t>·</a:t>
            </a:r>
            <a:r>
              <a:rPr lang="zh-CN" altLang="en-US" sz="1400" kern="0" dirty="0">
                <a:ln w="11430"/>
                <a:solidFill>
                  <a:srgbClr val="080808"/>
                </a:solidFill>
                <a:latin typeface="黑体" pitchFamily="2" charset="-122"/>
                <a:ea typeface="黑体" pitchFamily="2" charset="-122"/>
              </a:rPr>
              <a:t>哀公七年</a:t>
            </a:r>
            <a:r>
              <a:rPr lang="en-US" altLang="zh-CN" sz="1400" kern="0" dirty="0">
                <a:ln w="11430"/>
                <a:solidFill>
                  <a:srgbClr val="080808"/>
                </a:solidFill>
                <a:latin typeface="黑体" pitchFamily="2" charset="-122"/>
                <a:ea typeface="黑体" pitchFamily="2" charset="-122"/>
              </a:rPr>
              <a:t>》 </a:t>
            </a:r>
            <a:r>
              <a:rPr lang="zh-CN" altLang="en-US" sz="1400" kern="0" dirty="0">
                <a:ln w="11430"/>
                <a:solidFill>
                  <a:srgbClr val="080808"/>
                </a:solidFill>
                <a:latin typeface="黑体" pitchFamily="2" charset="-122"/>
                <a:ea typeface="黑体" pitchFamily="2" charset="-122"/>
              </a:rPr>
              <a:t>）</a:t>
            </a:r>
          </a:p>
        </p:txBody>
      </p:sp>
      <p:pic>
        <p:nvPicPr>
          <p:cNvPr id="10" name="Picture 4" descr="dayu_dayuling"/>
          <p:cNvPicPr>
            <a:picLocks noChangeAspect="1" noChangeArrowheads="1"/>
          </p:cNvPicPr>
          <p:nvPr/>
        </p:nvPicPr>
        <p:blipFill>
          <a:blip r:embed="rId3" cstate="print"/>
          <a:stretch>
            <a:fillRect/>
          </a:stretch>
        </p:blipFill>
        <p:spPr>
          <a:xfrm>
            <a:off x="4714876" y="3571876"/>
            <a:ext cx="3071834" cy="2355073"/>
          </a:xfrm>
          <a:prstGeom prst="rect">
            <a:avLst/>
          </a:prstGeom>
          <a:ln>
            <a:noFill/>
          </a:ln>
          <a:effectLst/>
        </p:spPr>
      </p:pic>
      <p:pic>
        <p:nvPicPr>
          <p:cNvPr id="28676" name="Picture 4" descr="http://zggds.snnu.edu.cn/jiaocai/02/images/0021.jpg"/>
          <p:cNvPicPr>
            <a:picLocks noChangeAspect="1" noChangeArrowheads="1"/>
          </p:cNvPicPr>
          <p:nvPr/>
        </p:nvPicPr>
        <p:blipFill>
          <a:blip r:embed="rId4"/>
          <a:srcRect l="2083" t="3098" b="3965"/>
          <a:stretch>
            <a:fillRect/>
          </a:stretch>
        </p:blipFill>
        <p:spPr bwMode="auto">
          <a:xfrm>
            <a:off x="928662" y="3571876"/>
            <a:ext cx="3581426" cy="22860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bwMode="auto">
          <a:xfrm>
            <a:off x="857224" y="1862588"/>
            <a:ext cx="7715304" cy="156966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fontAlgn="auto">
              <a:lnSpc>
                <a:spcPct val="150000"/>
              </a:lnSpc>
              <a:spcBef>
                <a:spcPts val="0"/>
              </a:spcBef>
              <a:spcAft>
                <a:spcPts val="0"/>
              </a:spcAft>
              <a:defRPr/>
            </a:pPr>
            <a:r>
              <a:rPr lang="zh-CN" altLang="en-US" sz="1600" kern="0" dirty="0">
                <a:ln w="11430"/>
                <a:solidFill>
                  <a:srgbClr val="080808"/>
                </a:solidFill>
                <a:latin typeface="黑体" pitchFamily="2" charset="-122"/>
                <a:ea typeface="黑体" pitchFamily="2" charset="-122"/>
              </a:rPr>
              <a:t>　　启杀益取得了帝位，“禹传子，家天下”，从此王位世袭制度代替了原始民主制。启率军征讨有扈氏，誓师于甘。夏启建都阳翟，并在都城召集天下诸侯，举行了盛大的“钧台之享”。 　</a:t>
            </a:r>
            <a:endParaRPr lang="en-US" altLang="zh-CN" sz="1600" kern="0" dirty="0">
              <a:ln w="11430"/>
              <a:solidFill>
                <a:srgbClr val="080808"/>
              </a:solidFill>
              <a:latin typeface="黑体" pitchFamily="2" charset="-122"/>
              <a:ea typeface="黑体" pitchFamily="2" charset="-122"/>
            </a:endParaRPr>
          </a:p>
          <a:p>
            <a:pPr fontAlgn="auto">
              <a:lnSpc>
                <a:spcPct val="150000"/>
              </a:lnSpc>
              <a:spcBef>
                <a:spcPts val="0"/>
              </a:spcBef>
              <a:spcAft>
                <a:spcPts val="0"/>
              </a:spcAft>
              <a:defRPr/>
            </a:pPr>
            <a:r>
              <a:rPr lang="zh-CN" altLang="en-US" sz="1600" kern="0" dirty="0">
                <a:ln w="11430"/>
                <a:solidFill>
                  <a:srgbClr val="080808"/>
                </a:solidFill>
                <a:latin typeface="黑体" pitchFamily="2" charset="-122"/>
                <a:ea typeface="黑体" pitchFamily="2" charset="-122"/>
              </a:rPr>
              <a:t>　　</a:t>
            </a:r>
            <a:endParaRPr lang="zh-CN" altLang="en-US" sz="1400" kern="0" dirty="0">
              <a:ln w="11430"/>
              <a:solidFill>
                <a:srgbClr val="080808"/>
              </a:solidFill>
              <a:latin typeface="黑体" pitchFamily="2" charset="-122"/>
              <a:ea typeface="黑体" pitchFamily="2" charset="-122"/>
            </a:endParaRPr>
          </a:p>
        </p:txBody>
      </p:sp>
      <p:sp>
        <p:nvSpPr>
          <p:cNvPr id="7" name="矩形 6"/>
          <p:cNvSpPr/>
          <p:nvPr/>
        </p:nvSpPr>
        <p:spPr bwMode="auto">
          <a:xfrm>
            <a:off x="857224" y="3434224"/>
            <a:ext cx="7786742" cy="1938992"/>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fontAlgn="auto">
              <a:lnSpc>
                <a:spcPct val="150000"/>
              </a:lnSpc>
              <a:spcBef>
                <a:spcPts val="0"/>
              </a:spcBef>
              <a:spcAft>
                <a:spcPts val="0"/>
              </a:spcAft>
              <a:defRPr/>
            </a:pPr>
            <a:r>
              <a:rPr lang="zh-CN" altLang="en-US" sz="1600" kern="0" dirty="0">
                <a:ln w="11430"/>
                <a:solidFill>
                  <a:srgbClr val="080808"/>
                </a:solidFill>
                <a:latin typeface="黑体" pitchFamily="2" charset="-122"/>
                <a:ea typeface="黑体" pitchFamily="2" charset="-122"/>
              </a:rPr>
              <a:t>　　文献中夏人活动的地区，主要集中在豫西和晋南，其中又以河南的洛阳平原以及登封、禹州一带和山西西南部汾水中下游一带为中心。考古工作者在上述地区发现了一种介于河南龙山文化和郑州二里岗早商文化之间的文化遗存，这类遗存以河南偃师</a:t>
            </a:r>
            <a:r>
              <a:rPr lang="zh-CN" altLang="en-US" sz="1600" b="1" kern="0" dirty="0">
                <a:ln w="11430"/>
                <a:solidFill>
                  <a:schemeClr val="accent2">
                    <a:lumMod val="50000"/>
                  </a:schemeClr>
                </a:solidFill>
                <a:latin typeface="黑体" pitchFamily="2" charset="-122"/>
                <a:ea typeface="黑体" pitchFamily="2" charset="-122"/>
                <a:hlinkClick r:id="rId2" action="ppaction://hlinksldjump"/>
              </a:rPr>
              <a:t>二里头遗址</a:t>
            </a:r>
            <a:r>
              <a:rPr lang="zh-CN" altLang="en-US" sz="1600" kern="0" dirty="0">
                <a:ln w="11430"/>
                <a:solidFill>
                  <a:srgbClr val="080808"/>
                </a:solidFill>
                <a:latin typeface="黑体" pitchFamily="2" charset="-122"/>
                <a:ea typeface="黑体" pitchFamily="2" charset="-122"/>
              </a:rPr>
              <a:t>和山西夏县东下冯遗址、襄汾县陶寺遗址的内涵比较典型，被分别命名为“二里头文化”和“东下冯类型”、“陶寺类型”。</a:t>
            </a:r>
            <a:endParaRPr lang="zh-CN" altLang="en-US" sz="1400" kern="0" dirty="0">
              <a:ln w="11430"/>
              <a:solidFill>
                <a:srgbClr val="080808"/>
              </a:solidFill>
              <a:latin typeface="黑体" pitchFamily="2" charset="-122"/>
              <a:ea typeface="黑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3"/>
          <p:cNvPicPr>
            <a:picLocks noChangeAspect="1" noChangeArrowheads="1"/>
          </p:cNvPicPr>
          <p:nvPr/>
        </p:nvPicPr>
        <p:blipFill>
          <a:blip r:embed="rId2" cstate="print"/>
          <a:srcRect t="21591"/>
          <a:stretch>
            <a:fillRect/>
          </a:stretch>
        </p:blipFill>
        <p:spPr bwMode="auto">
          <a:xfrm>
            <a:off x="714348" y="1700808"/>
            <a:ext cx="3214955" cy="1890713"/>
          </a:xfrm>
          <a:prstGeom prst="rect">
            <a:avLst/>
          </a:prstGeom>
          <a:ln>
            <a:noFill/>
          </a:ln>
          <a:effectLst/>
        </p:spPr>
      </p:pic>
      <p:pic>
        <p:nvPicPr>
          <p:cNvPr id="17" name="Picture 4" descr="图片3"/>
          <p:cNvPicPr>
            <a:picLocks noChangeAspect="1" noChangeArrowheads="1"/>
          </p:cNvPicPr>
          <p:nvPr/>
        </p:nvPicPr>
        <p:blipFill>
          <a:blip r:embed="rId3" cstate="print"/>
          <a:stretch>
            <a:fillRect/>
          </a:stretch>
        </p:blipFill>
        <p:spPr bwMode="auto">
          <a:xfrm>
            <a:off x="4643438" y="1571612"/>
            <a:ext cx="3716537" cy="2143125"/>
          </a:xfrm>
          <a:prstGeom prst="rect">
            <a:avLst/>
          </a:prstGeom>
          <a:ln>
            <a:noFill/>
          </a:ln>
          <a:effectLst/>
        </p:spPr>
      </p:pic>
      <p:sp>
        <p:nvSpPr>
          <p:cNvPr id="10" name="TextBox 9"/>
          <p:cNvSpPr txBox="1"/>
          <p:nvPr/>
        </p:nvSpPr>
        <p:spPr bwMode="auto">
          <a:xfrm>
            <a:off x="4714876" y="3786190"/>
            <a:ext cx="3714776" cy="276999"/>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algn="ctr" eaLnBrk="0" hangingPunct="0">
              <a:defRPr sz="1200" b="0">
                <a:latin typeface="黑体" pitchFamily="49" charset="-122"/>
                <a:ea typeface="黑体"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r>
              <a:rPr lang="zh-CN" altLang="en-US" dirty="0" smtClean="0">
                <a:sym typeface="楷体_GB2312" pitchFamily="49" charset="-122"/>
              </a:rPr>
              <a:t>  </a:t>
            </a:r>
            <a:r>
              <a:rPr lang="zh-CN" altLang="en-US" dirty="0"/>
              <a:t>河南偃师二里头宫殿复原图</a:t>
            </a:r>
          </a:p>
        </p:txBody>
      </p:sp>
      <p:sp>
        <p:nvSpPr>
          <p:cNvPr id="12" name="TextBox 11"/>
          <p:cNvSpPr txBox="1"/>
          <p:nvPr/>
        </p:nvSpPr>
        <p:spPr bwMode="auto">
          <a:xfrm>
            <a:off x="827584" y="3692322"/>
            <a:ext cx="2714644" cy="276999"/>
          </a:xfrm>
          <a:prstGeom prst="rect">
            <a:avLst/>
          </a:prstGeom>
          <a:noFill/>
        </p:spPr>
        <p:txBody>
          <a:bodyPr wrap="square" rtlCol="0">
            <a:spAutoFit/>
            <a:scene3d>
              <a:camera prst="orthographicFront"/>
              <a:lightRig rig="threePt" dir="t"/>
            </a:scene3d>
            <a:sp3d extrusionH="57150">
              <a:bevelT w="38100" h="38100"/>
            </a:sp3d>
          </a:bodyPr>
          <a:lstStyle>
            <a:defPPr>
              <a:defRPr lang="zh-CN"/>
            </a:defPPr>
            <a:lvl1pPr eaLnBrk="0" hangingPunct="0">
              <a:defRPr sz="1200" b="1">
                <a:latin typeface="Arial" charset="0"/>
                <a:ea typeface="楷体_GB2312" pitchFamily="49" charset="-122"/>
              </a:defRPr>
            </a:lvl1pPr>
            <a:lvl2pPr>
              <a:defRPr>
                <a:latin typeface="Arial" charset="0"/>
                <a:ea typeface="宋体" charset="-122"/>
              </a:defRPr>
            </a:lvl2pPr>
            <a:lvl3pPr>
              <a:defRPr>
                <a:latin typeface="Arial" charset="0"/>
                <a:ea typeface="宋体" charset="-122"/>
              </a:defRPr>
            </a:lvl3pPr>
            <a:lvl4pPr>
              <a:defRPr>
                <a:latin typeface="Arial" charset="0"/>
                <a:ea typeface="宋体" charset="-122"/>
              </a:defRPr>
            </a:lvl4pPr>
            <a:lvl5pPr>
              <a:defRPr>
                <a:latin typeface="Arial" charset="0"/>
                <a:ea typeface="宋体" charset="-122"/>
              </a:defRPr>
            </a:lvl5pPr>
            <a:lvl6pPr>
              <a:defRPr>
                <a:latin typeface="Arial" charset="0"/>
                <a:ea typeface="宋体" charset="-122"/>
              </a:defRPr>
            </a:lvl6pPr>
            <a:lvl7pPr>
              <a:defRPr>
                <a:latin typeface="Arial" charset="0"/>
                <a:ea typeface="宋体" charset="-122"/>
              </a:defRPr>
            </a:lvl7pPr>
            <a:lvl8pPr>
              <a:defRPr>
                <a:latin typeface="Arial" charset="0"/>
                <a:ea typeface="宋体" charset="-122"/>
              </a:defRPr>
            </a:lvl8pPr>
            <a:lvl9pPr>
              <a:defRPr>
                <a:latin typeface="Arial" charset="0"/>
                <a:ea typeface="宋体" charset="-122"/>
              </a:defRPr>
            </a:lvl9pPr>
          </a:lstStyle>
          <a:p>
            <a:pPr algn="ctr"/>
            <a:r>
              <a:rPr lang="zh-CN" altLang="en-US" b="0" dirty="0" smtClean="0">
                <a:latin typeface="黑体" pitchFamily="49" charset="-122"/>
                <a:ea typeface="黑体" pitchFamily="49" charset="-122"/>
                <a:sym typeface="楷体_GB2312" pitchFamily="49" charset="-122"/>
              </a:rPr>
              <a:t>  </a:t>
            </a:r>
            <a:r>
              <a:rPr lang="zh-CN" altLang="en-US" b="0" dirty="0">
                <a:latin typeface="黑体" pitchFamily="49" charset="-122"/>
                <a:ea typeface="黑体" pitchFamily="49" charset="-122"/>
              </a:rPr>
              <a:t>夏代宫殿遗址</a:t>
            </a:r>
          </a:p>
        </p:txBody>
      </p:sp>
      <p:sp>
        <p:nvSpPr>
          <p:cNvPr id="14" name="矩形 13"/>
          <p:cNvSpPr/>
          <p:nvPr/>
        </p:nvSpPr>
        <p:spPr bwMode="auto">
          <a:xfrm>
            <a:off x="785786" y="3929066"/>
            <a:ext cx="1864613" cy="481863"/>
          </a:xfrm>
          <a:prstGeom prst="rect">
            <a:avLst/>
          </a:prstGeom>
        </p:spPr>
        <p:txBody>
          <a:bodyPr wrap="none">
            <a:spAutoFit/>
            <a:scene3d>
              <a:camera prst="orthographicFront"/>
              <a:lightRig rig="threePt" dir="t"/>
            </a:scene3d>
            <a:sp3d extrusionH="57150">
              <a:bevelT w="38100" h="38100"/>
            </a:sp3d>
          </a:bodyPr>
          <a:lstStyle/>
          <a:p>
            <a:pPr fontAlgn="auto">
              <a:lnSpc>
                <a:spcPct val="150000"/>
              </a:lnSpc>
              <a:spcBef>
                <a:spcPts val="0"/>
              </a:spcBef>
              <a:spcAft>
                <a:spcPts val="0"/>
              </a:spcAft>
              <a:defRPr/>
            </a:pPr>
            <a:r>
              <a:rPr lang="en-US" altLang="zh-CN" sz="2000" b="1" dirty="0">
                <a:latin typeface="黑体" pitchFamily="2" charset="-122"/>
                <a:ea typeface="黑体" pitchFamily="2" charset="-122"/>
              </a:rPr>
              <a:t>3. </a:t>
            </a:r>
            <a:r>
              <a:rPr lang="zh-CN" altLang="en-US" sz="2000" b="1" dirty="0">
                <a:latin typeface="黑体" pitchFamily="2" charset="-122"/>
                <a:ea typeface="黑体" pitchFamily="2" charset="-122"/>
              </a:rPr>
              <a:t>夏朝的巩固</a:t>
            </a:r>
          </a:p>
        </p:txBody>
      </p:sp>
      <p:sp>
        <p:nvSpPr>
          <p:cNvPr id="19" name="矩形 18"/>
          <p:cNvSpPr/>
          <p:nvPr/>
        </p:nvSpPr>
        <p:spPr bwMode="auto">
          <a:xfrm>
            <a:off x="714348" y="4429132"/>
            <a:ext cx="7786742" cy="1569660"/>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fontAlgn="auto">
              <a:lnSpc>
                <a:spcPct val="150000"/>
              </a:lnSpc>
              <a:spcBef>
                <a:spcPts val="0"/>
              </a:spcBef>
              <a:spcAft>
                <a:spcPts val="0"/>
              </a:spcAft>
              <a:defRPr/>
            </a:pPr>
            <a:r>
              <a:rPr lang="zh-CN" altLang="en-US" sz="1600" kern="0" dirty="0">
                <a:ln w="11430"/>
                <a:solidFill>
                  <a:srgbClr val="080808"/>
                </a:solidFill>
                <a:latin typeface="黑体" pitchFamily="2" charset="-122"/>
                <a:ea typeface="黑体" pitchFamily="2" charset="-122"/>
              </a:rPr>
              <a:t>　　夏朝建立不久，太康失国，为羿所夺。羿信寒浞，为其所杀。四十余年，政局动荡。相子少康几经艰辛，在有虞等部帮助下，攻杀寒浞，使</a:t>
            </a:r>
            <a:r>
              <a:rPr lang="zh-CN" altLang="en-US" sz="1600" kern="0" dirty="0" smtClean="0">
                <a:ln w="11430"/>
                <a:solidFill>
                  <a:srgbClr val="080808"/>
                </a:solidFill>
                <a:latin typeface="黑体" pitchFamily="2" charset="-122"/>
                <a:ea typeface="黑体" pitchFamily="2" charset="-122"/>
              </a:rPr>
              <a:t>夏王朝得以复苏</a:t>
            </a:r>
            <a:r>
              <a:rPr lang="zh-CN" altLang="en-US" sz="1600" kern="0" dirty="0">
                <a:ln w="11430"/>
                <a:solidFill>
                  <a:srgbClr val="080808"/>
                </a:solidFill>
                <a:latin typeface="黑体" pitchFamily="2" charset="-122"/>
                <a:ea typeface="黑体" pitchFamily="2" charset="-122"/>
              </a:rPr>
              <a:t>。此后，经几代努力，夏王朝日渐强大，以中原为中心，疆域东到大海，西到西河，北及燕山，南至长淮。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2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linds(horizont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bwMode="auto">
          <a:xfrm>
            <a:off x="1038594" y="1772816"/>
            <a:ext cx="1864613" cy="481863"/>
          </a:xfrm>
          <a:prstGeom prst="rect">
            <a:avLst/>
          </a:prstGeom>
        </p:spPr>
        <p:txBody>
          <a:bodyPr wrap="none">
            <a:spAutoFit/>
            <a:scene3d>
              <a:camera prst="orthographicFront"/>
              <a:lightRig rig="threePt" dir="t"/>
            </a:scene3d>
            <a:sp3d extrusionH="57150">
              <a:bevelT w="38100" h="38100"/>
            </a:sp3d>
          </a:bodyPr>
          <a:lstStyle/>
          <a:p>
            <a:pPr fontAlgn="auto">
              <a:lnSpc>
                <a:spcPct val="150000"/>
              </a:lnSpc>
              <a:spcBef>
                <a:spcPts val="0"/>
              </a:spcBef>
              <a:spcAft>
                <a:spcPts val="0"/>
              </a:spcAft>
              <a:defRPr/>
            </a:pPr>
            <a:r>
              <a:rPr lang="en-US" altLang="zh-CN" sz="2000" b="1" dirty="0">
                <a:latin typeface="黑体" pitchFamily="2" charset="-122"/>
                <a:ea typeface="黑体" pitchFamily="2" charset="-122"/>
              </a:rPr>
              <a:t>4. </a:t>
            </a:r>
            <a:r>
              <a:rPr lang="zh-CN" altLang="en-US" sz="2000" b="1" dirty="0">
                <a:latin typeface="黑体" pitchFamily="2" charset="-122"/>
                <a:ea typeface="黑体" pitchFamily="2" charset="-122"/>
              </a:rPr>
              <a:t>夏朝的灭亡</a:t>
            </a:r>
          </a:p>
        </p:txBody>
      </p:sp>
      <p:sp>
        <p:nvSpPr>
          <p:cNvPr id="9" name="矩形 8"/>
          <p:cNvSpPr/>
          <p:nvPr/>
        </p:nvSpPr>
        <p:spPr bwMode="auto">
          <a:xfrm>
            <a:off x="1000100" y="2428868"/>
            <a:ext cx="7072362" cy="2677656"/>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fontAlgn="auto">
              <a:lnSpc>
                <a:spcPct val="150000"/>
              </a:lnSpc>
              <a:spcBef>
                <a:spcPts val="0"/>
              </a:spcBef>
              <a:spcAft>
                <a:spcPts val="0"/>
              </a:spcAft>
              <a:defRPr/>
            </a:pPr>
            <a:r>
              <a:rPr lang="zh-CN" altLang="en-US" sz="1600" kern="0" dirty="0">
                <a:ln w="11430"/>
                <a:solidFill>
                  <a:srgbClr val="080808"/>
                </a:solidFill>
                <a:latin typeface="黑体" pitchFamily="2" charset="-122"/>
                <a:ea typeface="黑体" pitchFamily="2" charset="-122"/>
              </a:rPr>
              <a:t>　　孔甲乱政，夏王朝江河日下。</a:t>
            </a:r>
            <a:r>
              <a:rPr lang="en-US" altLang="zh-CN" sz="1600" kern="0" dirty="0">
                <a:ln w="11430"/>
                <a:solidFill>
                  <a:srgbClr val="080808"/>
                </a:solidFill>
                <a:latin typeface="黑体" pitchFamily="2" charset="-122"/>
                <a:ea typeface="黑体" pitchFamily="2" charset="-122"/>
              </a:rPr>
              <a:t>《</a:t>
            </a:r>
            <a:r>
              <a:rPr lang="zh-CN" altLang="en-US" sz="1600" kern="0" dirty="0">
                <a:ln w="11430"/>
                <a:solidFill>
                  <a:srgbClr val="080808"/>
                </a:solidFill>
                <a:latin typeface="黑体" pitchFamily="2" charset="-122"/>
                <a:ea typeface="黑体" pitchFamily="2" charset="-122"/>
              </a:rPr>
              <a:t>史记</a:t>
            </a:r>
            <a:r>
              <a:rPr lang="en-US" altLang="zh-CN" sz="1600" kern="0" dirty="0">
                <a:ln w="11430"/>
                <a:solidFill>
                  <a:srgbClr val="080808"/>
                </a:solidFill>
                <a:latin typeface="黑体" pitchFamily="2" charset="-122"/>
                <a:ea typeface="黑体" pitchFamily="2" charset="-122"/>
              </a:rPr>
              <a:t>·</a:t>
            </a:r>
            <a:r>
              <a:rPr lang="zh-CN" altLang="en-US" sz="1600" kern="0" dirty="0">
                <a:ln w="11430"/>
                <a:solidFill>
                  <a:srgbClr val="080808"/>
                </a:solidFill>
                <a:latin typeface="黑体" pitchFamily="2" charset="-122"/>
                <a:ea typeface="黑体" pitchFamily="2" charset="-122"/>
              </a:rPr>
              <a:t>夏本纪</a:t>
            </a:r>
            <a:r>
              <a:rPr lang="en-US" altLang="zh-CN" sz="1600" kern="0" dirty="0">
                <a:ln w="11430"/>
                <a:solidFill>
                  <a:srgbClr val="080808"/>
                </a:solidFill>
                <a:latin typeface="黑体" pitchFamily="2" charset="-122"/>
                <a:ea typeface="黑体" pitchFamily="2" charset="-122"/>
              </a:rPr>
              <a:t>》</a:t>
            </a:r>
            <a:r>
              <a:rPr lang="zh-CN" altLang="en-US" sz="1600" kern="0" dirty="0">
                <a:ln w="11430"/>
                <a:solidFill>
                  <a:srgbClr val="080808"/>
                </a:solidFill>
                <a:latin typeface="黑体" pitchFamily="2" charset="-122"/>
                <a:ea typeface="黑体" pitchFamily="2" charset="-122"/>
              </a:rPr>
              <a:t>说</a:t>
            </a:r>
            <a:r>
              <a:rPr lang="zh-CN" altLang="en-US" sz="1600" kern="0" dirty="0" smtClean="0">
                <a:ln w="11430"/>
                <a:solidFill>
                  <a:srgbClr val="080808"/>
                </a:solidFill>
                <a:latin typeface="黑体" pitchFamily="2" charset="-122"/>
                <a:ea typeface="黑体" pitchFamily="2" charset="-122"/>
              </a:rPr>
              <a:t>：</a:t>
            </a:r>
            <a:r>
              <a:rPr lang="zh-CN" altLang="en-US" sz="1600" kern="0" dirty="0" smtClean="0">
                <a:ln w="11430"/>
                <a:solidFill>
                  <a:srgbClr val="0070C0"/>
                </a:solidFill>
                <a:latin typeface="黑体" pitchFamily="2" charset="-122"/>
                <a:ea typeface="黑体" pitchFamily="2" charset="-122"/>
              </a:rPr>
              <a:t>帝</a:t>
            </a:r>
            <a:r>
              <a:rPr lang="zh-CN" altLang="en-US" sz="1600" kern="0" dirty="0">
                <a:ln w="11430"/>
                <a:solidFill>
                  <a:srgbClr val="0070C0"/>
                </a:solidFill>
                <a:latin typeface="黑体" pitchFamily="2" charset="-122"/>
                <a:ea typeface="黑体" pitchFamily="2" charset="-122"/>
              </a:rPr>
              <a:t>孔甲立，好方鬼神，事淫乱。夏后氏德衰，诸侯畔之</a:t>
            </a:r>
            <a:r>
              <a:rPr lang="zh-CN" altLang="en-US" sz="1600" kern="0" dirty="0" smtClean="0">
                <a:ln w="11430"/>
                <a:solidFill>
                  <a:srgbClr val="0070C0"/>
                </a:solidFill>
                <a:latin typeface="黑体" pitchFamily="2" charset="-122"/>
                <a:ea typeface="黑体" pitchFamily="2" charset="-122"/>
              </a:rPr>
              <a:t>。</a:t>
            </a:r>
            <a:endParaRPr lang="en-US" altLang="zh-CN" sz="1600" kern="0" dirty="0">
              <a:ln w="11430"/>
              <a:solidFill>
                <a:srgbClr val="0070C0"/>
              </a:solidFill>
              <a:latin typeface="黑体" pitchFamily="2" charset="-122"/>
              <a:ea typeface="黑体" pitchFamily="2" charset="-122"/>
            </a:endParaRPr>
          </a:p>
          <a:p>
            <a:pPr fontAlgn="auto">
              <a:lnSpc>
                <a:spcPct val="150000"/>
              </a:lnSpc>
              <a:spcBef>
                <a:spcPts val="0"/>
              </a:spcBef>
              <a:spcAft>
                <a:spcPts val="0"/>
              </a:spcAft>
              <a:defRPr/>
            </a:pPr>
            <a:r>
              <a:rPr lang="zh-CN" altLang="en-US" sz="1600" kern="0" dirty="0">
                <a:ln w="11430"/>
                <a:solidFill>
                  <a:srgbClr val="080808"/>
                </a:solidFill>
                <a:latin typeface="黑体" pitchFamily="2" charset="-122"/>
                <a:ea typeface="黑体" pitchFamily="2" charset="-122"/>
              </a:rPr>
              <a:t>　　至桀时，统治阶级腐朽不堪，造倾宫、瑶台，宠妹嬉，不理政事，不听忠言，赋敛无度，民怨四起。商汤兴兵讨伐，桀逃往南巢而死。</a:t>
            </a:r>
            <a:endParaRPr lang="en-US" altLang="zh-CN" sz="1600" kern="0" dirty="0">
              <a:ln w="11430"/>
              <a:solidFill>
                <a:srgbClr val="080808"/>
              </a:solidFill>
              <a:latin typeface="黑体" pitchFamily="2" charset="-122"/>
              <a:ea typeface="黑体" pitchFamily="2" charset="-122"/>
            </a:endParaRPr>
          </a:p>
          <a:p>
            <a:pPr fontAlgn="auto">
              <a:lnSpc>
                <a:spcPct val="150000"/>
              </a:lnSpc>
              <a:spcBef>
                <a:spcPts val="0"/>
              </a:spcBef>
              <a:spcAft>
                <a:spcPts val="0"/>
              </a:spcAft>
              <a:defRPr/>
            </a:pPr>
            <a:r>
              <a:rPr lang="zh-CN" altLang="en-US" sz="1600" kern="0" dirty="0">
                <a:ln w="11430"/>
                <a:solidFill>
                  <a:srgbClr val="080808"/>
                </a:solidFill>
                <a:latin typeface="黑体" pitchFamily="2" charset="-122"/>
                <a:ea typeface="黑体" pitchFamily="2" charset="-122"/>
              </a:rPr>
              <a:t>　　 </a:t>
            </a:r>
            <a:r>
              <a:rPr lang="en-US" altLang="zh-CN" sz="1600" kern="0" dirty="0">
                <a:ln w="11430"/>
                <a:solidFill>
                  <a:srgbClr val="080808"/>
                </a:solidFill>
                <a:latin typeface="黑体" pitchFamily="2" charset="-122"/>
                <a:ea typeface="黑体" pitchFamily="2" charset="-122"/>
              </a:rPr>
              <a:t>《</a:t>
            </a:r>
            <a:r>
              <a:rPr lang="zh-CN" altLang="en-US" sz="1600" kern="0" dirty="0">
                <a:ln w="11430"/>
                <a:solidFill>
                  <a:srgbClr val="080808"/>
                </a:solidFill>
                <a:latin typeface="黑体" pitchFamily="2" charset="-122"/>
                <a:ea typeface="黑体" pitchFamily="2" charset="-122"/>
              </a:rPr>
              <a:t>尚书</a:t>
            </a:r>
            <a:r>
              <a:rPr lang="en-US" altLang="zh-CN" sz="1600" kern="0" dirty="0">
                <a:ln w="11430"/>
                <a:solidFill>
                  <a:srgbClr val="080808"/>
                </a:solidFill>
                <a:latin typeface="黑体" pitchFamily="2" charset="-122"/>
                <a:ea typeface="黑体" pitchFamily="2" charset="-122"/>
              </a:rPr>
              <a:t>·</a:t>
            </a:r>
            <a:r>
              <a:rPr lang="zh-CN" altLang="en-US" sz="1600" kern="0" dirty="0">
                <a:ln w="11430"/>
                <a:solidFill>
                  <a:srgbClr val="080808"/>
                </a:solidFill>
                <a:latin typeface="黑体" pitchFamily="2" charset="-122"/>
                <a:ea typeface="黑体" pitchFamily="2" charset="-122"/>
              </a:rPr>
              <a:t>汤誓</a:t>
            </a:r>
            <a:r>
              <a:rPr lang="en-US" altLang="zh-CN" sz="1600" kern="0" dirty="0">
                <a:ln w="11430"/>
                <a:solidFill>
                  <a:srgbClr val="080808"/>
                </a:solidFill>
                <a:latin typeface="黑体" pitchFamily="2" charset="-122"/>
                <a:ea typeface="黑体" pitchFamily="2" charset="-122"/>
              </a:rPr>
              <a:t>》</a:t>
            </a:r>
            <a:r>
              <a:rPr lang="zh-CN" altLang="en-US" sz="1600" kern="0" dirty="0">
                <a:ln w="11430"/>
                <a:solidFill>
                  <a:srgbClr val="080808"/>
                </a:solidFill>
                <a:latin typeface="黑体" pitchFamily="2" charset="-122"/>
                <a:ea typeface="黑体" pitchFamily="2" charset="-122"/>
              </a:rPr>
              <a:t>是商汤在征讨夏桀前的誓师</a:t>
            </a:r>
            <a:r>
              <a:rPr lang="zh-CN" altLang="en-US" sz="1600" kern="0" dirty="0" smtClean="0">
                <a:ln w="11430"/>
                <a:solidFill>
                  <a:srgbClr val="080808"/>
                </a:solidFill>
                <a:latin typeface="黑体" pitchFamily="2" charset="-122"/>
                <a:ea typeface="黑体" pitchFamily="2" charset="-122"/>
              </a:rPr>
              <a:t>：</a:t>
            </a:r>
            <a:r>
              <a:rPr lang="zh-CN" altLang="en-US" sz="1600" kern="0" dirty="0" smtClean="0">
                <a:ln w="11430"/>
                <a:solidFill>
                  <a:srgbClr val="0070C0"/>
                </a:solidFill>
                <a:latin typeface="黑体" pitchFamily="2" charset="-122"/>
                <a:ea typeface="黑体" pitchFamily="2" charset="-122"/>
              </a:rPr>
              <a:t>夏</a:t>
            </a:r>
            <a:r>
              <a:rPr lang="zh-CN" altLang="en-US" sz="1600" kern="0" dirty="0">
                <a:ln w="11430"/>
                <a:solidFill>
                  <a:srgbClr val="0070C0"/>
                </a:solidFill>
                <a:latin typeface="黑体" pitchFamily="2" charset="-122"/>
                <a:ea typeface="黑体" pitchFamily="2" charset="-122"/>
              </a:rPr>
              <a:t>王率遏众力，率割夏邑，有众率怠弗不</a:t>
            </a:r>
            <a:r>
              <a:rPr lang="zh-CN" altLang="en-US" sz="1600" kern="0" dirty="0" smtClean="0">
                <a:ln w="11430"/>
                <a:solidFill>
                  <a:srgbClr val="0070C0"/>
                </a:solidFill>
                <a:latin typeface="黑体" pitchFamily="2" charset="-122"/>
                <a:ea typeface="黑体" pitchFamily="2" charset="-122"/>
              </a:rPr>
              <a:t>协。</a:t>
            </a:r>
            <a:r>
              <a:rPr lang="zh-CN" altLang="en-US" sz="1600" kern="0" dirty="0" smtClean="0">
                <a:ln w="11430"/>
                <a:solidFill>
                  <a:srgbClr val="080808"/>
                </a:solidFill>
                <a:latin typeface="黑体" pitchFamily="2" charset="-122"/>
                <a:ea typeface="黑体" pitchFamily="2" charset="-122"/>
              </a:rPr>
              <a:t>夏</a:t>
            </a:r>
            <a:r>
              <a:rPr lang="zh-CN" altLang="en-US" sz="1600" kern="0" dirty="0">
                <a:ln w="11430"/>
                <a:solidFill>
                  <a:srgbClr val="080808"/>
                </a:solidFill>
                <a:latin typeface="黑体" pitchFamily="2" charset="-122"/>
                <a:ea typeface="黑体" pitchFamily="2" charset="-122"/>
              </a:rPr>
              <a:t>桀自喻为太阳，百姓</a:t>
            </a:r>
            <a:r>
              <a:rPr lang="zh-CN" altLang="en-US" sz="1600" kern="0" dirty="0" smtClean="0">
                <a:ln w="11430"/>
                <a:solidFill>
                  <a:srgbClr val="080808"/>
                </a:solidFill>
                <a:latin typeface="黑体" pitchFamily="2" charset="-122"/>
                <a:ea typeface="黑体" pitchFamily="2" charset="-122"/>
              </a:rPr>
              <a:t>却说</a:t>
            </a:r>
            <a:r>
              <a:rPr lang="zh-CN" altLang="en-US" sz="1600" kern="0" dirty="0" smtClean="0">
                <a:ln w="11430"/>
                <a:latin typeface="黑体" pitchFamily="2" charset="-122"/>
                <a:ea typeface="黑体" pitchFamily="2" charset="-122"/>
              </a:rPr>
              <a:t>：</a:t>
            </a:r>
            <a:r>
              <a:rPr lang="zh-CN" altLang="en-US" sz="1600" kern="0" dirty="0" smtClean="0">
                <a:ln w="11430"/>
                <a:solidFill>
                  <a:srgbClr val="0070C0"/>
                </a:solidFill>
                <a:latin typeface="黑体" pitchFamily="2" charset="-122"/>
                <a:ea typeface="黑体" pitchFamily="2" charset="-122"/>
              </a:rPr>
              <a:t>时日</a:t>
            </a:r>
            <a:r>
              <a:rPr lang="zh-CN" altLang="en-US" sz="1600" kern="0" dirty="0">
                <a:ln w="11430"/>
                <a:solidFill>
                  <a:srgbClr val="0070C0"/>
                </a:solidFill>
                <a:latin typeface="黑体" pitchFamily="2" charset="-122"/>
                <a:ea typeface="黑体" pitchFamily="2" charset="-122"/>
              </a:rPr>
              <a:t>曷丧，予与汝皆</a:t>
            </a:r>
            <a:r>
              <a:rPr lang="zh-CN" altLang="en-US" sz="1600" kern="0" dirty="0" smtClean="0">
                <a:ln w="11430"/>
                <a:solidFill>
                  <a:srgbClr val="0070C0"/>
                </a:solidFill>
                <a:latin typeface="黑体" pitchFamily="2" charset="-122"/>
                <a:ea typeface="黑体" pitchFamily="2" charset="-122"/>
              </a:rPr>
              <a:t>亡</a:t>
            </a:r>
            <a:r>
              <a:rPr lang="zh-CN" altLang="en-US" sz="1600" kern="0" dirty="0" smtClean="0">
                <a:ln w="11430"/>
                <a:solidFill>
                  <a:srgbClr val="080808"/>
                </a:solidFill>
                <a:latin typeface="黑体" pitchFamily="2" charset="-122"/>
                <a:ea typeface="黑体" pitchFamily="2" charset="-122"/>
              </a:rPr>
              <a:t>。</a:t>
            </a:r>
            <a:endParaRPr lang="en-US" altLang="zh-CN" sz="1600" kern="0" dirty="0">
              <a:ln w="11430"/>
              <a:solidFill>
                <a:srgbClr val="080808"/>
              </a:solidFill>
              <a:latin typeface="黑体" pitchFamily="2" charset="-122"/>
              <a:ea typeface="黑体" pitchFamily="2" charset="-122"/>
            </a:endParaRPr>
          </a:p>
          <a:p>
            <a:pPr fontAlgn="auto">
              <a:lnSpc>
                <a:spcPct val="150000"/>
              </a:lnSpc>
              <a:spcBef>
                <a:spcPts val="0"/>
              </a:spcBef>
              <a:spcAft>
                <a:spcPts val="0"/>
              </a:spcAft>
              <a:defRPr/>
            </a:pPr>
            <a:r>
              <a:rPr lang="zh-CN" altLang="en-US" sz="1600" kern="0" dirty="0">
                <a:ln w="11430"/>
                <a:solidFill>
                  <a:srgbClr val="080808"/>
                </a:solidFill>
                <a:latin typeface="黑体" pitchFamily="2" charset="-122"/>
                <a:ea typeface="黑体" pitchFamily="2" charset="-122"/>
              </a:rPr>
              <a:t>　　夏自禹至桀，历十四世十七王，存在了将近</a:t>
            </a:r>
            <a:r>
              <a:rPr lang="zh-CN" altLang="en-US" sz="1600" kern="0" dirty="0" smtClean="0">
                <a:ln w="11430"/>
                <a:solidFill>
                  <a:srgbClr val="080808"/>
                </a:solidFill>
                <a:latin typeface="黑体" pitchFamily="2" charset="-122"/>
                <a:ea typeface="黑体" pitchFamily="2" charset="-122"/>
              </a:rPr>
              <a:t>五百年</a:t>
            </a:r>
            <a:r>
              <a:rPr lang="zh-CN" altLang="en-US" sz="1600" kern="0" dirty="0">
                <a:ln w="11430"/>
                <a:solidFill>
                  <a:srgbClr val="080808"/>
                </a:solidFill>
                <a:latin typeface="黑体" pitchFamily="2" charset="-122"/>
                <a:ea typeface="黑体" pitchFamily="2" charset="-122"/>
              </a:rPr>
              <a:t>时间。</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bwMode="auto">
          <a:xfrm>
            <a:off x="1547664" y="2498120"/>
            <a:ext cx="5857916" cy="1938992"/>
          </a:xfrm>
          <a:prstGeom prst="rect">
            <a:avLst/>
          </a:prstGeom>
        </p:spPr>
        <p:txBody>
          <a:bodyPr wrap="square">
            <a:spAutoFit/>
            <a:scene3d>
              <a:camera prst="orthographicFront"/>
              <a:lightRig rig="soft" dir="t">
                <a:rot lat="0" lon="0" rev="10800000"/>
              </a:lightRig>
            </a:scene3d>
            <a:sp3d>
              <a:bevelT w="27940" h="12700"/>
              <a:contourClr>
                <a:srgbClr val="DDDDDD"/>
              </a:contourClr>
            </a:sp3d>
          </a:bodyPr>
          <a:lstStyle/>
          <a:p>
            <a:pPr algn="ctr">
              <a:lnSpc>
                <a:spcPct val="150000"/>
              </a:lnSpc>
              <a:defRPr/>
            </a:pPr>
            <a:r>
              <a:rPr lang="zh-CN" altLang="en-US" sz="1600" kern="0" dirty="0">
                <a:ln w="11430"/>
                <a:solidFill>
                  <a:srgbClr val="080808"/>
                </a:solidFill>
                <a:latin typeface="黑体" pitchFamily="2" charset="-122"/>
                <a:ea typeface="黑体" pitchFamily="2" charset="-122"/>
              </a:rPr>
              <a:t>夏朝世系表</a:t>
            </a:r>
            <a:endParaRPr lang="en-US" altLang="zh-CN" sz="1600" kern="0" dirty="0">
              <a:ln w="11430"/>
              <a:solidFill>
                <a:srgbClr val="080808"/>
              </a:solidFill>
              <a:latin typeface="黑体" pitchFamily="2" charset="-122"/>
              <a:ea typeface="黑体" pitchFamily="2" charset="-122"/>
            </a:endParaRPr>
          </a:p>
          <a:p>
            <a:pPr algn="ctr">
              <a:lnSpc>
                <a:spcPct val="150000"/>
              </a:lnSpc>
              <a:defRPr/>
            </a:pPr>
            <a:endParaRPr lang="en-US" altLang="zh-CN" sz="1600" kern="0" dirty="0">
              <a:ln w="11430"/>
              <a:solidFill>
                <a:srgbClr val="080808"/>
              </a:solidFill>
              <a:latin typeface="黑体" pitchFamily="2" charset="-122"/>
              <a:ea typeface="黑体" pitchFamily="2" charset="-122"/>
            </a:endParaRPr>
          </a:p>
          <a:p>
            <a:pPr>
              <a:lnSpc>
                <a:spcPct val="150000"/>
              </a:lnSpc>
              <a:defRPr/>
            </a:pPr>
            <a:r>
              <a:rPr lang="zh-CN" altLang="en-US" sz="1600" kern="0" dirty="0">
                <a:ln w="11430"/>
                <a:solidFill>
                  <a:srgbClr val="080808"/>
                </a:solidFill>
                <a:latin typeface="黑体" pitchFamily="2" charset="-122"/>
                <a:ea typeface="黑体" pitchFamily="2" charset="-122"/>
              </a:rPr>
              <a:t>夏禹 </a:t>
            </a:r>
            <a:r>
              <a:rPr lang="en-US" altLang="zh-CN" sz="1600" kern="0" dirty="0" smtClean="0">
                <a:ln w="11430"/>
                <a:solidFill>
                  <a:srgbClr val="080808"/>
                </a:solidFill>
                <a:latin typeface="黑体" pitchFamily="2" charset="-122"/>
                <a:ea typeface="黑体" pitchFamily="2" charset="-122"/>
              </a:rPr>
              <a:t>—— </a:t>
            </a:r>
            <a:r>
              <a:rPr lang="zh-CN" altLang="en-US" sz="1600" kern="0" dirty="0" smtClean="0">
                <a:ln w="11430"/>
                <a:solidFill>
                  <a:srgbClr val="080808"/>
                </a:solidFill>
                <a:latin typeface="黑体" pitchFamily="2" charset="-122"/>
                <a:ea typeface="黑体" pitchFamily="2" charset="-122"/>
              </a:rPr>
              <a:t>启 </a:t>
            </a:r>
            <a:r>
              <a:rPr lang="en-US" altLang="zh-CN" sz="1600" kern="0" dirty="0" smtClean="0">
                <a:ln w="11430"/>
                <a:solidFill>
                  <a:srgbClr val="080808"/>
                </a:solidFill>
                <a:latin typeface="黑体" pitchFamily="2" charset="-122"/>
                <a:ea typeface="黑体" pitchFamily="2" charset="-122"/>
              </a:rPr>
              <a:t>—— </a:t>
            </a:r>
            <a:r>
              <a:rPr lang="zh-CN" altLang="en-US" sz="1600" kern="0" dirty="0" smtClean="0">
                <a:ln w="11430"/>
                <a:solidFill>
                  <a:srgbClr val="080808"/>
                </a:solidFill>
                <a:latin typeface="黑体" pitchFamily="2" charset="-122"/>
                <a:ea typeface="黑体" pitchFamily="2" charset="-122"/>
              </a:rPr>
              <a:t>太</a:t>
            </a:r>
            <a:r>
              <a:rPr lang="zh-CN" altLang="en-US" sz="1600" kern="0" dirty="0">
                <a:ln w="11430"/>
                <a:solidFill>
                  <a:srgbClr val="080808"/>
                </a:solidFill>
                <a:latin typeface="黑体" pitchFamily="2" charset="-122"/>
                <a:ea typeface="黑体" pitchFamily="2" charset="-122"/>
              </a:rPr>
              <a:t>康 </a:t>
            </a:r>
            <a:r>
              <a:rPr lang="en-US" altLang="zh-CN" sz="1600" kern="0" dirty="0" smtClean="0">
                <a:ln w="11430"/>
                <a:solidFill>
                  <a:srgbClr val="080808"/>
                </a:solidFill>
                <a:latin typeface="黑体" pitchFamily="2" charset="-122"/>
                <a:ea typeface="黑体" pitchFamily="2" charset="-122"/>
              </a:rPr>
              <a:t>—— </a:t>
            </a:r>
            <a:r>
              <a:rPr lang="zh-CN" altLang="en-US" sz="1600" kern="0" dirty="0" smtClean="0">
                <a:ln w="11430"/>
                <a:solidFill>
                  <a:srgbClr val="080808"/>
                </a:solidFill>
                <a:latin typeface="黑体" pitchFamily="2" charset="-122"/>
                <a:ea typeface="黑体" pitchFamily="2" charset="-122"/>
              </a:rPr>
              <a:t>仲</a:t>
            </a:r>
            <a:r>
              <a:rPr lang="zh-CN" altLang="en-US" sz="1600" kern="0" dirty="0">
                <a:ln w="11430"/>
                <a:solidFill>
                  <a:srgbClr val="080808"/>
                </a:solidFill>
                <a:latin typeface="黑体" pitchFamily="2" charset="-122"/>
                <a:ea typeface="黑体" pitchFamily="2" charset="-122"/>
              </a:rPr>
              <a:t>康 </a:t>
            </a:r>
            <a:r>
              <a:rPr lang="en-US" altLang="zh-CN" sz="1600" kern="0" dirty="0" smtClean="0">
                <a:ln w="11430"/>
                <a:solidFill>
                  <a:srgbClr val="080808"/>
                </a:solidFill>
                <a:latin typeface="黑体" pitchFamily="2" charset="-122"/>
                <a:ea typeface="黑体" pitchFamily="2" charset="-122"/>
              </a:rPr>
              <a:t>—— </a:t>
            </a:r>
            <a:r>
              <a:rPr lang="zh-CN" altLang="en-US" sz="1600" kern="0" dirty="0" smtClean="0">
                <a:ln w="11430"/>
                <a:solidFill>
                  <a:srgbClr val="080808"/>
                </a:solidFill>
                <a:latin typeface="黑体" pitchFamily="2" charset="-122"/>
                <a:ea typeface="黑体" pitchFamily="2" charset="-122"/>
              </a:rPr>
              <a:t>相 </a:t>
            </a:r>
            <a:r>
              <a:rPr lang="en-US" altLang="zh-CN" sz="1600" kern="0" dirty="0" smtClean="0">
                <a:ln w="11430"/>
                <a:solidFill>
                  <a:srgbClr val="080808"/>
                </a:solidFill>
                <a:latin typeface="黑体" pitchFamily="2" charset="-122"/>
                <a:ea typeface="黑体" pitchFamily="2" charset="-122"/>
              </a:rPr>
              <a:t>—— </a:t>
            </a:r>
            <a:r>
              <a:rPr lang="zh-CN" altLang="en-US" sz="1600" kern="0" dirty="0" smtClean="0">
                <a:ln w="11430"/>
                <a:solidFill>
                  <a:srgbClr val="080808"/>
                </a:solidFill>
                <a:latin typeface="黑体" pitchFamily="2" charset="-122"/>
                <a:ea typeface="黑体" pitchFamily="2" charset="-122"/>
              </a:rPr>
              <a:t>少</a:t>
            </a:r>
            <a:r>
              <a:rPr lang="zh-CN" altLang="en-US" sz="1600" kern="0" dirty="0">
                <a:ln w="11430"/>
                <a:solidFill>
                  <a:srgbClr val="080808"/>
                </a:solidFill>
                <a:latin typeface="黑体" pitchFamily="2" charset="-122"/>
                <a:ea typeface="黑体" pitchFamily="2" charset="-122"/>
              </a:rPr>
              <a:t>康 </a:t>
            </a:r>
            <a:r>
              <a:rPr lang="en-US" altLang="zh-CN" sz="1600" kern="0" dirty="0" smtClean="0">
                <a:ln w="11430"/>
                <a:solidFill>
                  <a:srgbClr val="080808"/>
                </a:solidFill>
                <a:latin typeface="黑体" pitchFamily="2" charset="-122"/>
                <a:ea typeface="黑体" pitchFamily="2" charset="-122"/>
              </a:rPr>
              <a:t>——</a:t>
            </a:r>
            <a:r>
              <a:rPr lang="zh-CN" altLang="en-US" sz="1600" kern="0" dirty="0">
                <a:ln w="11430"/>
                <a:solidFill>
                  <a:srgbClr val="080808"/>
                </a:solidFill>
                <a:latin typeface="黑体" pitchFamily="2" charset="-122"/>
                <a:ea typeface="黑体" pitchFamily="2" charset="-122"/>
              </a:rPr>
              <a:t>杼 </a:t>
            </a:r>
            <a:r>
              <a:rPr lang="en-US" altLang="zh-CN" sz="1600" kern="0" dirty="0" smtClean="0">
                <a:ln w="11430"/>
                <a:solidFill>
                  <a:srgbClr val="080808"/>
                </a:solidFill>
                <a:latin typeface="黑体" pitchFamily="2" charset="-122"/>
                <a:ea typeface="黑体" pitchFamily="2" charset="-122"/>
              </a:rPr>
              <a:t>——— </a:t>
            </a:r>
            <a:r>
              <a:rPr lang="zh-CN" altLang="en-US" sz="1600" kern="0" dirty="0" smtClean="0">
                <a:ln w="11430"/>
                <a:solidFill>
                  <a:srgbClr val="080808"/>
                </a:solidFill>
                <a:latin typeface="黑体" pitchFamily="2" charset="-122"/>
                <a:ea typeface="黑体" pitchFamily="2" charset="-122"/>
              </a:rPr>
              <a:t>槐 </a:t>
            </a:r>
            <a:r>
              <a:rPr lang="en-US" altLang="zh-CN" sz="1600" kern="0" dirty="0" smtClean="0">
                <a:ln w="11430"/>
                <a:solidFill>
                  <a:srgbClr val="080808"/>
                </a:solidFill>
                <a:latin typeface="黑体" pitchFamily="2" charset="-122"/>
                <a:ea typeface="黑体" pitchFamily="2" charset="-122"/>
              </a:rPr>
              <a:t>—— </a:t>
            </a:r>
            <a:r>
              <a:rPr lang="zh-CN" altLang="en-US" sz="1600" kern="0" dirty="0" smtClean="0">
                <a:ln w="11430"/>
                <a:solidFill>
                  <a:srgbClr val="080808"/>
                </a:solidFill>
                <a:latin typeface="黑体" pitchFamily="2" charset="-122"/>
                <a:ea typeface="黑体" pitchFamily="2" charset="-122"/>
              </a:rPr>
              <a:t>芒 </a:t>
            </a:r>
            <a:r>
              <a:rPr lang="en-US" altLang="zh-CN" sz="1600" kern="0" dirty="0" smtClean="0">
                <a:ln w="11430"/>
                <a:solidFill>
                  <a:srgbClr val="080808"/>
                </a:solidFill>
                <a:latin typeface="黑体" pitchFamily="2" charset="-122"/>
                <a:ea typeface="黑体" pitchFamily="2" charset="-122"/>
              </a:rPr>
              <a:t>——— </a:t>
            </a:r>
            <a:r>
              <a:rPr lang="zh-CN" altLang="en-US" sz="1600" kern="0" dirty="0" smtClean="0">
                <a:ln w="11430"/>
                <a:solidFill>
                  <a:srgbClr val="080808"/>
                </a:solidFill>
                <a:latin typeface="黑体" pitchFamily="2" charset="-122"/>
                <a:ea typeface="黑体" pitchFamily="2" charset="-122"/>
              </a:rPr>
              <a:t>泄 </a:t>
            </a:r>
            <a:r>
              <a:rPr lang="en-US" altLang="zh-CN" sz="1600" kern="0" dirty="0" smtClean="0">
                <a:ln w="11430"/>
                <a:solidFill>
                  <a:srgbClr val="080808"/>
                </a:solidFill>
                <a:latin typeface="黑体" pitchFamily="2" charset="-122"/>
                <a:ea typeface="黑体" pitchFamily="2" charset="-122"/>
              </a:rPr>
              <a:t>——— </a:t>
            </a:r>
            <a:r>
              <a:rPr lang="zh-CN" altLang="en-US" sz="1600" kern="0" dirty="0" smtClean="0">
                <a:ln w="11430"/>
                <a:solidFill>
                  <a:srgbClr val="080808"/>
                </a:solidFill>
                <a:latin typeface="黑体" pitchFamily="2" charset="-122"/>
                <a:ea typeface="黑体" pitchFamily="2" charset="-122"/>
              </a:rPr>
              <a:t>不降 </a:t>
            </a:r>
            <a:r>
              <a:rPr lang="en-US" altLang="zh-CN" sz="1600" kern="0" dirty="0" smtClean="0">
                <a:ln w="11430"/>
                <a:solidFill>
                  <a:srgbClr val="080808"/>
                </a:solidFill>
                <a:latin typeface="黑体" pitchFamily="2" charset="-122"/>
                <a:ea typeface="黑体" pitchFamily="2" charset="-122"/>
              </a:rPr>
              <a:t>—— </a:t>
            </a:r>
            <a:r>
              <a:rPr lang="zh-CN" altLang="en-US" sz="1600" kern="0" dirty="0" smtClean="0">
                <a:ln w="11430"/>
                <a:solidFill>
                  <a:srgbClr val="080808"/>
                </a:solidFill>
                <a:latin typeface="黑体" pitchFamily="2" charset="-122"/>
                <a:ea typeface="黑体" pitchFamily="2" charset="-122"/>
              </a:rPr>
              <a:t>扃 </a:t>
            </a:r>
            <a:r>
              <a:rPr lang="en-US" altLang="zh-CN" sz="1600" kern="0" dirty="0" smtClean="0">
                <a:ln w="11430"/>
                <a:solidFill>
                  <a:srgbClr val="080808"/>
                </a:solidFill>
                <a:latin typeface="黑体" pitchFamily="2" charset="-122"/>
                <a:ea typeface="黑体" pitchFamily="2" charset="-122"/>
              </a:rPr>
              <a:t>——</a:t>
            </a:r>
            <a:r>
              <a:rPr lang="zh-CN" altLang="en-US" sz="1600" kern="0" dirty="0">
                <a:ln w="11430"/>
                <a:solidFill>
                  <a:srgbClr val="080808"/>
                </a:solidFill>
                <a:latin typeface="黑体" pitchFamily="2" charset="-122"/>
                <a:ea typeface="黑体" pitchFamily="2" charset="-122"/>
              </a:rPr>
              <a:t>廑 </a:t>
            </a:r>
            <a:r>
              <a:rPr lang="en-US" altLang="zh-CN" sz="1600" kern="0" dirty="0" smtClean="0">
                <a:ln w="11430"/>
                <a:solidFill>
                  <a:srgbClr val="080808"/>
                </a:solidFill>
                <a:latin typeface="黑体" pitchFamily="2" charset="-122"/>
                <a:ea typeface="黑体" pitchFamily="2" charset="-122"/>
              </a:rPr>
              <a:t>——— </a:t>
            </a:r>
            <a:r>
              <a:rPr lang="zh-CN" altLang="en-US" sz="1600" kern="0" dirty="0" smtClean="0">
                <a:ln w="11430"/>
                <a:solidFill>
                  <a:srgbClr val="080808"/>
                </a:solidFill>
                <a:latin typeface="黑体" pitchFamily="2" charset="-122"/>
                <a:ea typeface="黑体" pitchFamily="2" charset="-122"/>
              </a:rPr>
              <a:t>孔</a:t>
            </a:r>
            <a:r>
              <a:rPr lang="zh-CN" altLang="en-US" sz="1600" kern="0" dirty="0">
                <a:ln w="11430"/>
                <a:solidFill>
                  <a:srgbClr val="080808"/>
                </a:solidFill>
                <a:latin typeface="黑体" pitchFamily="2" charset="-122"/>
                <a:ea typeface="黑体" pitchFamily="2" charset="-122"/>
              </a:rPr>
              <a:t>甲 </a:t>
            </a:r>
            <a:r>
              <a:rPr lang="en-US" altLang="zh-CN" sz="1600" kern="0" dirty="0" smtClean="0">
                <a:ln w="11430"/>
                <a:solidFill>
                  <a:srgbClr val="080808"/>
                </a:solidFill>
                <a:latin typeface="黑体" pitchFamily="2" charset="-122"/>
                <a:ea typeface="黑体" pitchFamily="2" charset="-122"/>
              </a:rPr>
              <a:t>— </a:t>
            </a:r>
            <a:r>
              <a:rPr lang="zh-CN" altLang="en-US" sz="1600" kern="0" dirty="0" smtClean="0">
                <a:ln w="11430"/>
                <a:solidFill>
                  <a:srgbClr val="080808"/>
                </a:solidFill>
                <a:latin typeface="黑体" pitchFamily="2" charset="-122"/>
                <a:ea typeface="黑体" pitchFamily="2" charset="-122"/>
              </a:rPr>
              <a:t>皋 </a:t>
            </a:r>
            <a:r>
              <a:rPr lang="en-US" altLang="zh-CN" sz="1600" kern="0" dirty="0" smtClean="0">
                <a:ln w="11430"/>
                <a:solidFill>
                  <a:srgbClr val="080808"/>
                </a:solidFill>
                <a:latin typeface="黑体" pitchFamily="2" charset="-122"/>
                <a:ea typeface="黑体" pitchFamily="2" charset="-122"/>
              </a:rPr>
              <a:t>——— </a:t>
            </a:r>
            <a:r>
              <a:rPr lang="zh-CN" altLang="en-US" sz="1600" kern="0" dirty="0" smtClean="0">
                <a:ln w="11430"/>
                <a:solidFill>
                  <a:srgbClr val="080808"/>
                </a:solidFill>
                <a:latin typeface="黑体" pitchFamily="2" charset="-122"/>
                <a:ea typeface="黑体" pitchFamily="2" charset="-122"/>
              </a:rPr>
              <a:t>发 </a:t>
            </a:r>
            <a:r>
              <a:rPr lang="en-US" altLang="zh-CN" sz="1600" kern="0" dirty="0" smtClean="0">
                <a:ln w="11430"/>
                <a:solidFill>
                  <a:srgbClr val="080808"/>
                </a:solidFill>
                <a:latin typeface="黑体" pitchFamily="2" charset="-122"/>
                <a:ea typeface="黑体" pitchFamily="2" charset="-122"/>
              </a:rPr>
              <a:t>——— </a:t>
            </a:r>
            <a:r>
              <a:rPr lang="zh-CN" altLang="en-US" sz="1600" kern="0" dirty="0" smtClean="0">
                <a:ln w="11430"/>
                <a:solidFill>
                  <a:srgbClr val="080808"/>
                </a:solidFill>
                <a:latin typeface="黑体" pitchFamily="2" charset="-122"/>
                <a:ea typeface="黑体" pitchFamily="2" charset="-122"/>
              </a:rPr>
              <a:t>桀</a:t>
            </a:r>
            <a:endParaRPr lang="zh-CN" altLang="en-US" sz="1600" kern="0" dirty="0">
              <a:ln w="11430"/>
              <a:solidFill>
                <a:srgbClr val="080808"/>
              </a:solidFill>
              <a:latin typeface="黑体" pitchFamily="2" charset="-122"/>
              <a:ea typeface="黑体"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6"/>
          <p:cNvSpPr/>
          <p:nvPr/>
        </p:nvSpPr>
        <p:spPr bwMode="auto">
          <a:xfrm>
            <a:off x="2895971" y="1583345"/>
            <a:ext cx="3505201" cy="477503"/>
          </a:xfrm>
          <a:prstGeom prst="rect">
            <a:avLst/>
          </a:prstGeom>
        </p:spPr>
        <p:txBody>
          <a:bodyPr>
            <a:spAutoFit/>
            <a:scene3d>
              <a:camera prst="orthographicFront"/>
              <a:lightRig rig="threePt" dir="t"/>
            </a:scene3d>
            <a:sp3d extrusionH="57150">
              <a:bevelT w="38100" h="38100"/>
            </a:sp3d>
          </a:bodyPr>
          <a:lstStyle/>
          <a:p>
            <a:pPr algn="ctr" fontAlgn="auto">
              <a:lnSpc>
                <a:spcPts val="3600"/>
              </a:lnSpc>
              <a:spcBef>
                <a:spcPts val="0"/>
              </a:spcBef>
              <a:spcAft>
                <a:spcPts val="0"/>
              </a:spcAft>
              <a:defRPr/>
            </a:pPr>
            <a:r>
              <a:rPr lang="zh-CN" altLang="en-US" sz="2000" spc="50" dirty="0">
                <a:ln w="11430"/>
                <a:effectLst>
                  <a:glow rad="139700">
                    <a:srgbClr val="F8E784">
                      <a:alpha val="71000"/>
                    </a:srgbClr>
                  </a:glow>
                </a:effectLst>
                <a:latin typeface="黑体" pitchFamily="2" charset="-122"/>
                <a:ea typeface="黑体" pitchFamily="2" charset="-122"/>
              </a:rPr>
              <a:t>二、夏朝的国家制度</a:t>
            </a:r>
          </a:p>
        </p:txBody>
      </p:sp>
      <p:sp>
        <p:nvSpPr>
          <p:cNvPr id="6" name="矩形 5"/>
          <p:cNvSpPr/>
          <p:nvPr/>
        </p:nvSpPr>
        <p:spPr bwMode="auto">
          <a:xfrm>
            <a:off x="1038594" y="2172522"/>
            <a:ext cx="2380780" cy="481863"/>
          </a:xfrm>
          <a:prstGeom prst="rect">
            <a:avLst/>
          </a:prstGeom>
        </p:spPr>
        <p:txBody>
          <a:bodyPr wrap="none">
            <a:spAutoFit/>
            <a:scene3d>
              <a:camera prst="orthographicFront"/>
              <a:lightRig rig="threePt" dir="t"/>
            </a:scene3d>
            <a:sp3d extrusionH="57150">
              <a:bevelT w="38100" h="38100"/>
            </a:sp3d>
          </a:bodyPr>
          <a:lstStyle/>
          <a:p>
            <a:pPr fontAlgn="auto">
              <a:lnSpc>
                <a:spcPct val="150000"/>
              </a:lnSpc>
              <a:spcBef>
                <a:spcPts val="0"/>
              </a:spcBef>
              <a:spcAft>
                <a:spcPts val="0"/>
              </a:spcAft>
              <a:defRPr/>
            </a:pPr>
            <a:r>
              <a:rPr lang="en-US" altLang="zh-CN" sz="2000" b="1" dirty="0">
                <a:latin typeface="黑体" pitchFamily="2" charset="-122"/>
                <a:ea typeface="黑体" pitchFamily="2" charset="-122"/>
              </a:rPr>
              <a:t>1. </a:t>
            </a:r>
            <a:r>
              <a:rPr lang="zh-CN" altLang="en-US" sz="2000" b="1" dirty="0">
                <a:latin typeface="黑体" pitchFamily="2" charset="-122"/>
                <a:ea typeface="黑体" pitchFamily="2" charset="-122"/>
              </a:rPr>
              <a:t>夏朝的阶级结构</a:t>
            </a:r>
          </a:p>
        </p:txBody>
      </p:sp>
      <p:sp>
        <p:nvSpPr>
          <p:cNvPr id="7" name="矩形 6"/>
          <p:cNvSpPr/>
          <p:nvPr/>
        </p:nvSpPr>
        <p:spPr bwMode="auto">
          <a:xfrm>
            <a:off x="1000100" y="2758276"/>
            <a:ext cx="6929486" cy="3046988"/>
          </a:xfrm>
          <a:prstGeom prst="rect">
            <a:avLst/>
          </a:prstGeom>
        </p:spPr>
        <p:txBody>
          <a:bodyPr>
            <a:spAutoFit/>
            <a:scene3d>
              <a:camera prst="orthographicFront"/>
              <a:lightRig rig="soft" dir="t">
                <a:rot lat="0" lon="0" rev="10800000"/>
              </a:lightRig>
            </a:scene3d>
            <a:sp3d>
              <a:bevelT w="27940" h="12700"/>
              <a:contourClr>
                <a:srgbClr val="DDDDDD"/>
              </a:contourClr>
            </a:sp3d>
          </a:bodyPr>
          <a:lstStyle/>
          <a:p>
            <a:pPr fontAlgn="auto">
              <a:lnSpc>
                <a:spcPct val="150000"/>
              </a:lnSpc>
              <a:spcBef>
                <a:spcPts val="0"/>
              </a:spcBef>
              <a:spcAft>
                <a:spcPts val="0"/>
              </a:spcAft>
              <a:defRPr/>
            </a:pPr>
            <a:r>
              <a:rPr lang="zh-CN" altLang="en-US" sz="1600" kern="0" dirty="0">
                <a:ln w="11430"/>
                <a:solidFill>
                  <a:srgbClr val="080808"/>
                </a:solidFill>
                <a:latin typeface="黑体" pitchFamily="2" charset="-122"/>
                <a:ea typeface="黑体" pitchFamily="2" charset="-122"/>
              </a:rPr>
              <a:t>　　夏王朝是在原始父系氏族公社制度的基础上建立起来的，它保存了大量原始社会的制度和习俗，国家制度尚属初建，还远未达到完善的地步。</a:t>
            </a:r>
          </a:p>
          <a:p>
            <a:pPr>
              <a:lnSpc>
                <a:spcPct val="150000"/>
              </a:lnSpc>
              <a:defRPr/>
            </a:pPr>
            <a:r>
              <a:rPr lang="zh-CN" altLang="en-US" sz="1600" kern="0" dirty="0">
                <a:ln w="11430"/>
                <a:solidFill>
                  <a:srgbClr val="080808"/>
                </a:solidFill>
                <a:latin typeface="黑体" pitchFamily="2" charset="-122"/>
                <a:ea typeface="黑体" pitchFamily="2" charset="-122"/>
              </a:rPr>
              <a:t>　　从夏代开始，在众多邦国之上的王室拥有“天下”，</a:t>
            </a:r>
            <a:r>
              <a:rPr lang="zh-CN" altLang="en-US" sz="1600" kern="0" dirty="0" smtClean="0">
                <a:ln w="11430"/>
                <a:solidFill>
                  <a:srgbClr val="080808"/>
                </a:solidFill>
                <a:latin typeface="黑体" pitchFamily="2" charset="-122"/>
                <a:ea typeface="黑体" pitchFamily="2" charset="-122"/>
              </a:rPr>
              <a:t>诸侯（邦君）有</a:t>
            </a:r>
            <a:r>
              <a:rPr lang="zh-CN" altLang="en-US" sz="1600" kern="0" dirty="0">
                <a:ln w="11430"/>
                <a:solidFill>
                  <a:srgbClr val="080808"/>
                </a:solidFill>
                <a:latin typeface="黑体" pitchFamily="2" charset="-122"/>
                <a:ea typeface="黑体" pitchFamily="2" charset="-122"/>
              </a:rPr>
              <a:t>“国”，大夫有“家”。</a:t>
            </a:r>
          </a:p>
          <a:p>
            <a:pPr>
              <a:lnSpc>
                <a:spcPct val="150000"/>
              </a:lnSpc>
              <a:defRPr/>
            </a:pPr>
            <a:r>
              <a:rPr lang="zh-CN" altLang="en-US" sz="1600" kern="0" dirty="0">
                <a:ln w="11430"/>
                <a:solidFill>
                  <a:srgbClr val="080808"/>
                </a:solidFill>
                <a:latin typeface="黑体" pitchFamily="2" charset="-122"/>
                <a:ea typeface="黑体" pitchFamily="2" charset="-122"/>
              </a:rPr>
              <a:t>　　各级贵族是统治阶级，从事田间耕作的劳动者，统称为“民”、“黎民”，又称为“庶民”或“庶人”，有时泛称为“众”，他们大多数是部众，也有相当数量地位低下且毫无人身自由的奴隶。另外还有“平民”，即一般的“自由民”。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自定义 1">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C33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自定义 1">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C33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CCE8C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1863</TotalTime>
  <Words>440</Words>
  <Application>Microsoft Office PowerPoint</Application>
  <PresentationFormat>全屏显示(4:3)</PresentationFormat>
  <Paragraphs>146</Paragraphs>
  <Slides>25</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25</vt:i4>
      </vt:variant>
    </vt:vector>
  </HeadingPairs>
  <TitlesOfParts>
    <vt:vector size="35" baseType="lpstr">
      <vt:lpstr>Arial</vt:lpstr>
      <vt:lpstr>宋体</vt:lpstr>
      <vt:lpstr>黑体</vt:lpstr>
      <vt:lpstr>楷体_GB2312</vt:lpstr>
      <vt:lpstr>Calibri</vt:lpstr>
      <vt:lpstr>Times New Roman</vt:lpstr>
      <vt:lpstr>隶书</vt:lpstr>
      <vt:lpstr>经典平黑简</vt:lpstr>
      <vt:lpstr>Office Theme</vt:lpstr>
      <vt:lpstr>1_Office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张燕</dc:creator>
  <cp:lastModifiedBy>WLXYs-</cp:lastModifiedBy>
  <cp:revision>283</cp:revision>
  <dcterms:created xsi:type="dcterms:W3CDTF">2006-08-16T00:00:00Z</dcterms:created>
  <dcterms:modified xsi:type="dcterms:W3CDTF">2013-01-16T12:55:36Z</dcterms:modified>
</cp:coreProperties>
</file>