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7" r:id="rId2"/>
    <p:sldId id="495" r:id="rId3"/>
    <p:sldId id="534" r:id="rId4"/>
    <p:sldId id="497" r:id="rId5"/>
    <p:sldId id="498" r:id="rId6"/>
    <p:sldId id="499" r:id="rId7"/>
    <p:sldId id="528" r:id="rId8"/>
    <p:sldId id="500" r:id="rId9"/>
    <p:sldId id="502" r:id="rId10"/>
    <p:sldId id="329" r:id="rId11"/>
    <p:sldId id="504" r:id="rId12"/>
    <p:sldId id="507" r:id="rId13"/>
    <p:sldId id="334" r:id="rId14"/>
    <p:sldId id="508" r:id="rId15"/>
    <p:sldId id="510" r:id="rId16"/>
    <p:sldId id="511" r:id="rId17"/>
    <p:sldId id="512" r:id="rId18"/>
    <p:sldId id="513" r:id="rId19"/>
    <p:sldId id="514" r:id="rId20"/>
    <p:sldId id="515" r:id="rId21"/>
    <p:sldId id="517" r:id="rId22"/>
    <p:sldId id="518" r:id="rId23"/>
    <p:sldId id="520" r:id="rId24"/>
    <p:sldId id="448" r:id="rId25"/>
    <p:sldId id="362" r:id="rId26"/>
    <p:sldId id="363" r:id="rId27"/>
    <p:sldId id="364" r:id="rId28"/>
  </p:sldIdLst>
  <p:sldSz cx="9144000" cy="6858000" type="screen4x3"/>
  <p:notesSz cx="6858000" cy="9144000"/>
  <p:embeddedFontLst>
    <p:embeddedFont>
      <p:font typeface="黑体" pitchFamily="49" charset="-122"/>
      <p:regular r:id="rId30"/>
    </p:embeddedFont>
    <p:embeddedFont>
      <p:font typeface="楷体_GB2312" charset="-122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76091"/>
    <a:srgbClr val="993300"/>
    <a:srgbClr val="FF3300"/>
    <a:srgbClr val="66FF33"/>
    <a:srgbClr val="33CC33"/>
    <a:srgbClr val="F8E784"/>
    <a:srgbClr val="996600"/>
    <a:srgbClr val="FFCC00"/>
    <a:srgbClr val="4F2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16" autoAdjust="0"/>
    <p:restoredTop sz="94660"/>
  </p:normalViewPr>
  <p:slideViewPr>
    <p:cSldViewPr>
      <p:cViewPr>
        <p:scale>
          <a:sx n="100" d="100"/>
          <a:sy n="100" d="100"/>
        </p:scale>
        <p:origin x="-630" y="30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D86FA9-8A27-488B-8E6C-3B622F6ED648}" type="datetimeFigureOut">
              <a:rPr lang="zh-CN" altLang="en-US"/>
              <a:pPr>
                <a:defRPr/>
              </a:pPr>
              <a:t>2013/9/6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4ABA8D-D137-4BD9-B193-FF7F0091F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305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03249" y="1592856"/>
            <a:ext cx="422899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80" y="1700808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0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9CCB-A8EC-41FB-AC30-C053E06D1C41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07E6-C226-4862-9BEB-9FEC16F77B0F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2284-33BC-489A-8D27-13205E320238}" type="datetimeFigureOut">
              <a:rPr lang="en-US" altLang="zh-CN"/>
              <a:pPr>
                <a:defRPr/>
              </a:pPr>
              <a:t>9/6/2013</a:t>
            </a:fld>
            <a:endParaRPr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6548-8256-4062-B6BC-FBF07305A4A1}" type="slidenum">
              <a:rPr lang="en-US" altLang="zh-CN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9A6A76-DB9E-4C44-8CD5-DAEE7DABFBF5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417451-5A9E-427B-B798-8D5A20948C8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4" r:id="rId4"/>
    <p:sldLayoutId id="214748367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»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gif"/><Relationship Id="rId7" Type="http://schemas.openxmlformats.org/officeDocument/2006/relationships/slide" Target="slide2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27.xml"/><Relationship Id="rId10" Type="http://schemas.openxmlformats.org/officeDocument/2006/relationships/slide" Target="slide24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dsoft.com.cn:88/image.php?id=200848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图片 3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92" y="3046211"/>
            <a:ext cx="5103396" cy="540000"/>
          </a:xfrm>
          <a:prstGeom prst="rect">
            <a:avLst/>
          </a:prstGeom>
          <a:noFill/>
        </p:spPr>
      </p:pic>
      <p:pic>
        <p:nvPicPr>
          <p:cNvPr id="5131" name="图片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92" y="2388384"/>
            <a:ext cx="5103396" cy="540000"/>
          </a:xfrm>
          <a:prstGeom prst="rect">
            <a:avLst/>
          </a:prstGeom>
          <a:noFill/>
        </p:spPr>
      </p:pic>
      <p:pic>
        <p:nvPicPr>
          <p:cNvPr id="5132" name="图片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158" y="1656000"/>
            <a:ext cx="1604068" cy="540000"/>
          </a:xfrm>
          <a:prstGeom prst="rect">
            <a:avLst/>
          </a:prstGeom>
          <a:noFill/>
        </p:spPr>
      </p:pic>
      <p:pic>
        <p:nvPicPr>
          <p:cNvPr id="5133" name="图片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156" y="1656000"/>
            <a:ext cx="1604069" cy="540000"/>
          </a:xfrm>
          <a:prstGeom prst="rect">
            <a:avLst/>
          </a:prstGeom>
          <a:noFill/>
        </p:spPr>
      </p:pic>
      <p:sp>
        <p:nvSpPr>
          <p:cNvPr id="27" name="矩形​​ 26">
            <a:hlinkClick r:id="rId4" action="ppaction://hlinksldjump"/>
          </p:cNvPr>
          <p:cNvSpPr/>
          <p:nvPr/>
        </p:nvSpPr>
        <p:spPr bwMode="auto">
          <a:xfrm>
            <a:off x="2736880" y="2356836"/>
            <a:ext cx="464343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、水利灌溉事业的发展 </a:t>
            </a:r>
          </a:p>
        </p:txBody>
      </p:sp>
      <p:sp>
        <p:nvSpPr>
          <p:cNvPr id="29" name="矩形​​ 28">
            <a:hlinkClick r:id="rId2" action="ppaction://hlinksldjump"/>
          </p:cNvPr>
          <p:cNvSpPr/>
          <p:nvPr/>
        </p:nvSpPr>
        <p:spPr bwMode="auto">
          <a:xfrm>
            <a:off x="2736880" y="3017311"/>
            <a:ext cx="4557238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、农业生产的发展 </a:t>
            </a:r>
            <a:endParaRPr lang="en-US" altLang="zh-CN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36" name="图片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92" y="3684771"/>
            <a:ext cx="5103396" cy="540000"/>
          </a:xfrm>
          <a:prstGeom prst="rect">
            <a:avLst/>
          </a:prstGeom>
          <a:noFill/>
        </p:spPr>
      </p:pic>
      <p:sp>
        <p:nvSpPr>
          <p:cNvPr id="31" name="矩形​​ 30">
            <a:hlinkClick r:id="rId8" action="ppaction://hlinksldjump"/>
          </p:cNvPr>
          <p:cNvSpPr/>
          <p:nvPr/>
        </p:nvSpPr>
        <p:spPr bwMode="auto">
          <a:xfrm>
            <a:off x="2754129" y="3669603"/>
            <a:ext cx="458827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、手工业和商业的发展 </a:t>
            </a: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 bwMode="auto">
          <a:xfrm>
            <a:off x="5526485" y="1656000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参考文献</a:t>
            </a: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 bwMode="auto">
          <a:xfrm>
            <a:off x="2186801" y="1656000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教学目标</a:t>
            </a:r>
          </a:p>
        </p:txBody>
      </p:sp>
      <p:pic>
        <p:nvPicPr>
          <p:cNvPr id="5123" name="图片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4948240"/>
            <a:ext cx="510338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3704532" y="4941168"/>
            <a:ext cx="17315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练习与思考</a:t>
            </a:r>
          </a:p>
        </p:txBody>
      </p:sp>
      <p:pic>
        <p:nvPicPr>
          <p:cNvPr id="5128" name="图片 2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51" y="1656000"/>
            <a:ext cx="1604069" cy="540000"/>
          </a:xfrm>
          <a:prstGeom prst="rect">
            <a:avLst/>
          </a:prstGeom>
          <a:noFill/>
        </p:spPr>
      </p:pic>
      <p:sp>
        <p:nvSpPr>
          <p:cNvPr id="32" name="TextBox 31">
            <a:hlinkClick r:id="rId7" action="ppaction://hlinksldjump"/>
          </p:cNvPr>
          <p:cNvSpPr txBox="1"/>
          <p:nvPr/>
        </p:nvSpPr>
        <p:spPr bwMode="auto">
          <a:xfrm>
            <a:off x="3851920" y="1656000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重点难点</a:t>
            </a:r>
          </a:p>
        </p:txBody>
      </p:sp>
      <p:pic>
        <p:nvPicPr>
          <p:cNvPr id="18" name="图片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19" y="4339904"/>
            <a:ext cx="5103396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​​ 30">
            <a:hlinkClick r:id="rId10" action="ppaction://hlinksldjump"/>
          </p:cNvPr>
          <p:cNvSpPr/>
          <p:nvPr/>
        </p:nvSpPr>
        <p:spPr bwMode="auto">
          <a:xfrm>
            <a:off x="2771800" y="4315566"/>
            <a:ext cx="4594973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四、封建社会初期的阶级构成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73820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、农业生产的发展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1038594" y="2371073"/>
            <a:ext cx="3533406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铁农具普遍使用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071538" y="3441173"/>
            <a:ext cx="3050400" cy="1943076"/>
            <a:chOff x="2699792" y="2420888"/>
            <a:chExt cx="3050400" cy="1943076"/>
          </a:xfrm>
        </p:grpSpPr>
        <p:pic>
          <p:nvPicPr>
            <p:cNvPr id="22" name="Picture 4" descr="浏览大图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14205" t="24640" r="5728" b="17101"/>
            <a:stretch>
              <a:fillRect/>
            </a:stretch>
          </p:blipFill>
          <p:spPr bwMode="auto">
            <a:xfrm>
              <a:off x="2699792" y="2420888"/>
              <a:ext cx="3050400" cy="1476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3" name="TextBox 22"/>
            <p:cNvSpPr txBox="1"/>
            <p:nvPr/>
          </p:nvSpPr>
          <p:spPr bwMode="auto">
            <a:xfrm>
              <a:off x="3502349" y="4086965"/>
              <a:ext cx="1040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战国铁镐</a:t>
              </a:r>
            </a:p>
          </p:txBody>
        </p:sp>
      </p:grpSp>
      <p:pic>
        <p:nvPicPr>
          <p:cNvPr id="26" name="Picture 7" descr="图片6"/>
          <p:cNvPicPr>
            <a:picLocks noChangeAspect="1" noChangeArrowheads="1"/>
          </p:cNvPicPr>
          <p:nvPr/>
        </p:nvPicPr>
        <p:blipFill>
          <a:blip r:embed="rId4"/>
          <a:srcRect r="2174" b="12166"/>
          <a:stretch>
            <a:fillRect/>
          </a:stretch>
        </p:blipFill>
        <p:spPr bwMode="auto">
          <a:xfrm>
            <a:off x="4357686" y="3155421"/>
            <a:ext cx="2857520" cy="19288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644008" y="5168225"/>
            <a:ext cx="211788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铁耙、铁镰、铁锸、铁锄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1000100" y="1834080"/>
            <a:ext cx="3533406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牛耕得到推广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785786" y="2405584"/>
            <a:ext cx="6984776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犁改进：犁辕－犁壁－“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V”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形犁铧 </a:t>
            </a:r>
            <a:endParaRPr lang="en-US" altLang="zh-CN" sz="14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战国策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秦策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秦以牛田，水通粮。 </a:t>
            </a:r>
          </a:p>
        </p:txBody>
      </p:sp>
      <p:pic>
        <p:nvPicPr>
          <p:cNvPr id="13" name="Picture 4" descr="image00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802456"/>
            <a:ext cx="3545330" cy="37147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06558" y="5572140"/>
            <a:ext cx="88678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牛耕图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3334278"/>
            <a:ext cx="3533406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施肥技术的进步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928662" y="3906922"/>
            <a:ext cx="385765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孟子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滕文公上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粪其田。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韩非子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解老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积力于田畴，必且粪灌。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礼记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月令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土润溽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湿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暑，大雨时行，烧薙行水，利以杀草，如以热汤，可以粪田畴，可以美土疆。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1043608" y="3610675"/>
            <a:ext cx="43975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5.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粮食产量提高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043608" y="4182179"/>
            <a:ext cx="700092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据李悝对战国初年魏国农产量的估计：一亩地普通可产粟一石半，上熟可产四倍，即六石；中熟三倍，即四石半；下熟一倍，即三石。  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465387"/>
            <a:ext cx="707236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各诸侯国根据土壤气候等条件，普遍种植稷、黍、稻、麦、菽、麻等六种粮食作物。 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1000100" y="1893883"/>
            <a:ext cx="43975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作物分布区扩大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78117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、手工业和商业的发展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1038594" y="2219673"/>
            <a:ext cx="43975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手工业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971600" y="2799512"/>
            <a:ext cx="6984776" cy="442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kern="0" dirty="0" smtClean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）手工业的类型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1403648" y="3271624"/>
            <a:ext cx="648072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作为农业副业的家庭手工业：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墨子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非乐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丈夫耕稼树艺，妇人纺绩织纴。</a:t>
            </a:r>
            <a:endParaRPr lang="en-US" altLang="zh-CN" sz="16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独立经营的个体手工业：经营木工、车工、陶工、皮革工、修补工等。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管子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治国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一日作而五日食。</a:t>
            </a:r>
            <a:endParaRPr lang="en-US" altLang="zh-CN" sz="16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“豪民”经营的大手工业：主要经营冶铁业和煮盐业。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各国封建政府经营的官营手工业：主要经营战争用品和奢侈品等，以满足统治者的需要。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467544" y="1556792"/>
            <a:ext cx="6984776" cy="442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kern="0" dirty="0" smtClean="0">
                <a:ln w="11430"/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）手工业的发展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971600" y="2060848"/>
            <a:ext cx="309634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矿冶业：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9592" y="2708920"/>
            <a:ext cx="7214051" cy="3024336"/>
            <a:chOff x="899592" y="2996952"/>
            <a:chExt cx="7214051" cy="3024336"/>
          </a:xfrm>
        </p:grpSpPr>
        <p:pic>
          <p:nvPicPr>
            <p:cNvPr id="8" name="Picture 3" descr="ky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2996952"/>
              <a:ext cx="3168000" cy="2592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5" descr="战国矿冶遗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3040665"/>
              <a:ext cx="3685659" cy="2520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3563888" y="5744289"/>
              <a:ext cx="196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湖北大冶战国矿冶遗址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"/>
          <p:cNvGrpSpPr/>
          <p:nvPr/>
        </p:nvGrpSpPr>
        <p:grpSpPr>
          <a:xfrm>
            <a:off x="1343253" y="1974020"/>
            <a:ext cx="2464434" cy="3744416"/>
            <a:chOff x="1324165" y="2420888"/>
            <a:chExt cx="2464434" cy="3744416"/>
          </a:xfrm>
        </p:grpSpPr>
        <p:pic>
          <p:nvPicPr>
            <p:cNvPr id="12" name="Picture 3" descr="Image6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4165" y="2420888"/>
              <a:ext cx="2464434" cy="3384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1507970" y="5888305"/>
              <a:ext cx="196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宴乐采桑狩猎攻战纹壶</a:t>
              </a:r>
            </a:p>
          </p:txBody>
        </p:sp>
      </p:grpSp>
      <p:sp>
        <p:nvSpPr>
          <p:cNvPr id="8" name="矩形 7"/>
          <p:cNvSpPr/>
          <p:nvPr/>
        </p:nvSpPr>
        <p:spPr bwMode="auto">
          <a:xfrm>
            <a:off x="1299175" y="1340768"/>
            <a:ext cx="3096344" cy="403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制铜业：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51565" y="1924887"/>
            <a:ext cx="3732803" cy="3877399"/>
            <a:chOff x="3923928" y="1924887"/>
            <a:chExt cx="3732803" cy="3877399"/>
          </a:xfrm>
        </p:grpSpPr>
        <p:grpSp>
          <p:nvGrpSpPr>
            <p:cNvPr id="11" name="组合 15"/>
            <p:cNvGrpSpPr/>
            <p:nvPr/>
          </p:nvGrpSpPr>
          <p:grpSpPr>
            <a:xfrm>
              <a:off x="4139952" y="1924887"/>
              <a:ext cx="3441385" cy="3877399"/>
              <a:chOff x="1324165" y="2348880"/>
              <a:chExt cx="3441385" cy="3877399"/>
            </a:xfrm>
          </p:grpSpPr>
          <p:pic>
            <p:nvPicPr>
              <p:cNvPr id="13" name="Picture 3" descr="Image6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4165" y="2348880"/>
                <a:ext cx="3441385" cy="3492000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16" name="TextBox 15"/>
              <p:cNvSpPr txBox="1"/>
              <p:nvPr/>
            </p:nvSpPr>
            <p:spPr bwMode="auto">
              <a:xfrm>
                <a:off x="1805486" y="5949280"/>
                <a:ext cx="24256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>
                <a:defPPr>
                  <a:defRPr lang="zh-CN"/>
                </a:defPPr>
                <a:lvl1pPr algn="ctr" eaLnBrk="0" hangingPunct="0">
                  <a:defRPr sz="1200" b="0"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r>
                  <a:rPr lang="zh-CN" altLang="en-US" dirty="0" smtClean="0">
                    <a:sym typeface="楷体_GB2312" pitchFamily="49" charset="-122"/>
                  </a:rPr>
                  <a:t>  </a:t>
                </a:r>
                <a:r>
                  <a:rPr lang="zh-CN" altLang="en-US" dirty="0"/>
                  <a:t>宴乐采桑狩猎攻战纹壶展开图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923928" y="2117600"/>
              <a:ext cx="3732803" cy="3040365"/>
              <a:chOff x="3921660" y="2117600"/>
              <a:chExt cx="3732803" cy="304036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806308" y="2117600"/>
                <a:ext cx="492443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黑体" pitchFamily="49" charset="-122"/>
                    <a:ea typeface="黑体" pitchFamily="49" charset="-122"/>
                  </a:rPr>
                  <a:t>採桑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128092" y="2534027"/>
                <a:ext cx="492443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黑体" pitchFamily="49" charset="-122"/>
                    <a:ea typeface="黑体" pitchFamily="49" charset="-122"/>
                  </a:rPr>
                  <a:t>戈射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162020" y="4880966"/>
                <a:ext cx="492443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黑体" pitchFamily="49" charset="-122"/>
                    <a:ea typeface="黑体" pitchFamily="49" charset="-122"/>
                  </a:rPr>
                  <a:t>舟战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281700" y="2394599"/>
                <a:ext cx="492443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 smtClean="0">
                    <a:latin typeface="黑体" pitchFamily="49" charset="-122"/>
                    <a:ea typeface="黑体" pitchFamily="49" charset="-122"/>
                  </a:rPr>
                  <a:t>习射</a:t>
                </a:r>
                <a:endParaRPr lang="zh-CN" altLang="en-US" sz="1200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134422" y="4774786"/>
                <a:ext cx="492443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 smtClean="0">
                    <a:latin typeface="黑体" pitchFamily="49" charset="-122"/>
                    <a:ea typeface="黑体" pitchFamily="49" charset="-122"/>
                  </a:rPr>
                  <a:t>攻城</a:t>
                </a:r>
                <a:endParaRPr lang="zh-CN" altLang="en-US" sz="1200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921660" y="2981369"/>
                <a:ext cx="492443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黑体" pitchFamily="49" charset="-122"/>
                    <a:ea typeface="黑体" pitchFamily="49" charset="-122"/>
                  </a:rPr>
                  <a:t>宴乐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1043608" y="1556792"/>
            <a:ext cx="309634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b="1" dirty="0" smtClean="0"/>
              <a:t>髹漆业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组合 15"/>
          <p:cNvGrpSpPr/>
          <p:nvPr/>
        </p:nvGrpSpPr>
        <p:grpSpPr>
          <a:xfrm>
            <a:off x="3571868" y="4106689"/>
            <a:ext cx="1884233" cy="1779875"/>
            <a:chOff x="1115614" y="2884731"/>
            <a:chExt cx="1884233" cy="1779875"/>
          </a:xfrm>
        </p:grpSpPr>
        <p:pic>
          <p:nvPicPr>
            <p:cNvPr id="12" name="Picture 3" descr="Image6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614" y="2884731"/>
              <a:ext cx="1884233" cy="1512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1395666" y="4387607"/>
              <a:ext cx="1194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兽首凤形勺</a:t>
              </a:r>
            </a:p>
          </p:txBody>
        </p:sp>
      </p:grpSp>
      <p:grpSp>
        <p:nvGrpSpPr>
          <p:cNvPr id="11" name="组合 15"/>
          <p:cNvGrpSpPr/>
          <p:nvPr/>
        </p:nvGrpSpPr>
        <p:grpSpPr>
          <a:xfrm>
            <a:off x="2857488" y="2029291"/>
            <a:ext cx="3143272" cy="1933382"/>
            <a:chOff x="1115615" y="2956891"/>
            <a:chExt cx="2204000" cy="1618760"/>
          </a:xfrm>
        </p:grpSpPr>
        <p:pic>
          <p:nvPicPr>
            <p:cNvPr id="13" name="Picture 3" descr="Image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615" y="2956891"/>
              <a:ext cx="2204000" cy="136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1869994" y="4343728"/>
              <a:ext cx="513890" cy="2319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漆案</a:t>
              </a:r>
            </a:p>
          </p:txBody>
        </p:sp>
      </p:grpSp>
      <p:grpSp>
        <p:nvGrpSpPr>
          <p:cNvPr id="22" name="组合 15"/>
          <p:cNvGrpSpPr/>
          <p:nvPr/>
        </p:nvGrpSpPr>
        <p:grpSpPr>
          <a:xfrm>
            <a:off x="1214414" y="4034681"/>
            <a:ext cx="1791676" cy="1800200"/>
            <a:chOff x="1157484" y="2812723"/>
            <a:chExt cx="1791676" cy="1800200"/>
          </a:xfrm>
        </p:grpSpPr>
        <p:pic>
          <p:nvPicPr>
            <p:cNvPr id="23" name="Picture 3" descr="Image6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7484" y="2812723"/>
              <a:ext cx="1791676" cy="1512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TextBox 23"/>
            <p:cNvSpPr txBox="1"/>
            <p:nvPr/>
          </p:nvSpPr>
          <p:spPr bwMode="auto">
            <a:xfrm>
              <a:off x="1287685" y="4335924"/>
              <a:ext cx="1194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漆虎座立凤</a:t>
              </a:r>
            </a:p>
          </p:txBody>
        </p:sp>
      </p:grpSp>
      <p:grpSp>
        <p:nvGrpSpPr>
          <p:cNvPr id="25" name="组合 15"/>
          <p:cNvGrpSpPr/>
          <p:nvPr/>
        </p:nvGrpSpPr>
        <p:grpSpPr>
          <a:xfrm>
            <a:off x="6072198" y="4106689"/>
            <a:ext cx="1234930" cy="1779707"/>
            <a:chOff x="1409345" y="2790388"/>
            <a:chExt cx="1234930" cy="1779707"/>
          </a:xfrm>
        </p:grpSpPr>
        <p:pic>
          <p:nvPicPr>
            <p:cNvPr id="26" name="Picture 3" descr="Image6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9345" y="2790388"/>
              <a:ext cx="1234930" cy="1512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7" name="TextBox 26"/>
            <p:cNvSpPr txBox="1"/>
            <p:nvPr/>
          </p:nvSpPr>
          <p:spPr bwMode="auto">
            <a:xfrm>
              <a:off x="1544468" y="4293096"/>
              <a:ext cx="732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漆鹿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1071538" y="1500174"/>
            <a:ext cx="309634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/>
              <a:t>  凿玉业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组合 15"/>
          <p:cNvGrpSpPr/>
          <p:nvPr/>
        </p:nvGrpSpPr>
        <p:grpSpPr>
          <a:xfrm>
            <a:off x="2989534" y="2143116"/>
            <a:ext cx="3022626" cy="2002058"/>
            <a:chOff x="1331638" y="3139481"/>
            <a:chExt cx="2632500" cy="1911339"/>
          </a:xfrm>
        </p:grpSpPr>
        <p:pic>
          <p:nvPicPr>
            <p:cNvPr id="12" name="Picture 3" descr="Image6"/>
            <p:cNvPicPr>
              <a:picLocks noChangeAspect="1" noChangeArrowheads="1"/>
            </p:cNvPicPr>
            <p:nvPr/>
          </p:nvPicPr>
          <p:blipFill>
            <a:blip r:embed="rId2"/>
            <a:srcRect l="9609" t="5264" r="7117" b="10516"/>
            <a:stretch>
              <a:fillRect/>
            </a:stretch>
          </p:blipFill>
          <p:spPr>
            <a:xfrm>
              <a:off x="1331638" y="3139481"/>
              <a:ext cx="2632500" cy="1620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2239836" y="4786373"/>
              <a:ext cx="638300" cy="2644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玉龙</a:t>
              </a:r>
            </a:p>
          </p:txBody>
        </p:sp>
      </p:grpSp>
      <p:grpSp>
        <p:nvGrpSpPr>
          <p:cNvPr id="6" name="组合 15"/>
          <p:cNvGrpSpPr/>
          <p:nvPr/>
        </p:nvGrpSpPr>
        <p:grpSpPr>
          <a:xfrm>
            <a:off x="1907872" y="4214818"/>
            <a:ext cx="1512000" cy="1806470"/>
            <a:chOff x="1297322" y="2812723"/>
            <a:chExt cx="1512000" cy="1806470"/>
          </a:xfrm>
        </p:grpSpPr>
        <p:pic>
          <p:nvPicPr>
            <p:cNvPr id="23" name="Picture 3" descr="Image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7322" y="2812723"/>
              <a:ext cx="1512000" cy="1512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TextBox 23"/>
            <p:cNvSpPr txBox="1"/>
            <p:nvPr/>
          </p:nvSpPr>
          <p:spPr bwMode="auto">
            <a:xfrm>
              <a:off x="1657194" y="4342194"/>
              <a:ext cx="732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玉璧</a:t>
              </a:r>
            </a:p>
          </p:txBody>
        </p:sp>
      </p:grpSp>
      <p:grpSp>
        <p:nvGrpSpPr>
          <p:cNvPr id="7" name="组合 15"/>
          <p:cNvGrpSpPr/>
          <p:nvPr/>
        </p:nvGrpSpPr>
        <p:grpSpPr>
          <a:xfrm>
            <a:off x="4211034" y="4293096"/>
            <a:ext cx="2665222" cy="1701482"/>
            <a:chOff x="1121309" y="2868613"/>
            <a:chExt cx="2665222" cy="1701482"/>
          </a:xfrm>
        </p:grpSpPr>
        <p:pic>
          <p:nvPicPr>
            <p:cNvPr id="26" name="Picture 3" descr="Image6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1309" y="2868613"/>
              <a:ext cx="2665222" cy="1404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7" name="TextBox 26"/>
            <p:cNvSpPr txBox="1"/>
            <p:nvPr/>
          </p:nvSpPr>
          <p:spPr bwMode="auto">
            <a:xfrm>
              <a:off x="1924494" y="4293096"/>
              <a:ext cx="732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玉玦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1043608" y="1772816"/>
            <a:ext cx="309634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/>
              <a:t>  纺织业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907699" y="2708919"/>
            <a:ext cx="5194022" cy="3229328"/>
            <a:chOff x="1907699" y="2708919"/>
            <a:chExt cx="5194022" cy="3229328"/>
          </a:xfrm>
        </p:grpSpPr>
        <p:pic>
          <p:nvPicPr>
            <p:cNvPr id="16" name="Picture 8" descr="战国图案1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907699" y="2708920"/>
              <a:ext cx="2153204" cy="2808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Picture 13" descr="战国图案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76056" y="2708919"/>
              <a:ext cx="2025665" cy="280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3723260" y="5661248"/>
              <a:ext cx="1502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楚国丝织品纹样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038594" y="1772816"/>
            <a:ext cx="43975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商业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827584" y="2420888"/>
            <a:ext cx="6984776" cy="4154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天下熙熙，皆为利来；天下攘攘，皆为利往。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货殖列传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605233" y="3068960"/>
            <a:ext cx="3910983" cy="2725271"/>
            <a:chOff x="2605233" y="3068960"/>
            <a:chExt cx="3910983" cy="2725271"/>
          </a:xfrm>
        </p:grpSpPr>
        <p:pic>
          <p:nvPicPr>
            <p:cNvPr id="13314" name="Picture 2" descr="http://www.zh5000.com/Photo/ctwh/2008-01-03/20081395235312.jpg"/>
            <p:cNvPicPr>
              <a:picLocks noChangeAspect="1" noChangeArrowheads="1"/>
            </p:cNvPicPr>
            <p:nvPr/>
          </p:nvPicPr>
          <p:blipFill>
            <a:blip r:embed="rId2"/>
            <a:srcRect b="13889"/>
            <a:stretch>
              <a:fillRect/>
            </a:stretch>
          </p:blipFill>
          <p:spPr bwMode="auto">
            <a:xfrm>
              <a:off x="2605233" y="3068960"/>
              <a:ext cx="3910983" cy="235745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3736874" y="5517232"/>
              <a:ext cx="1502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战国天平与砝码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399753" y="2809201"/>
            <a:ext cx="673198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礼记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月令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修利堤防，导达沟渎。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魏相白圭：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千丈之堤，以蝼蚁之穴溃。</a:t>
            </a:r>
            <a:endParaRPr lang="zh-CN" altLang="en-US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076097" y="2380573"/>
            <a:ext cx="2897167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河防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1076098" y="3884855"/>
            <a:ext cx="709630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魏国于公元前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360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年在黄河以南开凿大沟。公元前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339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年开鸿沟，引圃田泽水东流，把大沟运河延伸到大梁城北，又绕过大梁城东，折而南行，至陈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河南淮阳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流入颍水，下流注入淮水。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093287" y="3456227"/>
            <a:ext cx="2897167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鸿沟</a:t>
            </a:r>
          </a:p>
        </p:txBody>
      </p:sp>
      <p:sp>
        <p:nvSpPr>
          <p:cNvPr id="15" name="矩形​​ 6"/>
          <p:cNvSpPr/>
          <p:nvPr/>
        </p:nvSpPr>
        <p:spPr bwMode="auto">
          <a:xfrm>
            <a:off x="2895971" y="1534684"/>
            <a:ext cx="350520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一、水利灌溉事业的发展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928662" y="1830843"/>
            <a:ext cx="7243738" cy="21698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 smtClean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）私商的兴起</a:t>
            </a:r>
            <a:endParaRPr lang="en-US" altLang="zh-CN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孟子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公孙丑下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 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古之为市也，以其所有易其所无者，有司者治之耳。有贱丈夫焉，必求垄断而登之，以左右望，而罔市利。人皆以为贱，故从而征之。征商自此贱丈夫始矣。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管子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大匡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关市之征，五十而取一。</a:t>
            </a:r>
            <a:endParaRPr lang="en-US" altLang="zh-CN" sz="14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货殖列传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用贫求富，农不如工，工不如商。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928662" y="4045421"/>
            <a:ext cx="7572428" cy="16158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 smtClean="0">
                <a:ln w="11430"/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）商人的主要类型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小商小贩：本钱小，人手少，营业极不稳定。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富商大贾：资本雄厚，雇用伙计、佣保、奴隶进行大规模的贩运贸易。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管子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轻重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万乘之国必有万金之贾，千乘之国必有千金之贾。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827584" y="1916832"/>
            <a:ext cx="712879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白圭、吕不韦、猗顿、卓氏、程郑、宛孔氏、师史、任氏</a:t>
            </a:r>
          </a:p>
        </p:txBody>
      </p:sp>
      <p:grpSp>
        <p:nvGrpSpPr>
          <p:cNvPr id="6" name="组合 15"/>
          <p:cNvGrpSpPr/>
          <p:nvPr/>
        </p:nvGrpSpPr>
        <p:grpSpPr>
          <a:xfrm>
            <a:off x="1835696" y="2492896"/>
            <a:ext cx="1899001" cy="3384376"/>
            <a:chOff x="1663115" y="2594978"/>
            <a:chExt cx="1899001" cy="3384376"/>
          </a:xfrm>
        </p:grpSpPr>
        <p:pic>
          <p:nvPicPr>
            <p:cNvPr id="7" name="Picture 3" descr="Image6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3115" y="2594978"/>
              <a:ext cx="1899001" cy="3060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TextBox 7"/>
            <p:cNvSpPr txBox="1"/>
            <p:nvPr/>
          </p:nvSpPr>
          <p:spPr bwMode="auto">
            <a:xfrm>
              <a:off x="2167171" y="5702355"/>
              <a:ext cx="732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白圭</a:t>
              </a:r>
            </a:p>
          </p:txBody>
        </p:sp>
      </p:grpSp>
      <p:grpSp>
        <p:nvGrpSpPr>
          <p:cNvPr id="13" name="组合 15"/>
          <p:cNvGrpSpPr/>
          <p:nvPr/>
        </p:nvGrpSpPr>
        <p:grpSpPr>
          <a:xfrm>
            <a:off x="4643438" y="2643182"/>
            <a:ext cx="2279161" cy="3162082"/>
            <a:chOff x="1436336" y="2669868"/>
            <a:chExt cx="2279161" cy="3162082"/>
          </a:xfrm>
        </p:grpSpPr>
        <p:pic>
          <p:nvPicPr>
            <p:cNvPr id="14" name="Picture 3" descr="Image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6336" y="2669868"/>
              <a:ext cx="2279161" cy="280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2119890" y="5554951"/>
              <a:ext cx="886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吕不韦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071538" y="1124744"/>
            <a:ext cx="43975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城市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928662" y="1618577"/>
            <a:ext cx="698477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当时列国的都城和郡县的治所，都发展成为规模不等的城市。</a:t>
            </a:r>
            <a:endParaRPr lang="zh-CN" altLang="en-US" sz="14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4347" y="2261519"/>
            <a:ext cx="3643338" cy="3718166"/>
            <a:chOff x="4759620" y="3000372"/>
            <a:chExt cx="2882696" cy="3058632"/>
          </a:xfrm>
        </p:grpSpPr>
        <p:pic>
          <p:nvPicPr>
            <p:cNvPr id="1026" name="Picture 2" descr="G:\历史地图\战国秦汉经济都会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l="27119" t="14247" r="15254" b="20624"/>
            <a:stretch>
              <a:fillRect/>
            </a:stretch>
          </p:blipFill>
          <p:spPr bwMode="auto">
            <a:xfrm>
              <a:off x="4929189" y="3000372"/>
              <a:ext cx="2656601" cy="250033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759620" y="5527320"/>
              <a:ext cx="2882696" cy="5316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战国重要城市分布图</a:t>
              </a:r>
              <a:endParaRPr lang="en-US" altLang="zh-CN" dirty="0"/>
            </a:p>
            <a:p>
              <a:r>
                <a:rPr lang="zh-CN" altLang="en-US" dirty="0"/>
                <a:t>（采自马正林主编</a:t>
              </a:r>
              <a:r>
                <a:rPr lang="en-US" altLang="zh-CN" dirty="0"/>
                <a:t>《</a:t>
              </a:r>
              <a:r>
                <a:rPr lang="zh-CN" altLang="en-US" dirty="0"/>
                <a:t>中国历史地理简论</a:t>
              </a:r>
              <a:r>
                <a:rPr lang="en-US" altLang="zh-CN" dirty="0"/>
                <a:t>》</a:t>
              </a:r>
              <a:r>
                <a:rPr lang="zh-CN" altLang="en-US" dirty="0"/>
                <a:t>，陕西人民出版社，</a:t>
              </a:r>
              <a:r>
                <a:rPr lang="en-US" altLang="zh-CN" dirty="0"/>
                <a:t>1987</a:t>
              </a:r>
              <a:r>
                <a:rPr lang="zh-CN" altLang="en-US" dirty="0"/>
                <a:t>）</a:t>
              </a:r>
            </a:p>
          </p:txBody>
        </p:sp>
      </p:grpSp>
      <p:pic>
        <p:nvPicPr>
          <p:cNvPr id="14" name="Picture 4" descr="qiguo0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3438" y="2794991"/>
            <a:ext cx="3345150" cy="226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504877" y="5190477"/>
            <a:ext cx="196399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山东临淄齐国故城遗址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071538" y="1848777"/>
            <a:ext cx="43975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金属货币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857224" y="2340900"/>
            <a:ext cx="492922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三晋流行铲形的“布”；齐、燕流行刀形币；秦、周使用圜钱，有方孔、圆孔；楚币有三种：郢爰（金币）、蚁鼻钱、布币</a:t>
            </a:r>
            <a:endParaRPr lang="zh-CN" altLang="en-US" sz="14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21865" t="18723" r="54588" b="27730"/>
          <a:stretch>
            <a:fillRect/>
          </a:stretch>
        </p:blipFill>
        <p:spPr bwMode="auto">
          <a:xfrm>
            <a:off x="1000100" y="3698222"/>
            <a:ext cx="1000132" cy="170601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3" name="组合 15"/>
          <p:cNvGrpSpPr/>
          <p:nvPr/>
        </p:nvGrpSpPr>
        <p:grpSpPr>
          <a:xfrm>
            <a:off x="6255230" y="1340768"/>
            <a:ext cx="1348446" cy="2430032"/>
            <a:chOff x="1760765" y="2669868"/>
            <a:chExt cx="1535083" cy="3209776"/>
          </a:xfrm>
        </p:grpSpPr>
        <p:pic>
          <p:nvPicPr>
            <p:cNvPr id="14" name="Picture 3" descr="Image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6864" y="2669868"/>
              <a:ext cx="898105" cy="280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1760765" y="5513762"/>
              <a:ext cx="1535083" cy="3658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战国齐六字刀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15616" y="5498992"/>
            <a:ext cx="732893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布币</a:t>
            </a:r>
          </a:p>
        </p:txBody>
      </p:sp>
      <p:pic>
        <p:nvPicPr>
          <p:cNvPr id="17" name="图片 16" descr="图片19.jpg"/>
          <p:cNvPicPr>
            <a:picLocks noChangeAspect="1"/>
          </p:cNvPicPr>
          <p:nvPr/>
        </p:nvPicPr>
        <p:blipFill>
          <a:blip r:embed="rId4"/>
          <a:srcRect l="66604" t="21245" r="5603" b="10770"/>
          <a:stretch>
            <a:fillRect/>
          </a:stretch>
        </p:blipFill>
        <p:spPr>
          <a:xfrm>
            <a:off x="2411760" y="3698222"/>
            <a:ext cx="1143008" cy="16787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468378" y="5498992"/>
            <a:ext cx="88678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蚁鼻钱</a:t>
            </a:r>
          </a:p>
        </p:txBody>
      </p:sp>
      <p:grpSp>
        <p:nvGrpSpPr>
          <p:cNvPr id="19" name="组合 15"/>
          <p:cNvGrpSpPr/>
          <p:nvPr/>
        </p:nvGrpSpPr>
        <p:grpSpPr>
          <a:xfrm>
            <a:off x="3779912" y="3769660"/>
            <a:ext cx="2039686" cy="2006331"/>
            <a:chOff x="1297322" y="2862228"/>
            <a:chExt cx="2039686" cy="2006331"/>
          </a:xfrm>
        </p:grpSpPr>
        <p:pic>
          <p:nvPicPr>
            <p:cNvPr id="20" name="Picture 3" descr="Image6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7322" y="2862228"/>
              <a:ext cx="2039686" cy="1620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1" name="TextBox 20"/>
            <p:cNvSpPr txBox="1"/>
            <p:nvPr/>
          </p:nvSpPr>
          <p:spPr bwMode="auto">
            <a:xfrm>
              <a:off x="1868826" y="4591560"/>
              <a:ext cx="732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圜钱</a:t>
              </a:r>
            </a:p>
          </p:txBody>
        </p:sp>
      </p:grpSp>
      <p:grpSp>
        <p:nvGrpSpPr>
          <p:cNvPr id="22" name="组合 15"/>
          <p:cNvGrpSpPr/>
          <p:nvPr/>
        </p:nvGrpSpPr>
        <p:grpSpPr>
          <a:xfrm>
            <a:off x="6143636" y="3840701"/>
            <a:ext cx="2071701" cy="1935292"/>
            <a:chOff x="1481037" y="2933211"/>
            <a:chExt cx="2245106" cy="2126946"/>
          </a:xfrm>
        </p:grpSpPr>
        <p:pic>
          <p:nvPicPr>
            <p:cNvPr id="23" name="Picture 3" descr="Image6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1037" y="2933211"/>
              <a:ext cx="2245106" cy="1620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TextBox 23"/>
            <p:cNvSpPr txBox="1"/>
            <p:nvPr/>
          </p:nvSpPr>
          <p:spPr bwMode="auto">
            <a:xfrm>
              <a:off x="1962838" y="4755726"/>
              <a:ext cx="1461313" cy="3044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郢爰（金币）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771800" y="1556792"/>
            <a:ext cx="3744415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四、封建社会初期的阶级构成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1071538" y="2576398"/>
            <a:ext cx="631504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地主阶级：国君、贵族食封地主、军功官僚地主、豪民。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农民阶级：公民、私人、自耕农、雇农。 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71538" y="3362216"/>
            <a:ext cx="698477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三对社会矛盾：封建地主阶级和农民阶级的矛盾，地主阶级的内部矛盾，封建地主阶级和被推翻的奴隶主阶级残余势力的矛盾。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地主阶级逐渐取代奴隶主成为统治阶级，农民成为主要的被剥削被压迫阶级。农民与地主构成了社会上两大对立阶级，这两个矛盾着的力量构成了战国社会的主要矛盾。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051720" y="2502024"/>
            <a:ext cx="4382219" cy="2007096"/>
          </a:xfrm>
          <a:prstGeom prst="wedgeRoundRectCallout">
            <a:avLst>
              <a:gd name="adj1" fmla="val -54044"/>
              <a:gd name="adj2" fmla="val -3435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en-US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课后作业</a:t>
            </a:r>
            <a:r>
              <a:rPr lang="en-US" altLang="zh-CN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简述战国时期水利建设的成就。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战国时期农业的发展主要表现在哪些方面？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说说战国时期的手工业。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私营商业是怎样兴起的？有什么意义？</a:t>
            </a:r>
          </a:p>
        </p:txBody>
      </p:sp>
      <p:pic>
        <p:nvPicPr>
          <p:cNvPr id="34822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4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4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954213"/>
            <a:ext cx="771525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+mn-ea"/>
                <a:ea typeface="+mn-ea"/>
              </a:rPr>
              <a:t>教学目标</a:t>
            </a: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　　认识战国时期社会经济发展的主要标志；弄清战国时期社会经济飞速发展的原因。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 smtClean="0">
              <a:solidFill>
                <a:srgbClr val="9966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600" dirty="0">
              <a:solidFill>
                <a:srgbClr val="996600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+mn-ea"/>
                <a:ea typeface="+mn-ea"/>
              </a:rPr>
              <a:t>重点难点</a:t>
            </a: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】</a:t>
            </a:r>
            <a:endParaRPr lang="zh-CN" altLang="en-US" sz="1600" b="1" dirty="0">
              <a:solidFill>
                <a:srgbClr val="9966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+mn-ea"/>
                <a:ea typeface="+mn-ea"/>
              </a:rPr>
              <a:t>        本节课教学</a:t>
            </a: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的重点是都江堰与郑国渠；铁器与牛耕的推广；手工业和商业的类型。难点是封建经济何以高速发展；私营工商业的兴起原因及其意义。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38" y="1340768"/>
            <a:ext cx="77152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西汉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司马迁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史记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，中华书局，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晋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皇甫谧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帝王世纪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，辽宁教育出版社，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3.[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左丘明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左传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4.《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5.《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战国纵横家书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（马王堆汉墓帛书），文物出版社，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6.《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二十二子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7.《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睡虎地秦墓竹简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8.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范祥雍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古本竹书纪年辑校订补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，新知识出版社，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1956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9.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翦伯赞、郑天挺主编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中国通史参考资料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第一册，中华书局，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1962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10.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翦伯赞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中国史纲要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上册，人民出版社，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11.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范文澜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12.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中国史稿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13.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第一至四册，上海人民出版社，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14.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李学勤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东周与秦代文明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15.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杨宽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endParaRPr lang="en-US" altLang="zh-CN" sz="1600" dirty="0" smtClean="0">
              <a:solidFill>
                <a:srgbClr val="996600"/>
              </a:solidFill>
              <a:latin typeface="+mn-lt"/>
              <a:ea typeface="+mn-ea"/>
            </a:endParaRP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16.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沈长云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战国史与战国文化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，上海科学技术文献出版社，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17.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彭邦炯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战国史话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，中国青年出版社，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18.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黄中业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战国变法运动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，吉林大学出版社，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1990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</p:txBody>
      </p:sp>
      <p:pic>
        <p:nvPicPr>
          <p:cNvPr id="3686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4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7626" y="9626"/>
            <a:ext cx="8165297" cy="6855194"/>
            <a:chOff x="2717500" y="710737"/>
            <a:chExt cx="9024806" cy="7656593"/>
          </a:xfrm>
          <a:solidFill>
            <a:srgbClr val="FFFFFF"/>
          </a:solidFill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7500" y="710737"/>
              <a:ext cx="9024806" cy="7656593"/>
            </a:xfrm>
            <a:prstGeom prst="rect">
              <a:avLst/>
            </a:prstGeom>
            <a:grpFill/>
          </p:spPr>
        </p:pic>
        <p:sp>
          <p:nvSpPr>
            <p:cNvPr id="4" name="TextBox 3"/>
            <p:cNvSpPr txBox="1"/>
            <p:nvPr/>
          </p:nvSpPr>
          <p:spPr>
            <a:xfrm>
              <a:off x="2717500" y="7988168"/>
              <a:ext cx="9024806" cy="343757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1">
                  <a:latin typeface="Arial" charset="0"/>
                  <a:ea typeface="楷体_GB2312" pitchFamily="49" charset="-122"/>
                </a:defRPr>
              </a:lvl1pPr>
            </a:lstStyle>
            <a:p>
              <a:r>
                <a:rPr lang="zh-CN" altLang="en-US" sz="1400" b="0" dirty="0" smtClean="0">
                  <a:latin typeface="黑体" pitchFamily="49" charset="-122"/>
                  <a:ea typeface="黑体" pitchFamily="49" charset="-122"/>
                </a:rPr>
                <a:t>采</a:t>
              </a:r>
              <a:r>
                <a:rPr lang="zh-CN" altLang="en-US" sz="1400" b="0" dirty="0">
                  <a:latin typeface="黑体" pitchFamily="49" charset="-122"/>
                  <a:ea typeface="黑体" pitchFamily="49" charset="-122"/>
                </a:rPr>
                <a:t>自马正林主编</a:t>
              </a:r>
              <a:r>
                <a:rPr lang="en-US" altLang="zh-CN" sz="1400" b="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1400" b="0" dirty="0">
                  <a:latin typeface="黑体" pitchFamily="49" charset="-122"/>
                  <a:ea typeface="黑体" pitchFamily="49" charset="-122"/>
                </a:rPr>
                <a:t>中国历史地理简论</a:t>
              </a:r>
              <a:r>
                <a:rPr lang="en-US" altLang="zh-CN" sz="1400" b="0" dirty="0">
                  <a:latin typeface="黑体" pitchFamily="49" charset="-122"/>
                  <a:ea typeface="黑体" pitchFamily="49" charset="-122"/>
                </a:rPr>
                <a:t>》，</a:t>
              </a:r>
              <a:r>
                <a:rPr lang="zh-CN" altLang="en-US" sz="1400" b="0" dirty="0">
                  <a:latin typeface="黑体" pitchFamily="49" charset="-122"/>
                  <a:ea typeface="黑体" pitchFamily="49" charset="-122"/>
                </a:rPr>
                <a:t>陕西人民出版社，</a:t>
              </a:r>
              <a:r>
                <a:rPr lang="en-US" altLang="zh-CN" sz="1400" b="0" dirty="0">
                  <a:latin typeface="黑体" pitchFamily="49" charset="-122"/>
                  <a:ea typeface="黑体" pitchFamily="49" charset="-122"/>
                </a:rPr>
                <a:t>1987</a:t>
              </a:r>
              <a:endParaRPr lang="zh-CN" altLang="en-US" sz="1400" b="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 rot="20694291">
            <a:off x="3552660" y="1841487"/>
            <a:ext cx="37861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楷体_GB2312" pitchFamily="49" charset="-122"/>
              </a:rPr>
              <a:t>鸿</a:t>
            </a:r>
            <a:endParaRPr lang="zh-CN" altLang="en-US" sz="1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 rot="19773054">
            <a:off x="3618709" y="2077143"/>
            <a:ext cx="41549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楷体_GB2312" pitchFamily="49" charset="-122"/>
              </a:rPr>
              <a:t>沟</a:t>
            </a:r>
            <a:endParaRPr lang="zh-CN" altLang="en-US" sz="1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Picture 2" descr="C:\Users\WLXYs-\Pictures\图片1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6" y="9626"/>
            <a:ext cx="8167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950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971600" y="2915359"/>
            <a:ext cx="7200800" cy="1846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魏文侯时，西门豹破除了“河伯娶妇”的迷信，动员人力开凿了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道水渠，引漳水灌溉农田，使漳河由水害变为水利。魏襄王时的邺令史起，继续开渠引漳水灌田，使邺一带的盐碱地得到改良。</a:t>
            </a:r>
          </a:p>
          <a:p>
            <a:pPr>
              <a:lnSpc>
                <a:spcPct val="150000"/>
              </a:lnSpc>
            </a:pPr>
            <a:endParaRPr lang="zh-CN" altLang="en-US" sz="14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 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汉书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沟洫志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邺有贤令兮为史公，决漳水兮灌邺旁，终古舄卤兮生稻粱。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3131840" y="2060848"/>
            <a:ext cx="2525294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  引漳十二渠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971600" y="2427853"/>
            <a:ext cx="4386218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都江堰位于岷江中游的灌县。秦昭王时，李冰做蜀郡守，建成都江堰。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都江堰是防洪、灌溉、航运综合水利工程。由都江鱼嘴、离碓、宝瓶口等重要设施构成，可灌溉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300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万亩良田。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华阳国志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蜀志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旱则引水浸润，雨则杜塞水门。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2123728" y="1859645"/>
            <a:ext cx="2525294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都江堰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695297" y="1859645"/>
            <a:ext cx="1829031" cy="4161643"/>
            <a:chOff x="6300192" y="3212976"/>
            <a:chExt cx="1098504" cy="2943744"/>
          </a:xfrm>
        </p:grpSpPr>
        <p:pic>
          <p:nvPicPr>
            <p:cNvPr id="9" name="Picture 6" descr="0812pic22697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300192" y="3212976"/>
              <a:ext cx="1098504" cy="262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6557438" y="5960784"/>
              <a:ext cx="625020" cy="1959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李冰石像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547664" y="2191504"/>
            <a:ext cx="6192688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在拐弯处修百丈堤，防止激流冲击。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竹篓装鹅卵石修分水道（鱼嘴），使岷江一分为二。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在鱼嘴下修内外金刚堤，分内外江。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修飞沙堰，使内江丰水时排向外江。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修离堆，将内江水在此分出许多支渠（有斗门控制水流），流入平原灌溉。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修宝瓶口，控制灌溉。</a:t>
            </a:r>
            <a:endParaRPr lang="zh-CN" altLang="en-US" sz="14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60589" y="0"/>
            <a:ext cx="5862593" cy="6746555"/>
            <a:chOff x="445506" y="1188338"/>
            <a:chExt cx="5315259" cy="6379701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18"/>
            <a:stretch/>
          </p:blipFill>
          <p:spPr>
            <a:xfrm>
              <a:off x="445506" y="1188338"/>
              <a:ext cx="5315259" cy="605955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445506" y="7247894"/>
              <a:ext cx="5315259" cy="32014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sz="1600" dirty="0" smtClean="0">
                  <a:sym typeface="楷体_GB2312" pitchFamily="49" charset="-122"/>
                </a:rPr>
                <a:t>  </a:t>
              </a:r>
              <a:r>
                <a:rPr lang="zh-CN" altLang="en-US" sz="1600" dirty="0"/>
                <a:t>都江堰示意图</a:t>
              </a:r>
            </a:p>
          </p:txBody>
        </p:sp>
      </p:grpSp>
      <p:sp>
        <p:nvSpPr>
          <p:cNvPr id="5" name="矩形 4"/>
          <p:cNvSpPr/>
          <p:nvPr/>
        </p:nvSpPr>
        <p:spPr>
          <a:xfrm rot="2590891">
            <a:off x="3039168" y="21726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百丈堤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 rot="19149326">
            <a:off x="2599184" y="49556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岷</a:t>
            </a:r>
            <a:endParaRPr lang="en-US" altLang="zh-CN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rot="19087282">
            <a:off x="3006174" y="92822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江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026691" y="56781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鱼嘴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3707904" y="843142"/>
            <a:ext cx="337878" cy="497626"/>
          </a:xfrm>
          <a:prstGeom prst="line">
            <a:avLst/>
          </a:prstGeom>
          <a:ln w="381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04164" y="9807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外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金刚堤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051718" y="20542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外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金刚堤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 rot="19612206">
            <a:off x="3815394" y="20515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外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139953" y="1224187"/>
            <a:ext cx="792087" cy="517794"/>
          </a:xfrm>
          <a:prstGeom prst="line">
            <a:avLst/>
          </a:prstGeom>
          <a:ln w="381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159714" y="1700808"/>
            <a:ext cx="620198" cy="359517"/>
          </a:xfrm>
          <a:prstGeom prst="line">
            <a:avLst/>
          </a:prstGeom>
          <a:ln w="381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rot="183803">
            <a:off x="4005508" y="477702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岷</a:t>
            </a:r>
            <a:endParaRPr lang="en-US" altLang="zh-CN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23928" y="57239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江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 rot="19878996">
            <a:off x="4419117" y="17778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内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 rot="20074162">
            <a:off x="4703178" y="249220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江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 rot="20572969">
            <a:off x="4025324" y="270031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江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426948" y="241429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飞沙堰</a:t>
            </a:r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4932040" y="2676873"/>
            <a:ext cx="526122" cy="780051"/>
          </a:xfrm>
          <a:prstGeom prst="line">
            <a:avLst/>
          </a:prstGeom>
          <a:ln w="381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458161" y="478786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离堆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342744" y="292672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宝瓶口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5395393" y="3254315"/>
            <a:ext cx="263061" cy="1032975"/>
          </a:xfrm>
          <a:prstGeom prst="line">
            <a:avLst/>
          </a:prstGeom>
          <a:ln w="381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378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图片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29124" y="1872344"/>
            <a:ext cx="2928958" cy="17006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5" descr="libing0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38" y="1815290"/>
            <a:ext cx="2643206" cy="1757726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2571736" y="3743455"/>
            <a:ext cx="3155187" cy="2205825"/>
            <a:chOff x="2266260" y="3400458"/>
            <a:chExt cx="3786779" cy="3261023"/>
          </a:xfrm>
        </p:grpSpPr>
        <p:pic>
          <p:nvPicPr>
            <p:cNvPr id="14" name="Picture 7" descr="libing02"/>
            <p:cNvPicPr>
              <a:picLocks noChangeAspect="1" noChangeArrowheads="1"/>
            </p:cNvPicPr>
            <p:nvPr/>
          </p:nvPicPr>
          <p:blipFill>
            <a:blip r:embed="rId4"/>
            <a:srcRect b="47613"/>
            <a:stretch>
              <a:fillRect/>
            </a:stretch>
          </p:blipFill>
          <p:spPr bwMode="auto">
            <a:xfrm>
              <a:off x="2266260" y="3400458"/>
              <a:ext cx="3786779" cy="264029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3389339" y="6251974"/>
              <a:ext cx="1618372" cy="4095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都江堰二王庙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971600" y="2309971"/>
            <a:ext cx="698477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郑国渠渠首在仲山西麓的瓠口（今陕西泾阳县王桥乡船头村西北），渠的主干线沿北山南麓自西向东伸展，总长近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150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公里，灌溉面积约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万余顷。 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2988593" y="1578985"/>
            <a:ext cx="2525294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郑国渠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85852" y="3534975"/>
            <a:ext cx="2458532" cy="2270289"/>
            <a:chOff x="827584" y="1953072"/>
            <a:chExt cx="2822320" cy="2503769"/>
          </a:xfrm>
        </p:grpSpPr>
        <p:pic>
          <p:nvPicPr>
            <p:cNvPr id="11" name="Picture 5" descr="郑渠分水坝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1953072"/>
              <a:ext cx="2822320" cy="2124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1376125" y="4151355"/>
              <a:ext cx="1724634" cy="3054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郑国渠大坝遗迹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43438" y="3601957"/>
            <a:ext cx="2714644" cy="2203307"/>
            <a:chOff x="5148064" y="1881072"/>
            <a:chExt cx="2927999" cy="2587624"/>
          </a:xfrm>
        </p:grpSpPr>
        <p:pic>
          <p:nvPicPr>
            <p:cNvPr id="15" name="Picture 4" descr="DSC072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148064" y="1881072"/>
              <a:ext cx="2927999" cy="2196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5847685" y="4143381"/>
              <a:ext cx="1620409" cy="3253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郑国渠渠首遗址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4268</TotalTime>
  <Words>885</Words>
  <Application>Microsoft Office PowerPoint</Application>
  <PresentationFormat>全屏显示(4:3)</PresentationFormat>
  <Paragraphs>157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黑体</vt:lpstr>
      <vt:lpstr>楷体_GB2312</vt:lpstr>
      <vt:lpstr>Wingdings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560</cp:revision>
  <dcterms:created xsi:type="dcterms:W3CDTF">2006-08-16T00:00:00Z</dcterms:created>
  <dcterms:modified xsi:type="dcterms:W3CDTF">2013-09-06T02:40:34Z</dcterms:modified>
</cp:coreProperties>
</file>