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85" r:id="rId5"/>
    <p:sldId id="267" r:id="rId6"/>
    <p:sldId id="269" r:id="rId7"/>
    <p:sldId id="271" r:id="rId8"/>
    <p:sldId id="274" r:id="rId9"/>
    <p:sldId id="275" r:id="rId10"/>
    <p:sldId id="277" r:id="rId11"/>
    <p:sldId id="279" r:id="rId12"/>
    <p:sldId id="280" r:id="rId13"/>
    <p:sldId id="282" r:id="rId14"/>
    <p:sldId id="290" r:id="rId15"/>
    <p:sldId id="287" r:id="rId16"/>
    <p:sldId id="286" r:id="rId17"/>
  </p:sldIdLst>
  <p:sldSz cx="9144000" cy="6858000" type="screen4x3"/>
  <p:notesSz cx="6858000" cy="9144000"/>
  <p:embeddedFontLst>
    <p:embeddedFont>
      <p:font typeface="黑体" pitchFamily="49" charset="-122"/>
      <p:regular r:id="rId19"/>
    </p:embeddedFont>
    <p:embeddedFont>
      <p:font typeface="楷体_GB2312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84"/>
    <a:srgbClr val="996600"/>
    <a:srgbClr val="993300"/>
    <a:srgbClr val="FFCC00"/>
    <a:srgbClr val="4F291D"/>
    <a:srgbClr val="F5DE51"/>
    <a:srgbClr val="FFEC9B"/>
    <a:srgbClr val="FFE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776" autoAdjust="0"/>
  </p:normalViewPr>
  <p:slideViewPr>
    <p:cSldViewPr>
      <p:cViewPr>
        <p:scale>
          <a:sx n="100" d="100"/>
          <a:sy n="100" d="100"/>
        </p:scale>
        <p:origin x="-6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95E66-19F1-46B0-B8F0-64671B2773CF}" type="doc">
      <dgm:prSet loTypeId="urn:microsoft.com/office/officeart/2005/8/layout/pyramid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E8CB4D4-339B-4658-985E-FC27488E6E31}">
      <dgm:prSet phldrT="[文本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zh-CN" alt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地主</a:t>
          </a:r>
          <a:endParaRPr lang="zh-CN" altLang="en-US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gm:t>
    </dgm:pt>
    <dgm:pt modelId="{9DF1D0EC-3D6B-466C-ACDE-32A35D6C88CF}" type="parTrans" cxnId="{CC6099D7-3972-4D44-9C3B-1BF0E6C97476}">
      <dgm:prSet/>
      <dgm:spPr/>
      <dgm:t>
        <a:bodyPr/>
        <a:lstStyle/>
        <a:p>
          <a:endParaRPr lang="zh-CN" altLang="en-US" sz="2000"/>
        </a:p>
      </dgm:t>
    </dgm:pt>
    <dgm:pt modelId="{CF2F9600-A70B-4943-85AC-6FFD8BA13405}" type="sibTrans" cxnId="{CC6099D7-3972-4D44-9C3B-1BF0E6C97476}">
      <dgm:prSet/>
      <dgm:spPr/>
      <dgm:t>
        <a:bodyPr/>
        <a:lstStyle/>
        <a:p>
          <a:endParaRPr lang="zh-CN" altLang="en-US" sz="2000"/>
        </a:p>
      </dgm:t>
    </dgm:pt>
    <dgm:pt modelId="{F9F5D72B-86F5-46F8-B01E-6E0F186292FE}">
      <dgm:prSet phldrT="[文本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zh-CN" alt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农民</a:t>
          </a:r>
          <a:endParaRPr lang="zh-CN" altLang="en-US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gm:t>
    </dgm:pt>
    <dgm:pt modelId="{7D1D48B5-981F-494D-A271-5F5AB4731390}" type="parTrans" cxnId="{D5FAF567-019E-4B84-BDC1-6996371E7413}">
      <dgm:prSet/>
      <dgm:spPr/>
      <dgm:t>
        <a:bodyPr/>
        <a:lstStyle/>
        <a:p>
          <a:endParaRPr lang="zh-CN" altLang="en-US" sz="2000"/>
        </a:p>
      </dgm:t>
    </dgm:pt>
    <dgm:pt modelId="{2E33F6A4-3A7E-4A60-B932-0726081D2BDB}" type="sibTrans" cxnId="{D5FAF567-019E-4B84-BDC1-6996371E7413}">
      <dgm:prSet/>
      <dgm:spPr/>
      <dgm:t>
        <a:bodyPr/>
        <a:lstStyle/>
        <a:p>
          <a:endParaRPr lang="zh-CN" altLang="en-US" sz="2000"/>
        </a:p>
      </dgm:t>
    </dgm:pt>
    <dgm:pt modelId="{3022A892-126C-4669-AA8A-F8F0B907C24E}">
      <dgm:prSet phldrT="[文本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zh-CN" alt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奴隶</a:t>
          </a:r>
          <a:endParaRPr lang="zh-CN" altLang="en-US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gm:t>
    </dgm:pt>
    <dgm:pt modelId="{C673A835-AB41-4CA2-AC75-C82EC1FA15C4}" type="parTrans" cxnId="{58FF4E7C-E80C-40EB-BAC8-747B388882E7}">
      <dgm:prSet/>
      <dgm:spPr/>
      <dgm:t>
        <a:bodyPr/>
        <a:lstStyle/>
        <a:p>
          <a:endParaRPr lang="zh-CN" altLang="en-US" sz="2000"/>
        </a:p>
      </dgm:t>
    </dgm:pt>
    <dgm:pt modelId="{32E97FAB-6871-4E9F-9141-A67646E06B5E}" type="sibTrans" cxnId="{58FF4E7C-E80C-40EB-BAC8-747B388882E7}">
      <dgm:prSet/>
      <dgm:spPr/>
      <dgm:t>
        <a:bodyPr/>
        <a:lstStyle/>
        <a:p>
          <a:endParaRPr lang="zh-CN" altLang="en-US" sz="2000"/>
        </a:p>
      </dgm:t>
    </dgm:pt>
    <dgm:pt modelId="{159F0EB0-630F-4E5B-B5BD-D7A110039195}">
      <dgm:prSet phldrT="[文本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zh-CN" altLang="en-US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其他</a:t>
          </a:r>
          <a:endParaRPr lang="zh-CN" altLang="en-US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gm:t>
    </dgm:pt>
    <dgm:pt modelId="{5D5222EF-D1F7-4600-A76C-BDEC447BAC0F}" type="parTrans" cxnId="{630564AA-42DE-4C64-872F-300C87647CFE}">
      <dgm:prSet/>
      <dgm:spPr/>
      <dgm:t>
        <a:bodyPr/>
        <a:lstStyle/>
        <a:p>
          <a:endParaRPr lang="zh-CN" altLang="en-US" sz="2000"/>
        </a:p>
      </dgm:t>
    </dgm:pt>
    <dgm:pt modelId="{CB73EDC1-342C-4CD0-94DE-536E3DB7B7E6}" type="sibTrans" cxnId="{630564AA-42DE-4C64-872F-300C87647CFE}">
      <dgm:prSet/>
      <dgm:spPr/>
      <dgm:t>
        <a:bodyPr/>
        <a:lstStyle/>
        <a:p>
          <a:endParaRPr lang="zh-CN" altLang="en-US" sz="2000"/>
        </a:p>
      </dgm:t>
    </dgm:pt>
    <dgm:pt modelId="{EDD7C59C-AE74-4B8D-B738-171893501264}" type="pres">
      <dgm:prSet presAssocID="{C8A95E66-19F1-46B0-B8F0-64671B2773C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E8F48CB-5427-48AF-BC31-EEC286F1B4F4}" type="pres">
      <dgm:prSet presAssocID="{C8A95E66-19F1-46B0-B8F0-64671B2773C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C48700-C75F-4316-8738-84761AC60EB6}" type="pres">
      <dgm:prSet presAssocID="{C8A95E66-19F1-46B0-B8F0-64671B2773C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4D3174-6807-49BE-94CA-82D4163AC4FE}" type="pres">
      <dgm:prSet presAssocID="{C8A95E66-19F1-46B0-B8F0-64671B2773C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B02945-4EDA-445A-8EED-D6B64F7E083C}" type="pres">
      <dgm:prSet presAssocID="{C8A95E66-19F1-46B0-B8F0-64671B2773C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B5F27A-903B-443B-A9E4-399ABF2E05D4}" type="presOf" srcId="{C8A95E66-19F1-46B0-B8F0-64671B2773CF}" destId="{EDD7C59C-AE74-4B8D-B738-171893501264}" srcOrd="0" destOrd="0" presId="urn:microsoft.com/office/officeart/2005/8/layout/pyramid4"/>
    <dgm:cxn modelId="{630564AA-42DE-4C64-872F-300C87647CFE}" srcId="{C8A95E66-19F1-46B0-B8F0-64671B2773CF}" destId="{159F0EB0-630F-4E5B-B5BD-D7A110039195}" srcOrd="3" destOrd="0" parTransId="{5D5222EF-D1F7-4600-A76C-BDEC447BAC0F}" sibTransId="{CB73EDC1-342C-4CD0-94DE-536E3DB7B7E6}"/>
    <dgm:cxn modelId="{0F2B89CA-E797-476D-88C2-8EAC37CE7350}" type="presOf" srcId="{6E8CB4D4-339B-4658-985E-FC27488E6E31}" destId="{FE8F48CB-5427-48AF-BC31-EEC286F1B4F4}" srcOrd="0" destOrd="0" presId="urn:microsoft.com/office/officeart/2005/8/layout/pyramid4"/>
    <dgm:cxn modelId="{58FF4E7C-E80C-40EB-BAC8-747B388882E7}" srcId="{C8A95E66-19F1-46B0-B8F0-64671B2773CF}" destId="{3022A892-126C-4669-AA8A-F8F0B907C24E}" srcOrd="2" destOrd="0" parTransId="{C673A835-AB41-4CA2-AC75-C82EC1FA15C4}" sibTransId="{32E97FAB-6871-4E9F-9141-A67646E06B5E}"/>
    <dgm:cxn modelId="{CC557861-34B2-4276-B4D0-08883A34493D}" type="presOf" srcId="{159F0EB0-630F-4E5B-B5BD-D7A110039195}" destId="{4DB02945-4EDA-445A-8EED-D6B64F7E083C}" srcOrd="0" destOrd="0" presId="urn:microsoft.com/office/officeart/2005/8/layout/pyramid4"/>
    <dgm:cxn modelId="{D5FAF567-019E-4B84-BDC1-6996371E7413}" srcId="{C8A95E66-19F1-46B0-B8F0-64671B2773CF}" destId="{F9F5D72B-86F5-46F8-B01E-6E0F186292FE}" srcOrd="1" destOrd="0" parTransId="{7D1D48B5-981F-494D-A271-5F5AB4731390}" sibTransId="{2E33F6A4-3A7E-4A60-B932-0726081D2BDB}"/>
    <dgm:cxn modelId="{560FAEE7-3772-4F6F-8AFD-820CBF8BF59A}" type="presOf" srcId="{3022A892-126C-4669-AA8A-F8F0B907C24E}" destId="{4F4D3174-6807-49BE-94CA-82D4163AC4FE}" srcOrd="0" destOrd="0" presId="urn:microsoft.com/office/officeart/2005/8/layout/pyramid4"/>
    <dgm:cxn modelId="{6A2A2AC3-DB3C-4345-B2AB-CD6668BB18E9}" type="presOf" srcId="{F9F5D72B-86F5-46F8-B01E-6E0F186292FE}" destId="{59C48700-C75F-4316-8738-84761AC60EB6}" srcOrd="0" destOrd="0" presId="urn:microsoft.com/office/officeart/2005/8/layout/pyramid4"/>
    <dgm:cxn modelId="{CC6099D7-3972-4D44-9C3B-1BF0E6C97476}" srcId="{C8A95E66-19F1-46B0-B8F0-64671B2773CF}" destId="{6E8CB4D4-339B-4658-985E-FC27488E6E31}" srcOrd="0" destOrd="0" parTransId="{9DF1D0EC-3D6B-466C-ACDE-32A35D6C88CF}" sibTransId="{CF2F9600-A70B-4943-85AC-6FFD8BA13405}"/>
    <dgm:cxn modelId="{681F01AE-2DB6-4415-B015-A0FB95087DA4}" type="presParOf" srcId="{EDD7C59C-AE74-4B8D-B738-171893501264}" destId="{FE8F48CB-5427-48AF-BC31-EEC286F1B4F4}" srcOrd="0" destOrd="0" presId="urn:microsoft.com/office/officeart/2005/8/layout/pyramid4"/>
    <dgm:cxn modelId="{1EB11512-451C-4254-88C9-C3C250B18C2B}" type="presParOf" srcId="{EDD7C59C-AE74-4B8D-B738-171893501264}" destId="{59C48700-C75F-4316-8738-84761AC60EB6}" srcOrd="1" destOrd="0" presId="urn:microsoft.com/office/officeart/2005/8/layout/pyramid4"/>
    <dgm:cxn modelId="{B5AF62E8-435B-4A83-881F-2F2AB74EC09E}" type="presParOf" srcId="{EDD7C59C-AE74-4B8D-B738-171893501264}" destId="{4F4D3174-6807-49BE-94CA-82D4163AC4FE}" srcOrd="2" destOrd="0" presId="urn:microsoft.com/office/officeart/2005/8/layout/pyramid4"/>
    <dgm:cxn modelId="{BEFE7EF6-42A9-469C-AC75-66167DD2C3EB}" type="presParOf" srcId="{EDD7C59C-AE74-4B8D-B738-171893501264}" destId="{4DB02945-4EDA-445A-8EED-D6B64F7E083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48CB-5427-48AF-BC31-EEC286F1B4F4}">
      <dsp:nvSpPr>
        <dsp:cNvPr id="0" name=""/>
        <dsp:cNvSpPr/>
      </dsp:nvSpPr>
      <dsp:spPr>
        <a:xfrm>
          <a:off x="1655329" y="0"/>
          <a:ext cx="1656184" cy="165618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地主</a:t>
          </a:r>
          <a:endParaRPr lang="zh-CN" altLang="en-US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sp:txBody>
      <dsp:txXfrm>
        <a:off x="2069375" y="828092"/>
        <a:ext cx="828092" cy="828092"/>
      </dsp:txXfrm>
    </dsp:sp>
    <dsp:sp modelId="{59C48700-C75F-4316-8738-84761AC60EB6}">
      <dsp:nvSpPr>
        <dsp:cNvPr id="0" name=""/>
        <dsp:cNvSpPr/>
      </dsp:nvSpPr>
      <dsp:spPr>
        <a:xfrm>
          <a:off x="827237" y="1656184"/>
          <a:ext cx="1656184" cy="1656184"/>
        </a:xfrm>
        <a:prstGeom prst="triangl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农民</a:t>
          </a:r>
          <a:endParaRPr lang="zh-CN" altLang="en-US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sp:txBody>
      <dsp:txXfrm>
        <a:off x="1241283" y="2484276"/>
        <a:ext cx="828092" cy="828092"/>
      </dsp:txXfrm>
    </dsp:sp>
    <dsp:sp modelId="{4F4D3174-6807-49BE-94CA-82D4163AC4FE}">
      <dsp:nvSpPr>
        <dsp:cNvPr id="0" name=""/>
        <dsp:cNvSpPr/>
      </dsp:nvSpPr>
      <dsp:spPr>
        <a:xfrm rot="10800000">
          <a:off x="1655329" y="1656184"/>
          <a:ext cx="1656184" cy="1656184"/>
        </a:xfrm>
        <a:prstGeom prst="triangl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奴隶</a:t>
          </a:r>
          <a:endParaRPr lang="zh-CN" altLang="en-US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sp:txBody>
      <dsp:txXfrm rot="10800000">
        <a:off x="2069375" y="1656184"/>
        <a:ext cx="828092" cy="828092"/>
      </dsp:txXfrm>
    </dsp:sp>
    <dsp:sp modelId="{4DB02945-4EDA-445A-8EED-D6B64F7E083C}">
      <dsp:nvSpPr>
        <dsp:cNvPr id="0" name=""/>
        <dsp:cNvSpPr/>
      </dsp:nvSpPr>
      <dsp:spPr>
        <a:xfrm>
          <a:off x="2483421" y="1656184"/>
          <a:ext cx="1656184" cy="1656184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rPr>
            <a:t>其他</a:t>
          </a:r>
          <a:endParaRPr lang="zh-CN" altLang="en-US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黑体" pitchFamily="2" charset="-122"/>
            <a:ea typeface="黑体" pitchFamily="2" charset="-122"/>
          </a:endParaRPr>
        </a:p>
      </dsp:txBody>
      <dsp:txXfrm>
        <a:off x="2897467" y="2484276"/>
        <a:ext cx="828092" cy="82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E965C9-5569-4071-8AB0-8A64238DB011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96F23A-5B15-474A-BF31-07DF349038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6F23A-5B15-474A-BF31-07DF349038B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26A4-CBB6-4651-A633-94E23C0AB9E2}" type="datetimeFigureOut">
              <a:rPr altLang="en-US"/>
              <a:pPr>
                <a:defRPr/>
              </a:pPr>
              <a:t>2010-10-17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157D-5B83-4760-BB8E-3069EFB2BFA9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26A4-CBB6-4651-A633-94E23C0AB9E2}" type="datetimeFigureOut">
              <a:rPr altLang="en-US"/>
              <a:pPr>
                <a:defRPr/>
              </a:pPr>
              <a:t>2010-10-17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157D-5B83-4760-BB8E-3069EFB2BFA9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47664" y="1592856"/>
            <a:ext cx="61926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26A4-CBB6-4651-A633-94E23C0AB9E2}" type="datetimeFigureOut">
              <a:rPr altLang="en-US"/>
              <a:pPr>
                <a:defRPr/>
              </a:pPr>
              <a:t>2010-10-17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157D-5B83-4760-BB8E-3069EFB2BFA9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92" y="166012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8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C264-3DDE-4286-B73B-A25D600ADD0B}" type="datetimeFigureOut">
              <a:rPr altLang="en-US"/>
              <a:pPr>
                <a:defRPr/>
              </a:pPr>
              <a:t>2010-10-17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83E7-E218-4EEA-B6D4-5565034D4806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E69B2C-7E21-48AB-B65B-17E7CF2BF3C7}" type="datetimeFigureOut">
              <a:rPr altLang="en-US"/>
              <a:pPr>
                <a:defRPr/>
              </a:pPr>
              <a:t>2010-10-17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BBFDBB-2E70-49F8-ABDE-ED70EE80E1D7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4" r:id="rId4"/>
    <p:sldLayoutId id="214748366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gif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950" y="3286918"/>
            <a:ext cx="60751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949" y="2680749"/>
            <a:ext cx="607515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图片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012" y="2008103"/>
            <a:ext cx="174047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图片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449" y="5193256"/>
            <a:ext cx="60720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图片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5899" y="2006187"/>
            <a:ext cx="174047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图片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9991" y="2006187"/>
            <a:ext cx="174047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1818918" y="2621705"/>
            <a:ext cx="5854034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一、秦代社会主要阶级构成</a:t>
            </a: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1788315" y="3241940"/>
            <a:ext cx="581333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二、秦王朝的残暴统治和阶级矛盾的激化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3" name="图片 2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950" y="3925479"/>
            <a:ext cx="60751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9" action="ppaction://hlinksldjump"/>
          </p:cNvPr>
          <p:cNvSpPr/>
          <p:nvPr/>
        </p:nvSpPr>
        <p:spPr bwMode="auto">
          <a:xfrm>
            <a:off x="1802152" y="3879749"/>
            <a:ext cx="6226233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三、陈胜、吴广起义</a:t>
            </a: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 bwMode="auto">
          <a:xfrm>
            <a:off x="1796282" y="2031231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重点难点</a:t>
            </a: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 bwMode="auto">
          <a:xfrm>
            <a:off x="5958128" y="2017647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 bwMode="auto">
          <a:xfrm>
            <a:off x="3851920" y="2017647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教学目标</a:t>
            </a:r>
          </a:p>
        </p:txBody>
      </p:sp>
      <p:sp>
        <p:nvSpPr>
          <p:cNvPr id="37" name="TextBox 36">
            <a:hlinkClick r:id="rId7" action="ppaction://hlinksldjump"/>
          </p:cNvPr>
          <p:cNvSpPr txBox="1"/>
          <p:nvPr/>
        </p:nvSpPr>
        <p:spPr bwMode="auto">
          <a:xfrm>
            <a:off x="3706240" y="5198765"/>
            <a:ext cx="17315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Calibri" charset="0"/>
                <a:ea typeface="宋体" pitchFamily="2" charset="-122"/>
              </a:defRPr>
            </a:lvl2pPr>
            <a:lvl3pPr>
              <a:defRPr>
                <a:latin typeface="Calibri" charset="0"/>
                <a:ea typeface="宋体" pitchFamily="2" charset="-122"/>
              </a:defRPr>
            </a:lvl3pPr>
            <a:lvl4pPr>
              <a:defRPr>
                <a:latin typeface="Calibri" charset="0"/>
                <a:ea typeface="宋体" pitchFamily="2" charset="-122"/>
              </a:defRPr>
            </a:lvl4pPr>
            <a:lvl5pPr>
              <a:defRPr>
                <a:latin typeface="Calibri" charset="0"/>
                <a:ea typeface="宋体" pitchFamily="2" charset="-122"/>
              </a:defRPr>
            </a:lvl5pPr>
            <a:lvl6pPr>
              <a:defRPr>
                <a:latin typeface="Calibri" charset="0"/>
                <a:ea typeface="宋体" pitchFamily="2" charset="-122"/>
              </a:defRPr>
            </a:lvl6pPr>
            <a:lvl7pPr>
              <a:defRPr>
                <a:latin typeface="Calibri" charset="0"/>
                <a:ea typeface="宋体" pitchFamily="2" charset="-122"/>
              </a:defRPr>
            </a:lvl7pPr>
            <a:lvl8pPr>
              <a:defRPr>
                <a:latin typeface="Calibri" charset="0"/>
                <a:ea typeface="宋体" pitchFamily="2" charset="-122"/>
              </a:defRPr>
            </a:lvl8pPr>
            <a:lvl9pPr>
              <a:defRPr>
                <a:latin typeface="Calibri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3" name="图片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447" y="4569047"/>
            <a:ext cx="6072056" cy="540000"/>
          </a:xfrm>
          <a:prstGeom prst="rect">
            <a:avLst/>
          </a:prstGeom>
        </p:spPr>
      </p:pic>
      <p:sp>
        <p:nvSpPr>
          <p:cNvPr id="18" name="矩形​​ 28">
            <a:hlinkClick r:id="rId10" action="ppaction://hlinksldjump"/>
          </p:cNvPr>
          <p:cNvSpPr/>
          <p:nvPr/>
        </p:nvSpPr>
        <p:spPr>
          <a:xfrm>
            <a:off x="1788314" y="4529366"/>
            <a:ext cx="581338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四、项羽、刘邦领导的反秦战争和秦王朝的灭亡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3923928" y="2214554"/>
            <a:ext cx="3744416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陈胜虽已死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，其所置遣侯王将相竟亡秦，由涉首事也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!</a:t>
            </a:r>
            <a:endParaRPr lang="en-US" altLang="zh-CN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err="1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陈涉世家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4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Picture 4" descr="chenshengqiyi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9632" y="1988840"/>
            <a:ext cx="2357454" cy="36156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578" name="Picture 2" descr="http://www.userxy.com/uploads/090421/1_101942_1.jpg"/>
          <p:cNvPicPr>
            <a:picLocks noChangeAspect="1" noChangeArrowheads="1"/>
          </p:cNvPicPr>
          <p:nvPr/>
        </p:nvPicPr>
        <p:blipFill>
          <a:blip r:embed="rId3"/>
          <a:srcRect t="8889"/>
          <a:stretch>
            <a:fillRect/>
          </a:stretch>
        </p:blipFill>
        <p:spPr bwMode="auto">
          <a:xfrm>
            <a:off x="4286248" y="3357562"/>
            <a:ext cx="3214710" cy="21967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76056" y="5672281"/>
            <a:ext cx="141577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marL="0" algn="ctr" defTabSz="914400" eaLnBrk="0" latin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陈胜吴广起义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3529" y="5672281"/>
            <a:ext cx="156966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marL="0" algn="ctr" defTabSz="914400" eaLnBrk="0" latin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大泽乡起义旧址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14414" y="2636912"/>
            <a:ext cx="71438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分路攻秦：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吴广率军攻打荥阳，以打通通往咸阳的主干道，堵塞秦军东出（荥阳属秦三川郡，对关东门户，李由防守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宋留攻南阳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，叩武关，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协助吴广形成对咸阳的钳形攻势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陈胜派周文另率一路大军直捣咸阳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（戏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）。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在章邯反击下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击败周文，加上农民军内部矛盾重重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，历数月的陈胜、吴广起义失败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但起义烽火已经形成燎原之势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852" y="1938898"/>
            <a:ext cx="2122697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起义军的发展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142976" y="1780250"/>
            <a:ext cx="695741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陈胜、吴广起义的历史功绩：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“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陈涉首事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”：“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奋臂为天下倡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”。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沉重打击了秦王朝统治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加速了它的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灭亡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促使西汉统治者调整统治政策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，有益于历史的进步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115616" y="4066266"/>
            <a:ext cx="6840760" cy="20270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陈胜虽已死，其所置遣侯王将相竟亡秦，由涉首事也。高祖时，为陈涉置守冢三十家砀，至今血食。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•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陈涉世家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太史公读秦、楚之际，曰：初作难，发于陈涉；虐戾灭秦，自项氏；拨乱诛暴，平定海内，卒践帝祚，成于汉家。五年之间号令三嬗。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•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秦楚之际月表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4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6"/>
          <p:cNvSpPr/>
          <p:nvPr/>
        </p:nvSpPr>
        <p:spPr bwMode="auto">
          <a:xfrm>
            <a:off x="1731928" y="1553728"/>
            <a:ext cx="5792400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四、项羽、刘邦领导的反秦战争和秦王朝的灭亡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785786" y="2204864"/>
            <a:ext cx="2638864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反秦斗争的新高潮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714348" y="2704930"/>
            <a:ext cx="73860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陈胜起义后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，项梁和项羽在吴杀掉秦会稽郡守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，起兵响应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刘邦和一部分刑徒逃亡山泽起事；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英布于鄱阳起兵；陈婴于江苏东阳起兵；彭越于魏梁起兵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28662" y="3883241"/>
            <a:ext cx="160653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钜鹿之战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4348004"/>
            <a:ext cx="778674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   项羽巨鹿沉船、破釜，经过九次血战，大破秦军，消灭秦军精锐二、三十万。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57224" y="4776632"/>
            <a:ext cx="3283271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.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刘邦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入关与秦王朝的灭亡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14348" y="5348136"/>
            <a:ext cx="73860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陈胜、吴广牺牲后，项羽、刘邦领导的两支起义队伍，成为后期反秦斗争的主力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。公元前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206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10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月，刘邦率领起义军浩浩荡荡进入咸阳。秦朝灭亡。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907704" y="2648893"/>
            <a:ext cx="5400600" cy="1500187"/>
          </a:xfrm>
          <a:prstGeom prst="wedgeRoundRectCallout">
            <a:avLst>
              <a:gd name="adj1" fmla="val -54481"/>
              <a:gd name="adj2" fmla="val 37460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b="1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b="1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解释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名词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：张楚政权、巨鹿之战。</a:t>
            </a:r>
            <a:endParaRPr lang="zh-CN" altLang="en-US" spc="150" dirty="0">
              <a:ln w="11430"/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简要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回答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：秦末农民战争发生的原因是什么？</a:t>
            </a:r>
            <a:endParaRPr lang="en-US" altLang="zh-CN" spc="150" dirty="0">
              <a:ln w="11430"/>
              <a:solidFill>
                <a:srgbClr val="080808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795897"/>
            <a:ext cx="773364" cy="513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171448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1600" b="1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 smtClean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 smtClean="0">
                <a:solidFill>
                  <a:srgbClr val="996600"/>
                </a:solidFill>
                <a:latin typeface="+mn-ea"/>
                <a:ea typeface="+mn-ea"/>
              </a:rPr>
              <a:t>教学目标</a:t>
            </a:r>
            <a:r>
              <a:rPr lang="en-US" altLang="zh-CN" sz="1600" b="1" dirty="0" smtClean="0">
                <a:solidFill>
                  <a:srgbClr val="996600"/>
                </a:solidFill>
                <a:latin typeface="+mn-ea"/>
                <a:ea typeface="+mn-ea"/>
              </a:rPr>
              <a:t>】</a:t>
            </a:r>
            <a:endParaRPr lang="zh-CN" altLang="en-US" sz="1600" b="1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        掌握秦代的阶级结构和秦王朝灭亡的过程；弄清秦的暴政与秦末农民战争的关系；认识陈胜吴广起义的性质和意义。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 smtClean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 smtClean="0">
                <a:solidFill>
                  <a:srgbClr val="996600"/>
                </a:solidFill>
                <a:latin typeface="+mn-ea"/>
                <a:ea typeface="+mn-ea"/>
              </a:rPr>
              <a:t>重点难点</a:t>
            </a:r>
            <a:r>
              <a:rPr lang="en-US" altLang="zh-CN" sz="1600" b="1" dirty="0" smtClean="0">
                <a:solidFill>
                  <a:srgbClr val="996600"/>
                </a:solidFill>
                <a:latin typeface="+mn-ea"/>
                <a:ea typeface="+mn-ea"/>
              </a:rPr>
              <a:t>】</a:t>
            </a:r>
            <a:endParaRPr lang="zh-CN" altLang="en-US" sz="1600" b="1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        本节课教学的重点是陈胜吴广起义与秦朝的灭亡；难点是如何理解秦的暴政与秦二世而亡的原因。</a:t>
            </a: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795897"/>
            <a:ext cx="773364" cy="513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7176" y="1196752"/>
            <a:ext cx="7715304" cy="48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2.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第二册，中华书局，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3.</a:t>
            </a:r>
            <a:r>
              <a:rPr lang="zh-CN" altLang="en-US" sz="1600" dirty="0" smtClean="0">
                <a:solidFill>
                  <a:srgbClr val="996600"/>
                </a:solidFill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第二册，人民出版社，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4.</a:t>
            </a:r>
            <a:r>
              <a:rPr lang="zh-CN" altLang="en-US" sz="1600" dirty="0" smtClean="0">
                <a:solidFill>
                  <a:srgbClr val="996600"/>
                </a:solidFill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第二册，人民出版社，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1979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5.</a:t>
            </a:r>
            <a:r>
              <a:rPr lang="zh-CN" altLang="en-US" sz="1600" dirty="0" smtClean="0">
                <a:solidFill>
                  <a:srgbClr val="996600"/>
                </a:solidFill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第四卷，上海人民出版社，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6.</a:t>
            </a:r>
            <a:r>
              <a:rPr lang="zh-CN" altLang="en-US" sz="1600" dirty="0" smtClean="0">
                <a:solidFill>
                  <a:srgbClr val="996600"/>
                </a:solidFill>
              </a:rPr>
              <a:t>林剑鸣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秦史稿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1981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7.</a:t>
            </a:r>
            <a:r>
              <a:rPr lang="zh-CN" altLang="en-US" sz="1600" dirty="0" smtClean="0">
                <a:solidFill>
                  <a:srgbClr val="996600"/>
                </a:solidFill>
              </a:rPr>
              <a:t>马非百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秦集史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上、下册，中华书局，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</a:rPr>
              <a:t>王云度、张文立主编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秦帝国史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，陕西人民教育出版社，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</a:rPr>
              <a:t>吕思勉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秦汉史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秦汉史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，北京大学出版社，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</a:rPr>
              <a:t>崔瑞德、鲁惟一主编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剑桥中国秦汉史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，中国社会科学出版社，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</a:rPr>
              <a:t>张传玺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秦汉问题研究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，北京大学出版社，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1995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</a:rPr>
              <a:t>谭其骧主编</a:t>
            </a:r>
            <a:r>
              <a:rPr lang="en-US" altLang="zh-CN" sz="1600" dirty="0" smtClean="0">
                <a:solidFill>
                  <a:srgbClr val="996600"/>
                </a:solidFill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</a:rPr>
              <a:t>中国历史地图集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第二册，中国地图出版社，</a:t>
            </a:r>
            <a:r>
              <a:rPr lang="en-US" altLang="zh-CN" sz="1600" dirty="0" smtClean="0">
                <a:solidFill>
                  <a:srgbClr val="996600"/>
                </a:solidFill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</a:rPr>
              <a:t>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  <p:pic>
        <p:nvPicPr>
          <p:cNvPr id="3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95896"/>
            <a:ext cx="773365" cy="513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​​ 6"/>
          <p:cNvSpPr/>
          <p:nvPr/>
        </p:nvSpPr>
        <p:spPr bwMode="auto">
          <a:xfrm>
            <a:off x="2895971" y="1583345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一、秦代社会主要阶级构成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928662" y="2735049"/>
            <a:ext cx="3429024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地主：军功地主；贵族地主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农民：自耕农；依附农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奴隶：犯人；战俘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其他：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商人；手工业者；游民</a:t>
            </a: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4215625269"/>
              </p:ext>
            </p:extLst>
          </p:nvPr>
        </p:nvGraphicFramePr>
        <p:xfrm>
          <a:off x="3707904" y="2420889"/>
          <a:ext cx="496684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6"/>
          <p:cNvSpPr/>
          <p:nvPr/>
        </p:nvSpPr>
        <p:spPr bwMode="auto">
          <a:xfrm>
            <a:off x="2195736" y="1553728"/>
            <a:ext cx="4896544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二、秦王朝的残暴统治和阶级矛盾的激化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38594" y="2319097"/>
            <a:ext cx="2638864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秦始皇的残暴统治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00100" y="2841987"/>
            <a:ext cx="7532340" cy="161582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en-US" kern="0" dirty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）赋役繁重</a:t>
            </a:r>
            <a:endParaRPr lang="en-US" altLang="en-US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田租、口赋、徭役和兵役是压在农民头上的沉重负担。田租是按土地数量征收的土地税，不论耕种与否，都要征收地租。口赋是按人头征收的人口税。徭役和兵役是造成人民痛苦和灾难的重要原因。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357290" y="4457144"/>
            <a:ext cx="7072362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头会箕敛，以供军费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。（《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张耳陈余列传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》）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丁男被甲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，丁女转输，苦不聊生，自经于道树，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死者相望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。（《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严安传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》）</a:t>
            </a: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</a:t>
            </a:r>
            <a:endParaRPr lang="en-US" altLang="en-US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男子力耕不足粮饷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，女子纺绩不足衣服，竭天下之资财以奉其政，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犹未足以澹其欲也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。（《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食货志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》）</a:t>
            </a:r>
            <a:endParaRPr lang="en-US" altLang="en-US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力罢</a:t>
            </a:r>
            <a:r>
              <a:rPr lang="en-US" altLang="zh-CN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疲</a:t>
            </a:r>
            <a:r>
              <a:rPr lang="en-US" altLang="zh-CN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不能胜其役，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财尽不能胜其求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。（《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贾山传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》）</a:t>
            </a:r>
            <a:endParaRPr lang="zh-CN" altLang="en-US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14414" y="1717338"/>
            <a:ext cx="3786214" cy="4375958"/>
            <a:chOff x="1214414" y="1428736"/>
            <a:chExt cx="3786214" cy="4375958"/>
          </a:xfrm>
        </p:grpSpPr>
        <p:pic>
          <p:nvPicPr>
            <p:cNvPr id="1026" name="Picture 2" descr="G:\历史地图\秦代南北用兵图.jpg"/>
            <p:cNvPicPr>
              <a:picLocks noChangeAspect="1" noChangeArrowheads="1"/>
            </p:cNvPicPr>
            <p:nvPr/>
          </p:nvPicPr>
          <p:blipFill>
            <a:blip r:embed="rId2">
              <a:lum bright="20000" contrast="30000"/>
            </a:blip>
            <a:srcRect l="32491" t="25993" r="17118" b="8662"/>
            <a:stretch>
              <a:fillRect/>
            </a:stretch>
          </p:blipFill>
          <p:spPr bwMode="auto">
            <a:xfrm>
              <a:off x="1214414" y="1428736"/>
              <a:ext cx="3786214" cy="407196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046491" y="5527695"/>
              <a:ext cx="1877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marL="0" algn="ctr" defTabSz="914400" eaLnBrk="0" latin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秦朝南北用兵形势图</a:t>
              </a:r>
            </a:p>
          </p:txBody>
        </p:sp>
      </p:grpSp>
      <p:pic>
        <p:nvPicPr>
          <p:cNvPr id="5" name="Picture 4" descr="秦始皇陵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1787066"/>
            <a:ext cx="2613127" cy="14287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图片 5" descr="阿房宫前殿遗迹.jpg"/>
          <p:cNvPicPr>
            <a:picLocks noChangeAspect="1"/>
          </p:cNvPicPr>
          <p:nvPr/>
        </p:nvPicPr>
        <p:blipFill>
          <a:blip r:embed="rId4"/>
          <a:srcRect l="45243" t="50399" b="7825"/>
          <a:stretch>
            <a:fillRect/>
          </a:stretch>
        </p:blipFill>
        <p:spPr>
          <a:xfrm>
            <a:off x="5220072" y="4376137"/>
            <a:ext cx="2714644" cy="13893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38173" y="3296017"/>
            <a:ext cx="95410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marL="0" algn="ctr" defTabSz="914400" eaLnBrk="0" latinLnBrk="0" hangingPunct="0">
              <a:defRPr lang="zh-CN" sz="1200" b="1">
                <a:latin typeface="Arial" charset="0"/>
                <a:ea typeface="楷体_GB2312" pitchFamily="49" charset="-122"/>
              </a:defRPr>
            </a:lvl1pPr>
            <a:lvl2pPr defTabSz="914400" eaLnBrk="1" latinLnBrk="0" hangingPunct="1">
              <a:defRPr lang="zh-CN" sz="1800">
                <a:latin typeface="+mn-lt"/>
                <a:ea typeface="+mn-ea"/>
              </a:defRPr>
            </a:lvl2pPr>
            <a:lvl3pPr defTabSz="914400" eaLnBrk="1" latinLnBrk="0" hangingPunct="1">
              <a:defRPr lang="zh-CN" sz="1800">
                <a:latin typeface="+mn-lt"/>
                <a:ea typeface="+mn-ea"/>
              </a:defRPr>
            </a:lvl3pPr>
            <a:lvl4pPr defTabSz="914400" eaLnBrk="1" latinLnBrk="0" hangingPunct="1">
              <a:defRPr lang="zh-CN" sz="1800">
                <a:latin typeface="+mn-lt"/>
                <a:ea typeface="+mn-ea"/>
              </a:defRPr>
            </a:lvl4pPr>
            <a:lvl5pPr defTabSz="914400" eaLnBrk="1" latinLnBrk="0" hangingPunct="1">
              <a:defRPr lang="zh-CN" sz="1800">
                <a:latin typeface="+mn-lt"/>
                <a:ea typeface="+mn-ea"/>
              </a:defRPr>
            </a:lvl5pPr>
            <a:lvl6pPr>
              <a:defRPr lang="zh-CN" sz="1800">
                <a:latin typeface="+mn-lt"/>
                <a:ea typeface="+mn-ea"/>
              </a:defRPr>
            </a:lvl6pPr>
            <a:lvl7pPr>
              <a:defRPr lang="zh-CN" sz="1800">
                <a:latin typeface="+mn-lt"/>
                <a:ea typeface="+mn-ea"/>
              </a:defRPr>
            </a:lvl7pPr>
            <a:lvl8pPr>
              <a:defRPr lang="zh-CN" sz="1800">
                <a:latin typeface="+mn-lt"/>
                <a:ea typeface="+mn-ea"/>
              </a:defRPr>
            </a:lvl8pPr>
            <a:lvl9pPr>
              <a:defRPr lang="zh-CN" sz="1800">
                <a:latin typeface="+mn-lt"/>
                <a:ea typeface="+mn-ea"/>
              </a:defRPr>
            </a:lvl9pPr>
          </a:lstStyle>
          <a:p>
            <a:r>
              <a:rPr lang="zh-CN" altLang="en-US" b="0" dirty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　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骊山陵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5816297"/>
            <a:ext cx="141577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marL="0" algn="ctr" defTabSz="914400" eaLnBrk="0" latin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阿房宫示意图</a:t>
            </a:r>
          </a:p>
        </p:txBody>
      </p:sp>
      <p:sp>
        <p:nvSpPr>
          <p:cNvPr id="11" name="上箭头 10"/>
          <p:cNvSpPr/>
          <p:nvPr/>
        </p:nvSpPr>
        <p:spPr>
          <a:xfrm>
            <a:off x="2500298" y="2714620"/>
            <a:ext cx="214314" cy="8572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143240" y="4214818"/>
            <a:ext cx="142876" cy="1000132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00100" y="1844824"/>
            <a:ext cx="7286676" cy="161582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en-US" kern="0" dirty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latin typeface="黑体" pitchFamily="2" charset="-122"/>
                <a:ea typeface="黑体" pitchFamily="2" charset="-122"/>
              </a:rPr>
              <a:t>）法律严酷</a:t>
            </a:r>
            <a:endParaRPr lang="en-US" altLang="en-US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劳动人民稍有反抗，就遭到残酷的镇压。秦始皇时的刑罚已经非常苛重，人民摇手触禁，动辄陷刑。一人犯法，罪及三族，一家犯法，邻里连坐。二世更变本加厉，以“杀人众者为忠臣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”，造成严重的恐怖气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氛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378644" y="3800824"/>
            <a:ext cx="5153796" cy="15573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赭衣塞路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囹圄成市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 err="1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刑法志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》）</a:t>
            </a:r>
            <a:endParaRPr lang="en-US" altLang="en-US" sz="14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刑者相半于道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而死者日成积于市。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李斯列传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》）</a:t>
            </a:r>
            <a:endParaRPr lang="en-US" altLang="en-US" sz="14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劓鼻盈蔂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，断足盈车，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举河以西不足以受天下之徒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盐铁论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诏圣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14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269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95897B"/>
              </a:clrFrom>
              <a:clrTo>
                <a:srgbClr val="9589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593" y="3515072"/>
            <a:ext cx="2476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00100" y="2180873"/>
            <a:ext cx="7286676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在秦朝暴政的高压统治下，无论是工商业者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豪富旧族，抑或闾左黔首，文人士儒，社会各阶层几乎都成为秦统治的对立面，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“天下苦秦久矣”！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最终酝酿成为一场“天下反秦”的全国性斗争。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899592" y="3468079"/>
            <a:ext cx="7272808" cy="12341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自君卿以下至于众庶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人怀自危之心</a:t>
            </a:r>
            <a:r>
              <a:rPr lang="en-US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 · 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秦始皇本纪</a:t>
            </a:r>
            <a:r>
              <a:rPr lang="en-US" altLang="zh-CN" sz="1400" kern="0" dirty="0" err="1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引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贾谊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 err="1">
                <a:ln w="11430"/>
                <a:latin typeface="黑体" pitchFamily="2" charset="-122"/>
                <a:ea typeface="黑体" pitchFamily="2" charset="-122"/>
              </a:rPr>
              <a:t>过秦论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）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天下敖然若焦热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，倾然若苦烈，上下不相宁，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吏民不相憀</a:t>
            </a:r>
            <a:r>
              <a:rPr lang="en-US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淮南子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兵略训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）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人与之为怨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家与之为仇</a:t>
            </a:r>
            <a:r>
              <a:rPr lang="en-US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 · </a:t>
            </a:r>
            <a:r>
              <a:rPr lang="en-US" altLang="en-US" sz="1400" kern="0" dirty="0" err="1" smtClean="0">
                <a:ln w="11430"/>
                <a:latin typeface="黑体" pitchFamily="2" charset="-122"/>
                <a:ea typeface="黑体" pitchFamily="2" charset="-122"/>
              </a:rPr>
              <a:t>贾山传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14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00100" y="1543432"/>
            <a:ext cx="746033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历代对秦始皇的评价：</a:t>
            </a:r>
            <a:endParaRPr lang="en-US" altLang="en-US" sz="1600" kern="0" dirty="0">
              <a:ln w="11430"/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陆贾</a:t>
            </a:r>
            <a:r>
              <a:rPr lang="en-US" altLang="zh-CN" sz="1600" kern="0" dirty="0" err="1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新语</a:t>
            </a:r>
            <a:r>
              <a:rPr lang="en-US" altLang="zh-CN" sz="1600" kern="0" dirty="0" err="1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无为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秦始皇设刑罚，</a:t>
            </a:r>
            <a:r>
              <a:rPr lang="en-US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为车裂之诛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en-US" altLang="en-US" sz="16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事逾烦天下逾乱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，法逾滋而天下逾炽，兵马益设而敌人逾多。秦非不欲治也，然失之者</a:t>
            </a:r>
            <a:r>
              <a:rPr lang="en-US" altLang="en-US" sz="16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，乃举措太众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、刑罚太极故也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贾谊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过秦论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怀贪鄙之心，行自奋之智。以暴虐为天下始。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晁错：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法令烦惨，刑罚暴酷。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 贾山：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秦王贪狼暴虐，残贼天下，穷困万民。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1000100" y="4298320"/>
            <a:ext cx="7818662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Calibri"/>
                <a:ea typeface="黑体" pitchFamily="2" charset="-122"/>
              </a:rPr>
              <a:t>△</a:t>
            </a:r>
            <a:r>
              <a:rPr lang="en-US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桑弘羊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功如丘山，名传后世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Calibri"/>
                <a:ea typeface="黑体" pitchFamily="2" charset="-122"/>
              </a:rPr>
              <a:t>△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主父偃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一海内之政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元元黎民，得免于战国，逢明天子，人人自以为更生。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Calibri"/>
                <a:ea typeface="黑体" pitchFamily="2" charset="-122"/>
              </a:rPr>
              <a:t>△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张居正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其创制立法，至今守之为利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Calibri"/>
                <a:ea typeface="黑体" pitchFamily="2" charset="-122"/>
              </a:rPr>
              <a:t>△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李贽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千古一帝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kern="0" dirty="0" smtClean="0">
                <a:ln w="11430"/>
                <a:latin typeface="Calibri"/>
                <a:ea typeface="黑体" pitchFamily="2" charset="-122"/>
              </a:rPr>
              <a:t>△ </a:t>
            </a:r>
            <a:r>
              <a:rPr lang="en-US" altLang="en-US" sz="1600" kern="0" dirty="0" err="1" smtClean="0">
                <a:ln w="11430"/>
                <a:latin typeface="黑体" pitchFamily="2" charset="-122"/>
                <a:ea typeface="黑体" pitchFamily="2" charset="-122"/>
              </a:rPr>
              <a:t>王夫之</a:t>
            </a:r>
            <a:r>
              <a:rPr lang="en-US" altLang="en-US" sz="1600" kern="0" dirty="0" err="1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en-US" altLang="en-US" sz="16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郡县之制垂二千年而弗能改矣</a:t>
            </a:r>
            <a:r>
              <a:rPr lang="en-US" altLang="en-US" sz="16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785786" y="1772816"/>
            <a:ext cx="2638864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秦二世的昏庸腐朽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785786" y="2319263"/>
            <a:ext cx="68825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秦二世是一个昏庸的君主，其残暴程度超过秦始皇。</a:t>
            </a: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</a:p>
        </p:txBody>
      </p:sp>
      <p:pic>
        <p:nvPicPr>
          <p:cNvPr id="10" name="Picture 6" descr="秦二世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06" y="3140968"/>
            <a:ext cx="3500462" cy="2400808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4686668" y="3140968"/>
            <a:ext cx="3413724" cy="2736304"/>
            <a:chOff x="4643433" y="3834214"/>
            <a:chExt cx="3413724" cy="2736304"/>
          </a:xfrm>
        </p:grpSpPr>
        <p:pic>
          <p:nvPicPr>
            <p:cNvPr id="1026" name="Picture 2" descr="http://www.directorchina.com/news/upimg/061219/2_1649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3" y="3834214"/>
              <a:ext cx="3413724" cy="2412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矩形 11"/>
            <p:cNvSpPr/>
            <p:nvPr/>
          </p:nvSpPr>
          <p:spPr bwMode="auto">
            <a:xfrm>
              <a:off x="5651550" y="6293519"/>
              <a:ext cx="1522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/>
              <a:r>
                <a:rPr lang="zh-CN" altLang="en-US" sz="1200" dirty="0">
                  <a:latin typeface="黑体" pitchFamily="49" charset="-122"/>
                  <a:ea typeface="黑体" pitchFamily="49" charset="-122"/>
                  <a:sym typeface="楷体_GB2312" pitchFamily="49" charset="-122"/>
                </a:rPr>
                <a:t>　</a:t>
              </a:r>
              <a:r>
                <a:rPr lang="zh-CN" altLang="en-US" sz="1200" dirty="0">
                  <a:latin typeface="黑体" pitchFamily="49" charset="-122"/>
                  <a:ea typeface="黑体" pitchFamily="49" charset="-122"/>
                </a:rPr>
                <a:t>指鹿为马图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35696" y="5600273"/>
            <a:ext cx="11079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marL="0" algn="ctr" defTabSz="914400" eaLnBrk="0" latin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秦二世墓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​​ 6"/>
          <p:cNvSpPr/>
          <p:nvPr/>
        </p:nvSpPr>
        <p:spPr bwMode="auto">
          <a:xfrm>
            <a:off x="2895971" y="158334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三、陈胜、吴广起义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71538" y="2331077"/>
            <a:ext cx="238078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大泽乡揭竿而起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71538" y="2902581"/>
            <a:ext cx="6884838" cy="11426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二世元年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>
                <a:ln w="11430"/>
                <a:latin typeface="黑体" pitchFamily="2" charset="-122"/>
                <a:ea typeface="黑体" pitchFamily="2" charset="-122"/>
              </a:rPr>
              <a:t>209)</a:t>
            </a:r>
            <a:r>
              <a:rPr lang="en-US" altLang="en-US" sz="1600" kern="0" dirty="0">
                <a:ln w="11430"/>
                <a:latin typeface="黑体" pitchFamily="2" charset="-122"/>
                <a:ea typeface="黑体" pitchFamily="2" charset="-122"/>
              </a:rPr>
              <a:t>七月在陈胜、吴广的领导下，在大泽乡举起了中国历史上第一次大规模农民起义的旗帜。提出：“王侯将相宁有种乎？”“伐无道，诛暴秦”的口号，立陈涉为王，号“张楚”。</a:t>
            </a:r>
            <a:endParaRPr lang="zh-CN" altLang="en-US" sz="1600" kern="0" dirty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47664" y="3976431"/>
            <a:ext cx="5329262" cy="19008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400" b="1" kern="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王侯将相宁有种乎</a:t>
            </a:r>
            <a:r>
              <a:rPr lang="en-US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！</a:t>
            </a:r>
            <a:endParaRPr lang="en-US" altLang="en-US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鱼腹丹书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篝火狐鸣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斩木为兵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揭竿为旗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天下云集响应</a:t>
            </a:r>
            <a:r>
              <a:rPr lang="en-US" altLang="en-US" sz="1400" kern="0" dirty="0" err="1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en-US" sz="1400" kern="0" dirty="0" err="1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赢粮而景从</a:t>
            </a:r>
            <a:r>
              <a:rPr lang="en-US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贾谊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en-US" altLang="en-US" sz="1400" kern="0" dirty="0">
                <a:ln w="11430"/>
                <a:latin typeface="黑体" pitchFamily="2" charset="-122"/>
                <a:ea typeface="黑体" pitchFamily="2" charset="-122"/>
              </a:rPr>
              <a:t>过秦论</a:t>
            </a:r>
            <a:r>
              <a:rPr lang="en-US" altLang="zh-CN" sz="1400" kern="0" dirty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en-US" altLang="en-US" sz="1400" kern="0" dirty="0">
                <a:ln w="11430"/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400" kern="0" dirty="0">
              <a:ln w="11430"/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739</Words>
  <Application>Microsoft Office PowerPoint</Application>
  <PresentationFormat>全屏显示(4:3)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黑体</vt:lpstr>
      <vt:lpstr>楷体_GB2312</vt:lpstr>
      <vt:lpstr>Calibri</vt:lpstr>
      <vt:lpstr>Wingdings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141</cp:revision>
  <dcterms:created xsi:type="dcterms:W3CDTF">2006-08-16T00:00:00Z</dcterms:created>
  <dcterms:modified xsi:type="dcterms:W3CDTF">2013-09-06T03:28:01Z</dcterms:modified>
</cp:coreProperties>
</file>