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7" r:id="rId2"/>
    <p:sldId id="346" r:id="rId3"/>
    <p:sldId id="366" r:id="rId4"/>
    <p:sldId id="367" r:id="rId5"/>
    <p:sldId id="369" r:id="rId6"/>
    <p:sldId id="370" r:id="rId7"/>
    <p:sldId id="371" r:id="rId8"/>
    <p:sldId id="372" r:id="rId9"/>
    <p:sldId id="329" r:id="rId10"/>
    <p:sldId id="373" r:id="rId11"/>
    <p:sldId id="376" r:id="rId12"/>
    <p:sldId id="377" r:id="rId13"/>
    <p:sldId id="379" r:id="rId14"/>
    <p:sldId id="380" r:id="rId15"/>
    <p:sldId id="334" r:id="rId16"/>
    <p:sldId id="381" r:id="rId17"/>
    <p:sldId id="384" r:id="rId18"/>
    <p:sldId id="362" r:id="rId19"/>
    <p:sldId id="363" r:id="rId20"/>
    <p:sldId id="364" r:id="rId21"/>
  </p:sldIdLst>
  <p:sldSz cx="9144000" cy="6858000" type="screen4x3"/>
  <p:notesSz cx="6858000" cy="9144000"/>
  <p:embeddedFontLst>
    <p:embeddedFont>
      <p:font typeface="黑体" pitchFamily="49" charset="-122"/>
      <p:regular r:id="rId23"/>
    </p:embeddedFont>
    <p:embeddedFont>
      <p:font typeface="楷体_GB2312" charset="-12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784"/>
    <a:srgbClr val="FFCC00"/>
    <a:srgbClr val="FF3300"/>
    <a:srgbClr val="66FF33"/>
    <a:srgbClr val="33CC33"/>
    <a:srgbClr val="996600"/>
    <a:srgbClr val="993300"/>
    <a:srgbClr val="4F2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4660"/>
  </p:normalViewPr>
  <p:slideViewPr>
    <p:cSldViewPr>
      <p:cViewPr>
        <p:scale>
          <a:sx n="100" d="100"/>
          <a:sy n="100" d="100"/>
        </p:scale>
        <p:origin x="-64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78534AD-48BD-40AF-8EBB-498005DB0950}" type="datetimeFigureOut">
              <a:rPr lang="zh-CN" altLang="en-US"/>
              <a:pPr>
                <a:defRPr/>
              </a:pPr>
              <a:t>2013/9/6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9760283-AA97-4AF6-8BD5-78D4D633A6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760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0283-AA97-4AF6-8BD5-78D4D633A6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3A7F-5D09-4C8D-BB27-44BE86DFF8DB}" type="datetimeFigureOut">
              <a:rPr altLang="en-US"/>
              <a:pPr>
                <a:defRPr/>
              </a:pPr>
              <a:t>2010-10-18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EAFE-464B-4789-AD98-B7C265D8F1B0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3A7F-5D09-4C8D-BB27-44BE86DFF8DB}" type="datetimeFigureOut">
              <a:rPr altLang="en-US"/>
              <a:pPr>
                <a:defRPr/>
              </a:pPr>
              <a:t>2010-10-18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EAFE-464B-4789-AD98-B7C265D8F1B0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95736" y="1592856"/>
            <a:ext cx="489654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8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3A7F-5D09-4C8D-BB27-44BE86DFF8DB}" type="datetimeFigureOut">
              <a:rPr altLang="en-US"/>
              <a:pPr>
                <a:defRPr/>
              </a:pPr>
              <a:t>2010-10-18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EAFE-464B-4789-AD98-B7C265D8F1B0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1208"/>
            <a:ext cx="7311560" cy="44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7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E1DE-0AF5-4421-966D-0EE7DDECFE9C}" type="datetimeFigureOut">
              <a:rPr altLang="en-US"/>
              <a:pPr>
                <a:defRPr/>
              </a:pPr>
              <a:t>2010-10-18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56621-8399-4319-AC35-3A492D2FE22D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8EF7E-2C29-4601-BAB2-01569FBB7543}" type="datetimeFigureOut">
              <a:rPr lang="en-US" altLang="zh-CN"/>
              <a:pPr>
                <a:defRPr/>
              </a:pPr>
              <a:t>9/6/2013</a:t>
            </a:fld>
            <a:endParaRPr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4571-AFAF-4044-9BE4-D7EE524FC19C}" type="slidenum">
              <a:rPr lang="en-US" altLang="zh-CN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6CF20A-BBB9-43E0-9827-A0B503071E18}" type="datetimeFigureOut">
              <a:rPr altLang="en-US"/>
              <a:pPr>
                <a:defRPr/>
              </a:pPr>
              <a:t>2010-10-18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6E30AF-D1C8-411D-9EC1-F72581C3EA49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8" r:id="rId3"/>
    <p:sldLayoutId id="2147483694" r:id="rId4"/>
    <p:sldLayoutId id="214748369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lang="zh-CN"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lang="zh-CN"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lang="zh-CN"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gif"/><Relationship Id="rId7" Type="http://schemas.openxmlformats.org/officeDocument/2006/relationships/slide" Target="slide1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slide" Target="slide20.xml"/><Relationship Id="rId10" Type="http://schemas.openxmlformats.org/officeDocument/2006/relationships/slide" Target="slide17.xml"/><Relationship Id="rId4" Type="http://schemas.openxmlformats.org/officeDocument/2006/relationships/slide" Target="slide2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zggds.snnu.edu.cn/jiaocai/02/images/0041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图片 3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3128433"/>
            <a:ext cx="4464496" cy="5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图片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470606"/>
            <a:ext cx="4464496" cy="5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图片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197" y="1779297"/>
            <a:ext cx="1402051" cy="5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图片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9871" y="1779298"/>
            <a:ext cx="1402049" cy="5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​​ 26">
            <a:hlinkClick r:id="rId4" action="ppaction://hlinksldjump"/>
          </p:cNvPr>
          <p:cNvSpPr/>
          <p:nvPr/>
        </p:nvSpPr>
        <p:spPr bwMode="auto">
          <a:xfrm>
            <a:off x="2555776" y="2428845"/>
            <a:ext cx="3579455" cy="47320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一、周王朝的建立</a:t>
            </a:r>
          </a:p>
        </p:txBody>
      </p:sp>
      <p:sp>
        <p:nvSpPr>
          <p:cNvPr id="29" name="矩形​​ 28">
            <a:hlinkClick r:id="rId2" action="ppaction://hlinksldjump"/>
          </p:cNvPr>
          <p:cNvSpPr/>
          <p:nvPr/>
        </p:nvSpPr>
        <p:spPr bwMode="auto">
          <a:xfrm>
            <a:off x="2555776" y="3089319"/>
            <a:ext cx="4176463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二、周初大分封和宗法制、井田制</a:t>
            </a:r>
            <a:endParaRPr lang="en-US" altLang="zh-CN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36" name="图片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3766993"/>
            <a:ext cx="4464496" cy="5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​​ 30">
            <a:hlinkClick r:id="rId8" action="ppaction://hlinksldjump"/>
          </p:cNvPr>
          <p:cNvSpPr/>
          <p:nvPr/>
        </p:nvSpPr>
        <p:spPr bwMode="auto">
          <a:xfrm>
            <a:off x="2555776" y="3741611"/>
            <a:ext cx="3571846" cy="47320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三、西周国家机器的强化 </a:t>
            </a:r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 bwMode="auto">
          <a:xfrm>
            <a:off x="5460623" y="1880893"/>
            <a:ext cx="12170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latin typeface="Calibri" charset="0"/>
                <a:ea typeface="宋体" pitchFamily="2" charset="-122"/>
              </a:defRPr>
            </a:lvl2pPr>
            <a:lvl3pPr>
              <a:defRPr>
                <a:latin typeface="Calibri" charset="0"/>
                <a:ea typeface="宋体" pitchFamily="2" charset="-122"/>
              </a:defRPr>
            </a:lvl3pPr>
            <a:lvl4pPr>
              <a:defRPr>
                <a:latin typeface="Calibri" charset="0"/>
                <a:ea typeface="宋体" pitchFamily="2" charset="-122"/>
              </a:defRPr>
            </a:lvl4pPr>
            <a:lvl5pPr>
              <a:defRPr>
                <a:latin typeface="Calibri" charset="0"/>
                <a:ea typeface="宋体" pitchFamily="2" charset="-122"/>
              </a:defRPr>
            </a:lvl5pPr>
            <a:lvl6pPr>
              <a:defRPr>
                <a:latin typeface="Calibri" charset="0"/>
                <a:ea typeface="宋体" pitchFamily="2" charset="-122"/>
              </a:defRPr>
            </a:lvl6pPr>
            <a:lvl7pPr>
              <a:defRPr>
                <a:latin typeface="Calibri" charset="0"/>
                <a:ea typeface="宋体" pitchFamily="2" charset="-122"/>
              </a:defRPr>
            </a:lvl7pPr>
            <a:lvl8pPr>
              <a:defRPr>
                <a:latin typeface="Calibri" charset="0"/>
                <a:ea typeface="宋体" pitchFamily="2" charset="-122"/>
              </a:defRPr>
            </a:lvl8pPr>
            <a:lvl9pPr>
              <a:defRPr>
                <a:latin typeface="Calibri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参考文献</a:t>
            </a:r>
          </a:p>
        </p:txBody>
      </p:sp>
      <p:sp>
        <p:nvSpPr>
          <p:cNvPr id="36" name="TextBox 35">
            <a:hlinkClick r:id="rId7" action="ppaction://hlinksldjump"/>
          </p:cNvPr>
          <p:cNvSpPr txBox="1"/>
          <p:nvPr/>
        </p:nvSpPr>
        <p:spPr bwMode="auto">
          <a:xfrm>
            <a:off x="2542199" y="1880893"/>
            <a:ext cx="12170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latin typeface="Calibri" charset="0"/>
                <a:ea typeface="宋体" pitchFamily="2" charset="-122"/>
              </a:defRPr>
            </a:lvl2pPr>
            <a:lvl3pPr>
              <a:defRPr>
                <a:latin typeface="Calibri" charset="0"/>
                <a:ea typeface="宋体" pitchFamily="2" charset="-122"/>
              </a:defRPr>
            </a:lvl3pPr>
            <a:lvl4pPr>
              <a:defRPr>
                <a:latin typeface="Calibri" charset="0"/>
                <a:ea typeface="宋体" pitchFamily="2" charset="-122"/>
              </a:defRPr>
            </a:lvl4pPr>
            <a:lvl5pPr>
              <a:defRPr>
                <a:latin typeface="Calibri" charset="0"/>
                <a:ea typeface="宋体" pitchFamily="2" charset="-122"/>
              </a:defRPr>
            </a:lvl5pPr>
            <a:lvl6pPr>
              <a:defRPr>
                <a:latin typeface="Calibri" charset="0"/>
                <a:ea typeface="宋体" pitchFamily="2" charset="-122"/>
              </a:defRPr>
            </a:lvl6pPr>
            <a:lvl7pPr>
              <a:defRPr>
                <a:latin typeface="Calibri" charset="0"/>
                <a:ea typeface="宋体" pitchFamily="2" charset="-122"/>
              </a:defRPr>
            </a:lvl7pPr>
            <a:lvl8pPr>
              <a:defRPr>
                <a:latin typeface="Calibri" charset="0"/>
                <a:ea typeface="宋体" pitchFamily="2" charset="-122"/>
              </a:defRPr>
            </a:lvl8pPr>
            <a:lvl9pPr>
              <a:defRPr>
                <a:latin typeface="Calibri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教学目标</a:t>
            </a:r>
          </a:p>
        </p:txBody>
      </p:sp>
      <p:pic>
        <p:nvPicPr>
          <p:cNvPr id="5123" name="图片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5033" y="5046479"/>
            <a:ext cx="4431523" cy="54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3869564" y="5149321"/>
            <a:ext cx="14750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latin typeface="Calibri" charset="0"/>
                <a:ea typeface="宋体" pitchFamily="2" charset="-122"/>
              </a:defRPr>
            </a:lvl2pPr>
            <a:lvl3pPr>
              <a:defRPr>
                <a:latin typeface="Calibri" charset="0"/>
                <a:ea typeface="宋体" pitchFamily="2" charset="-122"/>
              </a:defRPr>
            </a:lvl3pPr>
            <a:lvl4pPr>
              <a:defRPr>
                <a:latin typeface="Calibri" charset="0"/>
                <a:ea typeface="宋体" pitchFamily="2" charset="-122"/>
              </a:defRPr>
            </a:lvl4pPr>
            <a:lvl5pPr>
              <a:defRPr>
                <a:latin typeface="Calibri" charset="0"/>
                <a:ea typeface="宋体" pitchFamily="2" charset="-122"/>
              </a:defRPr>
            </a:lvl5pPr>
            <a:lvl6pPr>
              <a:defRPr>
                <a:latin typeface="Calibri" charset="0"/>
                <a:ea typeface="宋体" pitchFamily="2" charset="-122"/>
              </a:defRPr>
            </a:lvl6pPr>
            <a:lvl7pPr>
              <a:defRPr>
                <a:latin typeface="Calibri" charset="0"/>
                <a:ea typeface="宋体" pitchFamily="2" charset="-122"/>
              </a:defRPr>
            </a:lvl7pPr>
            <a:lvl8pPr>
              <a:defRPr>
                <a:latin typeface="Calibri" charset="0"/>
                <a:ea typeface="宋体" pitchFamily="2" charset="-122"/>
              </a:defRPr>
            </a:lvl8pPr>
            <a:lvl9pPr>
              <a:defRPr>
                <a:latin typeface="Calibri" charset="0"/>
                <a:ea typeface="宋体" pitchFamily="2" charset="-122"/>
              </a:defRPr>
            </a:lvl9pPr>
          </a:lstStyle>
          <a:p>
            <a:r>
              <a:rPr lang="zh-CN" altLang="en-US" dirty="0"/>
              <a:t>练习与思考</a:t>
            </a:r>
          </a:p>
        </p:txBody>
      </p:sp>
      <p:grpSp>
        <p:nvGrpSpPr>
          <p:cNvPr id="5125" name="组合 17"/>
          <p:cNvGrpSpPr>
            <a:grpSpLocks/>
          </p:cNvGrpSpPr>
          <p:nvPr/>
        </p:nvGrpSpPr>
        <p:grpSpPr bwMode="auto">
          <a:xfrm>
            <a:off x="3929192" y="1779358"/>
            <a:ext cx="1401762" cy="569465"/>
            <a:chOff x="3791775" y="1879347"/>
            <a:chExt cx="1402080" cy="569465"/>
          </a:xfrm>
        </p:grpSpPr>
        <p:pic>
          <p:nvPicPr>
            <p:cNvPr id="5128" name="图片 29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91775" y="1879347"/>
              <a:ext cx="1402080" cy="56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>
              <a:hlinkClick r:id="rId7" action="ppaction://hlinksldjump"/>
            </p:cNvPr>
            <p:cNvSpPr txBox="1"/>
            <p:nvPr/>
          </p:nvSpPr>
          <p:spPr>
            <a:xfrm>
              <a:off x="3861317" y="1980882"/>
              <a:ext cx="121727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u="sng">
                  <a:effectLst>
                    <a:glow>
                      <a:srgbClr val="FFEC9B"/>
                    </a:glow>
                  </a:effectLst>
                  <a:latin typeface="楷体_GB2312" pitchFamily="49" charset="-122"/>
                  <a:ea typeface="楷体_GB2312" pitchFamily="49" charset="-122"/>
                </a:defRPr>
              </a:lvl1pPr>
              <a:lvl2pPr>
                <a:defRPr>
                  <a:latin typeface="Calibri" charset="0"/>
                  <a:ea typeface="宋体" pitchFamily="2" charset="-122"/>
                </a:defRPr>
              </a:lvl2pPr>
              <a:lvl3pPr>
                <a:defRPr>
                  <a:latin typeface="Calibri" charset="0"/>
                  <a:ea typeface="宋体" pitchFamily="2" charset="-122"/>
                </a:defRPr>
              </a:lvl3pPr>
              <a:lvl4pPr>
                <a:defRPr>
                  <a:latin typeface="Calibri" charset="0"/>
                  <a:ea typeface="宋体" pitchFamily="2" charset="-122"/>
                </a:defRPr>
              </a:lvl4pPr>
              <a:lvl5pPr>
                <a:defRPr>
                  <a:latin typeface="Calibri" charset="0"/>
                  <a:ea typeface="宋体" pitchFamily="2" charset="-122"/>
                </a:defRPr>
              </a:lvl5pPr>
              <a:lvl6pPr>
                <a:defRPr>
                  <a:latin typeface="Calibri" charset="0"/>
                  <a:ea typeface="宋体" pitchFamily="2" charset="-122"/>
                </a:defRPr>
              </a:lvl6pPr>
              <a:lvl7pPr>
                <a:defRPr>
                  <a:latin typeface="Calibri" charset="0"/>
                  <a:ea typeface="宋体" pitchFamily="2" charset="-122"/>
                </a:defRPr>
              </a:lvl7pPr>
              <a:lvl8pPr>
                <a:defRPr>
                  <a:latin typeface="Calibri" charset="0"/>
                  <a:ea typeface="宋体" pitchFamily="2" charset="-122"/>
                </a:defRPr>
              </a:lvl8pPr>
              <a:lvl9pPr>
                <a:defRPr>
                  <a:latin typeface="Calibri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重点难点</a:t>
              </a:r>
            </a:p>
          </p:txBody>
        </p:sp>
      </p:grpSp>
      <p:pic>
        <p:nvPicPr>
          <p:cNvPr id="5126" name="图片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4410246"/>
            <a:ext cx="4464496" cy="5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​​ 30">
            <a:hlinkClick r:id="rId10" action="ppaction://hlinksldjump"/>
          </p:cNvPr>
          <p:cNvSpPr/>
          <p:nvPr/>
        </p:nvSpPr>
        <p:spPr bwMode="auto">
          <a:xfrm>
            <a:off x="2555776" y="4384558"/>
            <a:ext cx="4536504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四、西周中后期社会矛盾和西周的衰亡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857224" y="2254220"/>
            <a:ext cx="2357454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大盂鼎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铭文：</a:t>
            </a:r>
            <a:endParaRPr lang="en-US" altLang="zh-CN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王曰：而，令汝盂型乃嗣祖南公。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赐汝邦司四伯，人鬲自驭至于庶人六百又五十又九夫。赐夷司王臣十又三伯，人鬲千又五十夫。亟毕迁自厥土。 </a:t>
            </a:r>
          </a:p>
        </p:txBody>
      </p:sp>
      <p:pic>
        <p:nvPicPr>
          <p:cNvPr id="8" name="图片 7" descr="大盂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293" y="2181766"/>
            <a:ext cx="2267859" cy="29572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图片 10" descr="大盂鼎铭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1922001"/>
            <a:ext cx="1021547" cy="37392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34242" y="5199583"/>
            <a:ext cx="14157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</a:defRPr>
            </a:lvl2pPr>
            <a:lvl3pPr>
              <a:defRPr>
                <a:latin typeface="Arial" charset="0"/>
              </a:defRPr>
            </a:lvl3pPr>
            <a:lvl4pPr>
              <a:defRPr>
                <a:latin typeface="Arial" charset="0"/>
              </a:defRPr>
            </a:lvl4pPr>
            <a:lvl5pPr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大盂鼎</a:t>
            </a:r>
            <a:endParaRPr lang="en-US" altLang="zh-CN" dirty="0"/>
          </a:p>
          <a:p>
            <a:r>
              <a:rPr lang="zh-CN" altLang="en-US" dirty="0"/>
              <a:t>中国国家博物馆藏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爵位二"/>
          <p:cNvPicPr>
            <a:picLocks noChangeAspect="1" noChangeArrowheads="1"/>
          </p:cNvPicPr>
          <p:nvPr/>
        </p:nvPicPr>
        <p:blipFill>
          <a:blip r:embed="rId2" cstate="print"/>
          <a:srcRect t="10787"/>
          <a:stretch>
            <a:fillRect/>
          </a:stretch>
        </p:blipFill>
        <p:spPr bwMode="auto">
          <a:xfrm>
            <a:off x="4644008" y="1834858"/>
            <a:ext cx="4411897" cy="2952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5856" y="5445224"/>
            <a:ext cx="277672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</a:defRPr>
            </a:lvl2pPr>
            <a:lvl3pPr>
              <a:defRPr>
                <a:latin typeface="Arial" charset="0"/>
              </a:defRPr>
            </a:lvl3pPr>
            <a:lvl4pPr>
              <a:defRPr>
                <a:latin typeface="Arial" charset="0"/>
              </a:defRPr>
            </a:lvl4pPr>
            <a:lvl5pPr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 </a:t>
            </a:r>
            <a:r>
              <a:rPr lang="zh-CN" altLang="en-US" dirty="0"/>
              <a:t>采自北京大学中国古代史课件</a:t>
            </a:r>
          </a:p>
        </p:txBody>
      </p:sp>
      <p:pic>
        <p:nvPicPr>
          <p:cNvPr id="6" name="Picture 4" descr="西周分封示意图"/>
          <p:cNvPicPr>
            <a:picLocks noChangeAspect="1" noChangeArrowheads="1"/>
          </p:cNvPicPr>
          <p:nvPr/>
        </p:nvPicPr>
        <p:blipFill>
          <a:blip r:embed="rId3" cstate="print"/>
          <a:srcRect t="11628"/>
          <a:stretch>
            <a:fillRect/>
          </a:stretch>
        </p:blipFill>
        <p:spPr bwMode="auto">
          <a:xfrm>
            <a:off x="107504" y="1845152"/>
            <a:ext cx="4453894" cy="2952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71538" y="1723001"/>
            <a:ext cx="4033472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宗法制的完备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00100" y="2316936"/>
            <a:ext cx="7143800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定义：以血缘关系为纽带，以亲疏定差别，确保嫡长子继承（权利、宗祧）之制度。宗法制的核心是嫡长子继承制。原则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立</a:t>
            </a:r>
            <a:r>
              <a:rPr lang="zh-CN" altLang="en-US" sz="1600" kern="0" dirty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嫡以长不以贤，立子以贵不以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长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宗族内部区分大宗和小宗。大宗是整个大家族的族长，小宗则是各个分支家族的族长。大宗被看作祖先的化身，同时也是本族的最高统治者，其在宗族内部享有的族权与国君享有的君权相似。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其作用是将小宗紧紧束缚在大宗周围，形成以血缘为纽带的社会关系，把政治关系和血缘关系结合起来，把政治隶属与族长统治结合起来，形成统治堡垒。正如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诗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大雅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板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曰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宗</a:t>
            </a:r>
            <a:r>
              <a:rPr lang="zh-CN" altLang="en-US" sz="1600" kern="0" dirty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子维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城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 </a:t>
            </a:r>
            <a:endParaRPr lang="zh-CN" altLang="en-US" sz="16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38594" y="1795009"/>
            <a:ext cx="4033472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井田制的发展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785786" y="2407528"/>
            <a:ext cx="7445512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井田制是夏商西周实施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的土地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国有制度。“普天之下莫非王土”，土地通过分封授予各级贵族。由于土地的形状被田间小道和水道划定得比较整齐，连成片的土地呈“井”字形，故称“井田”。</a:t>
            </a:r>
            <a:endParaRPr lang="en-US" altLang="zh-CN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井田制下的土地分为“公田”、“私田”两种。“私田”由私人耕种（只有使用权，没有所有权），产出归耕种此块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土地的劳动者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所有，并定期分</a:t>
            </a:r>
            <a:r>
              <a:rPr lang="zh-CN" altLang="en-US" sz="1600" b="1" kern="0" dirty="0">
                <a:ln w="11430"/>
                <a:latin typeface="黑体" pitchFamily="2" charset="-122"/>
                <a:ea typeface="黑体" pitchFamily="2" charset="-122"/>
              </a:rPr>
              <a:t>配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。“公田”由农民集体耕作，产出归占有这一土地的贵族所有。农民以公田上的劳动作为地租（劳役地租）。其特点是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“田里不鬻”。</a:t>
            </a:r>
            <a:endParaRPr lang="zh-CN" altLang="en-US" sz="16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西周诸侯分类"/>
          <p:cNvPicPr>
            <a:picLocks noChangeAspect="1" noChangeArrowheads="1"/>
          </p:cNvPicPr>
          <p:nvPr/>
        </p:nvPicPr>
        <p:blipFill>
          <a:blip r:embed="rId2" cstate="print"/>
          <a:srcRect t="2322" r="1746" b="2470"/>
          <a:stretch>
            <a:fillRect/>
          </a:stretch>
        </p:blipFill>
        <p:spPr bwMode="auto">
          <a:xfrm>
            <a:off x="3787322" y="1783849"/>
            <a:ext cx="4849496" cy="35283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图片 7" descr="井田制.jpg"/>
          <p:cNvPicPr>
            <a:picLocks noChangeAspect="1"/>
          </p:cNvPicPr>
          <p:nvPr/>
        </p:nvPicPr>
        <p:blipFill>
          <a:blip r:embed="rId3"/>
          <a:srcRect l="15434" t="2500" r="4930" b="2500"/>
          <a:stretch>
            <a:fillRect/>
          </a:stretch>
        </p:blipFill>
        <p:spPr bwMode="auto">
          <a:xfrm>
            <a:off x="611560" y="1439572"/>
            <a:ext cx="2669170" cy="39315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71600" y="5528265"/>
            <a:ext cx="1656223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</a:defRPr>
            </a:lvl2pPr>
            <a:lvl3pPr>
              <a:defRPr>
                <a:latin typeface="Arial" charset="0"/>
              </a:defRPr>
            </a:lvl3pPr>
            <a:lvl4pPr>
              <a:defRPr>
                <a:latin typeface="Arial" charset="0"/>
              </a:defRPr>
            </a:lvl4pPr>
            <a:lvl5pPr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采自</a:t>
            </a:r>
            <a:r>
              <a:rPr lang="en-US" altLang="zh-CN" dirty="0"/>
              <a:t>《</a:t>
            </a:r>
            <a:r>
              <a:rPr lang="zh-CN" altLang="en-US" dirty="0"/>
              <a:t>农政全书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4423" y="5514015"/>
            <a:ext cx="211788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</a:defRPr>
            </a:lvl2pPr>
            <a:lvl3pPr>
              <a:defRPr>
                <a:latin typeface="Arial" charset="0"/>
              </a:defRPr>
            </a:lvl3pPr>
            <a:lvl4pPr>
              <a:defRPr>
                <a:latin typeface="Arial" charset="0"/>
              </a:defRPr>
            </a:lvl4pPr>
            <a:lvl5pPr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采自北大中国古代史课件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38594" y="2227057"/>
            <a:ext cx="2638864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周王朝的官僚机构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00100" y="2758276"/>
            <a:ext cx="721523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周天子之下，有执政卿士太宰辅助周王处理军政大事，太宰与太师、太保合称“三公”。西周初年，周公（太宰）、吕尚（太师）、召公（太保）就曾担任当时的三公。三公之下还有六卿，三公六卿下属的办公官署称为“寮”。官僚机构名称还有“三有司”，三有司指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司徒、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司马、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司空而言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，司徒管土地赋役，司马管军政，司空管筑城开沟、修路等工程。　</a:t>
            </a:r>
            <a:endParaRPr lang="en-US" altLang="zh-CN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在地方上通过分封，建立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诸侯国。西周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的官吏，官职世袭，由大小诸侯和卿大夫充任，实行世卿世禄制。特点：掌管民事和政事的卿寮规模扩大，属官增加；官吏为世卿世禄制；神职官与民事官划分开来。</a:t>
            </a:r>
          </a:p>
        </p:txBody>
      </p:sp>
      <p:sp>
        <p:nvSpPr>
          <p:cNvPr id="8" name="矩形​​ 6"/>
          <p:cNvSpPr/>
          <p:nvPr/>
        </p:nvSpPr>
        <p:spPr bwMode="auto">
          <a:xfrm>
            <a:off x="2895971" y="1578985"/>
            <a:ext cx="3505201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三、西周国家机器的强化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71538" y="1545243"/>
            <a:ext cx="1090363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军队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00100" y="2045309"/>
            <a:ext cx="6929486" cy="77328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国人执干戈以卫社稷，军队仍以车兵为主，有西六师，驻守宗周镐京，东八师，驻守成周。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071538" y="2902565"/>
            <a:ext cx="1090363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刑罚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027460" y="3402631"/>
            <a:ext cx="7000924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礼制和刑罚的结合是西周重要的特点，礼主要维护统治阶级的内部秩序，刑主要镇压被统治阶级的反抗。周有乱政而作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刑，“司寇”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，专管刑法监狱事务。西周的刑法主要是五刑：黥、劓、剕、宫、辟。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51203" y="4545639"/>
            <a:ext cx="1864613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内服与外服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1000100" y="4974267"/>
            <a:ext cx="7000924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国、野：周代城乡两个地区。国为城区，住着称为国人的统治族人；野是农村，住着名为野人的被统治族人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。国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中称为乡，野中称为隧（遂）或鄙。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879449" y="2463613"/>
            <a:ext cx="7215238" cy="77328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从周穆王、共王、懿王、孝王到夷王，是西周由盛到衰的转变时期；周厉王专制到周幽王的昏庸，是西周的衰亡时期。平王被迫东迁，东周开始。</a:t>
            </a:r>
          </a:p>
        </p:txBody>
      </p:sp>
      <p:pic>
        <p:nvPicPr>
          <p:cNvPr id="6" name="图片 5" descr="西周世系表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356992"/>
            <a:ext cx="6823910" cy="280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矩形​​ 6"/>
          <p:cNvSpPr/>
          <p:nvPr/>
        </p:nvSpPr>
        <p:spPr bwMode="auto">
          <a:xfrm>
            <a:off x="2267744" y="1578858"/>
            <a:ext cx="4680520" cy="55399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四、西周中后期社会矛盾和西周的衰亡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547664" y="2348880"/>
            <a:ext cx="6264696" cy="2295128"/>
          </a:xfrm>
          <a:prstGeom prst="wedgeRoundRectCallout">
            <a:avLst>
              <a:gd name="adj1" fmla="val -50328"/>
              <a:gd name="adj2" fmla="val -2190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课后作业</a:t>
            </a:r>
            <a:r>
              <a:rPr lang="en-US" altLang="zh-CN" sz="2000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1.“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武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王伐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纣</a:t>
            </a: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是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怎么回事？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西周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时期有哪些重要制度？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商周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时期王权是怎样发展的？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西周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时期的井田制是怎样一种制度？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什么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是分封制度？西周前期分封过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哪些重要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的诸侯？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什么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是宗法制度？宗法制度有什么作用？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什么是</a:t>
            </a: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共和行政</a:t>
            </a: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？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为什么说共和元年</a:t>
            </a:r>
            <a:endParaRPr lang="en-US" altLang="zh-CN" spc="150" dirty="0">
              <a:ln w="11430"/>
              <a:solidFill>
                <a:srgbClr val="080808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是我国有明确纪年的开始？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西周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王朝由盛转衰的原因是什么？</a:t>
            </a:r>
          </a:p>
        </p:txBody>
      </p:sp>
      <p:pic>
        <p:nvPicPr>
          <p:cNvPr id="34822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5843494"/>
            <a:ext cx="700719" cy="46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5843494"/>
            <a:ext cx="700719" cy="46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1954213"/>
            <a:ext cx="771525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黑体" pitchFamily="2" charset="-122"/>
                <a:ea typeface="黑体" pitchFamily="2" charset="-122"/>
              </a:rPr>
              <a:t>教学目标</a:t>
            </a:r>
            <a:r>
              <a:rPr lang="en-US" altLang="zh-CN" sz="1600" b="1" dirty="0">
                <a:solidFill>
                  <a:srgbClr val="996600"/>
                </a:solidFill>
                <a:latin typeface="黑体" pitchFamily="2" charset="-122"/>
                <a:ea typeface="黑体" pitchFamily="2" charset="-122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　　了解武王伐纣、国人暴动等历史事件；弄清分封制、宗法制、井田制和礼乐制度；认识西周时期发达的礼乐文明，以及西周王朝由盛转衰的原因。</a:t>
            </a:r>
            <a:endParaRPr lang="en-US" altLang="zh-CN" sz="1600" dirty="0">
              <a:solidFill>
                <a:srgbClr val="996600"/>
              </a:solidFill>
              <a:latin typeface="Calibri" charset="0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600" dirty="0">
              <a:solidFill>
                <a:srgbClr val="996600"/>
              </a:solidFill>
              <a:latin typeface="Calibri" charset="0"/>
              <a:ea typeface="宋体" pitchFamily="2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宋体" pitchFamily="2" charset="-122"/>
                <a:ea typeface="宋体" pitchFamily="2" charset="-122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宋体" pitchFamily="2" charset="-122"/>
                <a:ea typeface="宋体" pitchFamily="2" charset="-122"/>
              </a:rPr>
              <a:t>重点难点</a:t>
            </a:r>
            <a:r>
              <a:rPr lang="en-US" altLang="zh-CN" sz="1600" b="1" dirty="0">
                <a:solidFill>
                  <a:srgbClr val="996600"/>
                </a:solidFill>
                <a:latin typeface="宋体" pitchFamily="2" charset="-122"/>
                <a:ea typeface="宋体" pitchFamily="2" charset="-122"/>
              </a:rPr>
              <a:t>】</a:t>
            </a:r>
            <a:endParaRPr lang="zh-CN" altLang="en-US" sz="1600" b="1" dirty="0">
              <a:solidFill>
                <a:srgbClr val="996600"/>
              </a:solidFill>
              <a:latin typeface="Calibri" charset="0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        本节课教学的重点是武王伐纣与周公东征；西周确立的重要制度；礼乐文明的形成与发展，西周灭亡的原因。难点是西周为什么要实行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分封制；为什么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说宗法制具有加强王权的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作用；共和</a:t>
            </a:r>
            <a:r>
              <a:rPr lang="zh-CN" altLang="en-US" sz="1600" dirty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行政是怎么回</a:t>
            </a:r>
            <a:r>
              <a:rPr lang="zh-CN" altLang="en-US" sz="1600" dirty="0" smtClean="0">
                <a:solidFill>
                  <a:srgbClr val="996600"/>
                </a:solidFill>
                <a:latin typeface="Calibri" charset="0"/>
                <a:ea typeface="宋体" pitchFamily="2" charset="-122"/>
              </a:rPr>
              <a:t>事。</a:t>
            </a:r>
            <a:endParaRPr lang="zh-CN" altLang="en-US" sz="1600" dirty="0">
              <a:solidFill>
                <a:srgbClr val="996600"/>
              </a:solidFill>
              <a:latin typeface="Calibri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1000100" y="2247481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周族的兴起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00100" y="2747547"/>
            <a:ext cx="7072362" cy="184665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周部族是位于陕西甘肃交界的渭水中游以北的黄土高原的古老部落，姬姓，它的始祖之母为姜嫄（有邰氏女）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>
                <a:ln w="11430"/>
                <a:latin typeface="黑体" pitchFamily="2" charset="-122"/>
                <a:ea typeface="黑体" pitchFamily="2" charset="-122"/>
              </a:rPr>
              <a:t>周本纪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>
                <a:ln w="11430"/>
                <a:latin typeface="黑体" pitchFamily="2" charset="-122"/>
                <a:ea typeface="黑体" pitchFamily="2" charset="-122"/>
              </a:rPr>
              <a:t>：姜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嫄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见</a:t>
            </a:r>
            <a:r>
              <a:rPr lang="zh-CN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巨人足，好奇而践之，践之而身动如孕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者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1400" kern="0" dirty="0">
                <a:ln w="11430"/>
                <a:latin typeface="黑体" pitchFamily="2" charset="-122"/>
                <a:ea typeface="黑体" pitchFamily="2" charset="-122"/>
              </a:rPr>
              <a:t>后生下周部族始祖弃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弃</a:t>
            </a:r>
            <a:r>
              <a:rPr lang="zh-CN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之隘巷，马牛过之而不践。徙之山林，适会山林人多，迁之而弃渠中冰上，百鸟以其翼覆盖之，嫄以为神，遂收养长之，初欲弃之，因名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曰“弃</a:t>
            </a: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14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矩形​​ 6"/>
          <p:cNvSpPr/>
          <p:nvPr/>
        </p:nvSpPr>
        <p:spPr bwMode="auto">
          <a:xfrm>
            <a:off x="2895971" y="1587642"/>
            <a:ext cx="3505201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一、周王朝的建立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02950" y="4509120"/>
            <a:ext cx="706951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弃善植百谷，在尧舜时期曾担任农官，因此弃又称“后稷”，后稷就是谷物之君。</a:t>
            </a:r>
            <a:endParaRPr lang="en-US" altLang="zh-CN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公刘九传至古公亶父，又率领族众迁移到周原地区。此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后周人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的社会起了重大变化，开始营建城郭，建筑房屋，设立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官府。</a:t>
            </a:r>
            <a:endParaRPr lang="zh-CN" altLang="en-US" sz="16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5843494"/>
            <a:ext cx="700719" cy="46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1357298"/>
            <a:ext cx="6809382" cy="442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[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西汉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司马迁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史记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，中华书局，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1973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[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晋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皇甫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谧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帝王世纪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，辽宁教育出版社，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3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范祥雍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古本竹书纪年辑校订补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，新知识出版社，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1956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4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伯赞、郑天挺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中国通史参考资料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第一册，中华书局，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1962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5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伯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赞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中国史纲要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上册，人民出版社，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1983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6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范文澜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1978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7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郭沫若主编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中国史稿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1976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8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白寿彝主编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第二、三卷，上海人民出版社，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1994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9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李学勤主编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中国古代文明与国家形成研究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，云南人民出版社，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10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郭沫若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奴隶制时代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1973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11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金景芳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中国奴隶社会史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，上海人民出版社，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1983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12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张光直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中国青铜时代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，三联书店，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1983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13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杨宽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西周史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，上海人民出版社，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1999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14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许倬云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西周史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，三联书店，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1994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15.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曹玮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周原遗址与西周铜器研究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，科学出版社，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2004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16.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赵光贤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周代社会辨析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1980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857250" y="2060575"/>
            <a:ext cx="3643312" cy="2871463"/>
            <a:chOff x="1285852" y="2714620"/>
            <a:chExt cx="3643338" cy="2609149"/>
          </a:xfrm>
        </p:grpSpPr>
        <p:pic>
          <p:nvPicPr>
            <p:cNvPr id="8" name="Picture 3" descr="Image13"/>
            <p:cNvPicPr>
              <a:picLocks noChangeAspect="1" noChangeArrowheads="1"/>
            </p:cNvPicPr>
            <p:nvPr/>
          </p:nvPicPr>
          <p:blipFill>
            <a:blip r:embed="rId2" cstate="print"/>
            <a:srcRect l="17742"/>
            <a:stretch>
              <a:fillRect/>
            </a:stretch>
          </p:blipFill>
          <p:spPr>
            <a:xfrm>
              <a:off x="1285852" y="2714620"/>
              <a:ext cx="3643338" cy="231224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838071" y="5072074"/>
              <a:ext cx="2579570" cy="2516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1">
                  <a:latin typeface="Arial" charset="0"/>
                  <a:ea typeface="楷体_GB2312" pitchFamily="49" charset="-122"/>
                </a:defRPr>
              </a:lvl1pPr>
              <a:lvl2pPr>
                <a:defRPr>
                  <a:latin typeface="Arial" charset="0"/>
                </a:defRPr>
              </a:lvl2pPr>
              <a:lvl3pPr>
                <a:defRPr>
                  <a:latin typeface="Arial" charset="0"/>
                </a:defRPr>
              </a:lvl3pPr>
              <a:lvl4pPr>
                <a:defRPr>
                  <a:latin typeface="Arial" charset="0"/>
                </a:defRPr>
              </a:lvl4pPr>
              <a:lvl5pPr>
                <a:defRPr>
                  <a:latin typeface="Arial" charset="0"/>
                </a:defRPr>
              </a:lvl5pPr>
              <a:lvl6pPr>
                <a:defRPr>
                  <a:latin typeface="Arial" charset="0"/>
                </a:defRPr>
              </a:lvl6pPr>
              <a:lvl7pPr>
                <a:defRPr>
                  <a:latin typeface="Arial" charset="0"/>
                </a:defRPr>
              </a:lvl7pPr>
              <a:lvl8pPr>
                <a:defRPr>
                  <a:latin typeface="Arial" charset="0"/>
                </a:defRPr>
              </a:lvl8pPr>
              <a:lvl9pPr>
                <a:defRPr>
                  <a:latin typeface="Arial" charset="0"/>
                </a:defRPr>
              </a:lvl9pPr>
            </a:lstStyle>
            <a:p>
              <a:r>
                <a:rPr lang="zh-CN" altLang="en-US" b="0" dirty="0" smtClean="0">
                  <a:latin typeface="黑体" pitchFamily="49" charset="-122"/>
                  <a:ea typeface="黑体" pitchFamily="49" charset="-122"/>
                  <a:sym typeface="楷体_GB2312" pitchFamily="49" charset="-122"/>
                </a:rPr>
                <a:t>  </a:t>
              </a:r>
              <a:r>
                <a:rPr lang="zh-CN" altLang="en-US" b="0" dirty="0">
                  <a:latin typeface="黑体" pitchFamily="49" charset="-122"/>
                  <a:ea typeface="黑体" pitchFamily="49" charset="-122"/>
                </a:rPr>
                <a:t>岐山县凤雏村周原一号宫殿遗址</a:t>
              </a:r>
            </a:p>
          </p:txBody>
        </p:sp>
      </p:grpSp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4857752" y="2928934"/>
            <a:ext cx="3367791" cy="2721281"/>
            <a:chOff x="5286382" y="2420960"/>
            <a:chExt cx="3367814" cy="272070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922" t="18007" r="17646" b="8810"/>
            <a:stretch>
              <a:fillRect/>
            </a:stretch>
          </p:blipFill>
          <p:spPr>
            <a:xfrm>
              <a:off x="5286382" y="2420960"/>
              <a:ext cx="3367814" cy="235695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5936738" y="4864726"/>
              <a:ext cx="2271792" cy="2769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</a:defRPr>
              </a:lvl2pPr>
              <a:lvl3pPr>
                <a:defRPr>
                  <a:latin typeface="Arial" charset="0"/>
                </a:defRPr>
              </a:lvl3pPr>
              <a:lvl4pPr>
                <a:defRPr>
                  <a:latin typeface="Arial" charset="0"/>
                </a:defRPr>
              </a:lvl4pPr>
              <a:lvl5pPr>
                <a:defRPr>
                  <a:latin typeface="Arial" charset="0"/>
                </a:defRPr>
              </a:lvl5pPr>
              <a:lvl6pPr>
                <a:defRPr>
                  <a:latin typeface="Arial" charset="0"/>
                </a:defRPr>
              </a:lvl6pPr>
              <a:lvl7pPr>
                <a:defRPr>
                  <a:latin typeface="Arial" charset="0"/>
                </a:defRPr>
              </a:lvl7pPr>
              <a:lvl8pPr>
                <a:defRPr>
                  <a:latin typeface="Arial" charset="0"/>
                </a:defRPr>
              </a:lvl8pPr>
              <a:lvl9pPr>
                <a:defRPr>
                  <a:latin typeface="Arial" charset="0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周原凤雏村西周宫殿复原图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1000100" y="1592124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文王治岐与迁丰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857224" y="2163628"/>
            <a:ext cx="4786346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古公死，其子季历即位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，周人已基本上打退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了西方的戎狄部落的进攻，在渭水中游有巩固的统治。周人的强大引起了商朝的不安，商王文丁杀季历。季历子昌即位，是为周文王，在位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50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年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，基本上为周人完成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了灭商的前期准备。开创“三分天下有其二”的局势。迁都丰，以利于对渭水流域诸部落的控制。</a:t>
            </a:r>
            <a:endParaRPr lang="en-US" altLang="zh-CN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他勤谨政事、广罗人才，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推行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耕者</a:t>
            </a:r>
            <a:r>
              <a:rPr lang="zh-CN" altLang="en-US" sz="1600" kern="0" dirty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九一，仕者世禄，关市讥而不征，泽梁无禁，罪人不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孥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政策，并颁布“有亡荒阅”之法令。 </a:t>
            </a:r>
          </a:p>
        </p:txBody>
      </p:sp>
      <p:pic>
        <p:nvPicPr>
          <p:cNvPr id="4" name="Picture 4" descr="45"/>
          <p:cNvPicPr>
            <a:picLocks noChangeAspect="1" noChangeArrowheads="1"/>
          </p:cNvPicPr>
          <p:nvPr/>
        </p:nvPicPr>
        <p:blipFill>
          <a:blip r:embed="rId2"/>
          <a:srcRect r="39368"/>
          <a:stretch>
            <a:fillRect/>
          </a:stretch>
        </p:blipFill>
        <p:spPr>
          <a:xfrm>
            <a:off x="5715008" y="2227867"/>
            <a:ext cx="2899542" cy="32147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16216" y="5517232"/>
            <a:ext cx="150233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</a:defRPr>
            </a:lvl2pPr>
            <a:lvl3pPr>
              <a:defRPr>
                <a:latin typeface="Arial" charset="0"/>
              </a:defRPr>
            </a:lvl3pPr>
            <a:lvl4pPr>
              <a:defRPr>
                <a:latin typeface="Arial" charset="0"/>
              </a:defRPr>
            </a:lvl4pPr>
            <a:lvl5pPr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周人迁徙示意图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1038594" y="1916832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武王伐纣和周公东征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00100" y="2564904"/>
            <a:ext cx="4429156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武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王伐纣：公元前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1046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20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日晨，武王兵至于商郊牧野，前来参战的除了各路诸侯以外，还有庸、蜀、羌、髳、微、卢、彭、濮等少数部族。武王的戎车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300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乘，虎贲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3000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人，甲士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45000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人奋勇冲锋，商纣的部队“前徒倒戈”，纣王登鹿台自焚而死，商朝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灭亡。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1976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年出土于陕西临潼县的利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簋是记录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这一历史事实的珍贵文物。周立国，史称西周。</a:t>
            </a: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5796136" y="2714625"/>
            <a:ext cx="2214563" cy="3007598"/>
            <a:chOff x="5929322" y="3037760"/>
            <a:chExt cx="2214578" cy="3007559"/>
          </a:xfrm>
        </p:grpSpPr>
        <p:pic>
          <p:nvPicPr>
            <p:cNvPr id="10" name="Picture 4" descr="偃师商城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929322" y="3037760"/>
              <a:ext cx="2214578" cy="260538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6429388" y="5768324"/>
              <a:ext cx="1357322" cy="276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</a:defRPr>
              </a:lvl2pPr>
              <a:lvl3pPr>
                <a:defRPr>
                  <a:latin typeface="Arial" charset="0"/>
                </a:defRPr>
              </a:lvl3pPr>
              <a:lvl4pPr>
                <a:defRPr>
                  <a:latin typeface="Arial" charset="0"/>
                </a:defRPr>
              </a:lvl4pPr>
              <a:lvl5pPr>
                <a:defRPr>
                  <a:latin typeface="Arial" charset="0"/>
                </a:defRPr>
              </a:lvl5pPr>
              <a:lvl6pPr>
                <a:defRPr>
                  <a:latin typeface="Arial" charset="0"/>
                </a:defRPr>
              </a:lvl6pPr>
              <a:lvl7pPr>
                <a:defRPr>
                  <a:latin typeface="Arial" charset="0"/>
                </a:defRPr>
              </a:lvl7pPr>
              <a:lvl8pPr>
                <a:defRPr>
                  <a:latin typeface="Arial" charset="0"/>
                </a:defRPr>
              </a:lvl8pPr>
              <a:lvl9pPr>
                <a:defRPr>
                  <a:latin typeface="Arial" charset="0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周武王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39552" y="2636912"/>
            <a:ext cx="2786082" cy="2794544"/>
            <a:chOff x="1428728" y="1428736"/>
            <a:chExt cx="2273428" cy="2299646"/>
          </a:xfrm>
        </p:grpSpPr>
        <p:pic>
          <p:nvPicPr>
            <p:cNvPr id="13" name="Picture 4" descr="偃师商城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428728" y="1428736"/>
              <a:ext cx="2273428" cy="203517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2192584" y="3500438"/>
              <a:ext cx="598037" cy="2279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</a:defRPr>
              </a:lvl2pPr>
              <a:lvl3pPr>
                <a:defRPr>
                  <a:latin typeface="Arial" charset="0"/>
                </a:defRPr>
              </a:lvl3pPr>
              <a:lvl4pPr>
                <a:defRPr>
                  <a:latin typeface="Arial" charset="0"/>
                </a:defRPr>
              </a:lvl4pPr>
              <a:lvl5pPr>
                <a:defRPr>
                  <a:latin typeface="Arial" charset="0"/>
                </a:defRPr>
              </a:lvl5pPr>
              <a:lvl6pPr>
                <a:defRPr>
                  <a:latin typeface="Arial" charset="0"/>
                </a:defRPr>
              </a:lvl6pPr>
              <a:lvl7pPr>
                <a:defRPr>
                  <a:latin typeface="Arial" charset="0"/>
                </a:defRPr>
              </a:lvl7pPr>
              <a:lvl8pPr>
                <a:defRPr>
                  <a:latin typeface="Arial" charset="0"/>
                </a:defRPr>
              </a:lvl8pPr>
              <a:lvl9pPr>
                <a:defRPr>
                  <a:latin typeface="Arial" charset="0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利簋</a:t>
              </a:r>
            </a:p>
          </p:txBody>
        </p:sp>
      </p:grpSp>
      <p:pic>
        <p:nvPicPr>
          <p:cNvPr id="1026" name="Picture 2" descr="D:\本科生教学\十院校多媒体制作\课件初稿\05(3-1)\武王伐纣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944216"/>
            <a:ext cx="5124450" cy="3429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66631" y="5415607"/>
            <a:ext cx="18774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</a:defRPr>
            </a:lvl2pPr>
            <a:lvl3pPr>
              <a:defRPr>
                <a:latin typeface="Arial" charset="0"/>
              </a:defRPr>
            </a:lvl3pPr>
            <a:lvl4pPr>
              <a:defRPr>
                <a:latin typeface="Arial" charset="0"/>
              </a:defRPr>
            </a:lvl4pPr>
            <a:lvl5pPr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 </a:t>
            </a:r>
            <a:r>
              <a:rPr lang="zh-CN" altLang="en-US" dirty="0">
                <a:sym typeface="楷体_GB2312" pitchFamily="49" charset="-122"/>
              </a:rPr>
              <a:t>武王伐纣路线图</a:t>
            </a:r>
            <a:endParaRPr lang="en-US" altLang="zh-CN" dirty="0">
              <a:sym typeface="楷体_GB2312" pitchFamily="49" charset="-122"/>
            </a:endParaRPr>
          </a:p>
          <a:p>
            <a:r>
              <a:rPr lang="zh-CN" altLang="en-US" dirty="0"/>
              <a:t>（采自亿库教学素材网）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1000100" y="1733908"/>
            <a:ext cx="735811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周公东征史称第二次东征。洛水北岸修建陪都，称作雒邑（今河南洛阳），作为周统治者控制东方的政治、经济的中心（成周）。以镐京为宗周。周公共摄政七年，还政于成王。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周公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的贡献：率师亲征，平定了叛乱，稳定了周的政权；营建了东都洛邑，是为成周。派八师军队防驻；分封诸侯，以巩固周的统治；制礼作乐等。</a:t>
            </a:r>
          </a:p>
        </p:txBody>
      </p: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2214546" y="3748992"/>
            <a:ext cx="4692340" cy="2488320"/>
            <a:chOff x="1785927" y="2831642"/>
            <a:chExt cx="3925336" cy="1944616"/>
          </a:xfrm>
        </p:grpSpPr>
        <p:pic>
          <p:nvPicPr>
            <p:cNvPr id="7" name="Picture 5" descr="004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785927" y="2831642"/>
              <a:ext cx="3925336" cy="169195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TextBox 7"/>
            <p:cNvSpPr txBox="1"/>
            <p:nvPr/>
          </p:nvSpPr>
          <p:spPr bwMode="auto">
            <a:xfrm>
              <a:off x="2938050" y="4559784"/>
              <a:ext cx="1643086" cy="2164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</a:defRPr>
              </a:lvl2pPr>
              <a:lvl3pPr>
                <a:defRPr>
                  <a:latin typeface="Arial" charset="0"/>
                </a:defRPr>
              </a:lvl3pPr>
              <a:lvl4pPr>
                <a:defRPr>
                  <a:latin typeface="Arial" charset="0"/>
                </a:defRPr>
              </a:lvl4pPr>
              <a:lvl5pPr>
                <a:defRPr>
                  <a:latin typeface="Arial" charset="0"/>
                </a:defRPr>
              </a:lvl5pPr>
              <a:lvl6pPr>
                <a:defRPr>
                  <a:latin typeface="Arial" charset="0"/>
                </a:defRPr>
              </a:lvl6pPr>
              <a:lvl7pPr>
                <a:defRPr>
                  <a:latin typeface="Arial" charset="0"/>
                </a:defRPr>
              </a:lvl7pPr>
              <a:lvl8pPr>
                <a:defRPr>
                  <a:latin typeface="Arial" charset="0"/>
                </a:defRPr>
              </a:lvl8pPr>
              <a:lvl9pPr>
                <a:defRPr>
                  <a:latin typeface="Arial" charset="0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周公辅成王图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周公像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57686" y="2240407"/>
            <a:ext cx="3905277" cy="29289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/>
        </p:nvSpPr>
        <p:spPr bwMode="auto">
          <a:xfrm>
            <a:off x="785786" y="2172920"/>
            <a:ext cx="3429024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尚书大传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6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周公摄政，一年救乱，二年克殷，三年践奄，四年建侯卫，五年营成周，六年制礼作乐，七年致政成王。</a:t>
            </a:r>
            <a:endParaRPr lang="en-US" altLang="zh-CN" sz="1600" kern="0" dirty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从武王灭商到成王、康王，这是周的前期，经历了武王灭商、周公东征、营建洛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邑、封邦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建国等事件，出现了“成康之治”的局面，是繁荣昌盛的时期。</a:t>
            </a:r>
            <a:endParaRPr lang="zh-CN" altLang="en-US" sz="1600" dirty="0"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3190" y="5312241"/>
            <a:ext cx="181011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</a:defRPr>
            </a:lvl2pPr>
            <a:lvl3pPr>
              <a:defRPr>
                <a:latin typeface="Arial" charset="0"/>
              </a:defRPr>
            </a:lvl3pPr>
            <a:lvl4pPr>
              <a:defRPr>
                <a:latin typeface="Arial" charset="0"/>
              </a:defRPr>
            </a:lvl4pPr>
            <a:lvl5pPr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>
                <a:sym typeface="楷体_GB2312" pitchFamily="49" charset="-122"/>
              </a:rPr>
              <a:t>岐山</a:t>
            </a:r>
            <a:r>
              <a:rPr lang="zh-CN" altLang="en-US" dirty="0"/>
              <a:t>周公庙周公雕像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38594" y="2083041"/>
            <a:ext cx="4033472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周初大分封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00100" y="2767568"/>
            <a:ext cx="6929486" cy="26776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所谓分封，就是周王将土地和人民分给诸侯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——“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授民授疆土”，由他们在各地建立隶属于中央王朝的地方政权，协助周王统治整个国家。分封对象：异姓功臣贵族、同姓王室贵族、古帝王之后、亡国之后。</a:t>
            </a:r>
            <a:endParaRPr lang="en-US" altLang="zh-CN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正如王国维所云：周天子从“诸侯之长”变为了“诸侯之君”。真正能政临四方，君临天下。王畿扩大，宗周到成周地方千里，分封制大大加强了西周对土地和人民的统治，具有进步意义。</a:t>
            </a:r>
          </a:p>
        </p:txBody>
      </p:sp>
      <p:sp>
        <p:nvSpPr>
          <p:cNvPr id="8" name="矩形​​ 6"/>
          <p:cNvSpPr/>
          <p:nvPr/>
        </p:nvSpPr>
        <p:spPr bwMode="auto">
          <a:xfrm>
            <a:off x="2555776" y="1578858"/>
            <a:ext cx="4104456" cy="55399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二、周初大分封和宗法制、井田制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</TotalTime>
  <Words>340</Words>
  <Application>Microsoft Office PowerPoint</Application>
  <PresentationFormat>全屏显示(4:3)</PresentationFormat>
  <Paragraphs>83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黑体</vt:lpstr>
      <vt:lpstr>楷体_GB2312</vt:lpstr>
      <vt:lpstr>Wingdings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张燕</dc:creator>
  <cp:lastModifiedBy>WLXYs-</cp:lastModifiedBy>
  <cp:revision>394</cp:revision>
  <dcterms:created xsi:type="dcterms:W3CDTF">2006-08-16T00:00:00Z</dcterms:created>
  <dcterms:modified xsi:type="dcterms:W3CDTF">2013-09-06T02:17:04Z</dcterms:modified>
</cp:coreProperties>
</file>