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474" r:id="rId3"/>
    <p:sldId id="329" r:id="rId4"/>
    <p:sldId id="478" r:id="rId5"/>
    <p:sldId id="479" r:id="rId6"/>
    <p:sldId id="480" r:id="rId7"/>
    <p:sldId id="482" r:id="rId8"/>
    <p:sldId id="484" r:id="rId9"/>
    <p:sldId id="485" r:id="rId10"/>
    <p:sldId id="448" r:id="rId11"/>
    <p:sldId id="488" r:id="rId12"/>
    <p:sldId id="490" r:id="rId13"/>
    <p:sldId id="449" r:id="rId14"/>
    <p:sldId id="492" r:id="rId15"/>
    <p:sldId id="494" r:id="rId16"/>
    <p:sldId id="362" r:id="rId17"/>
    <p:sldId id="493" r:id="rId18"/>
    <p:sldId id="363" r:id="rId19"/>
    <p:sldId id="364" r:id="rId20"/>
  </p:sldIdLst>
  <p:sldSz cx="9144000" cy="6858000" type="screen4x3"/>
  <p:notesSz cx="6858000" cy="9144000"/>
  <p:embeddedFontLst>
    <p:embeddedFont>
      <p:font typeface="黑体" pitchFamily="49" charset="-122"/>
      <p:regular r:id="rId22"/>
    </p:embeddedFont>
    <p:embeddedFont>
      <p:font typeface="楷体_GB2312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00"/>
    <a:srgbClr val="66FF33"/>
    <a:srgbClr val="33CC33"/>
    <a:srgbClr val="F8E784"/>
    <a:srgbClr val="9966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100" d="100"/>
          <a:sy n="100" d="100"/>
        </p:scale>
        <p:origin x="-63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21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ABA8D-D137-4BD9-B193-FF7F0091FF2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ABA8D-D137-4BD9-B193-FF7F0091FF2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744" y="1592856"/>
            <a:ext cx="49685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0080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0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2284-33BC-489A-8D27-13205E320238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548-8256-4062-B6BC-FBF07305A4A1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image" Target="../media/image4.gif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10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2.gif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045" y="2909267"/>
            <a:ext cx="517723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045" y="2251440"/>
            <a:ext cx="517723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596992"/>
            <a:ext cx="162727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892" y="1583871"/>
            <a:ext cx="162727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5" action="ppaction://hlinksldjump"/>
          </p:cNvPr>
          <p:cNvSpPr/>
          <p:nvPr/>
        </p:nvSpPr>
        <p:spPr bwMode="auto">
          <a:xfrm>
            <a:off x="2260863" y="2219892"/>
            <a:ext cx="471061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、李悝在魏国的变法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矩形​​ 28">
            <a:hlinkClick r:id="rId3" action="ppaction://hlinksldjump"/>
          </p:cNvPr>
          <p:cNvSpPr/>
          <p:nvPr/>
        </p:nvSpPr>
        <p:spPr bwMode="auto">
          <a:xfrm>
            <a:off x="2260863" y="2880367"/>
            <a:ext cx="462317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、吴起在楚国的变法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045" y="3547827"/>
            <a:ext cx="517723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9" action="ppaction://hlinksldjump"/>
          </p:cNvPr>
          <p:cNvSpPr/>
          <p:nvPr/>
        </p:nvSpPr>
        <p:spPr bwMode="auto">
          <a:xfrm>
            <a:off x="2278361" y="3532659"/>
            <a:ext cx="4654659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、商鞅在秦国的变法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 bwMode="auto">
          <a:xfrm>
            <a:off x="5454072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8" action="ppaction://hlinksldjump"/>
          </p:cNvPr>
          <p:cNvSpPr txBox="1"/>
          <p:nvPr/>
        </p:nvSpPr>
        <p:spPr bwMode="auto">
          <a:xfrm>
            <a:off x="2051720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3" y="5462742"/>
            <a:ext cx="517722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3704533" y="5487615"/>
            <a:ext cx="17315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802" y="1597053"/>
            <a:ext cx="162727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8" action="ppaction://hlinksldjump"/>
          </p:cNvPr>
          <p:cNvSpPr txBox="1"/>
          <p:nvPr/>
        </p:nvSpPr>
        <p:spPr bwMode="auto">
          <a:xfrm>
            <a:off x="3725880" y="1620000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重点难点</a:t>
            </a:r>
          </a:p>
        </p:txBody>
      </p:sp>
      <p:pic>
        <p:nvPicPr>
          <p:cNvPr id="18" name="图片 2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3" y="4202960"/>
            <a:ext cx="517723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​​ 30">
            <a:hlinkClick r:id="rId11" action="ppaction://hlinksldjump"/>
          </p:cNvPr>
          <p:cNvSpPr/>
          <p:nvPr/>
        </p:nvSpPr>
        <p:spPr bwMode="auto">
          <a:xfrm>
            <a:off x="2195736" y="4188147"/>
            <a:ext cx="466145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四、其他诸侯国的改革 </a:t>
            </a:r>
          </a:p>
        </p:txBody>
      </p:sp>
      <p:pic>
        <p:nvPicPr>
          <p:cNvPr id="20" name="图片 2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3" y="4835416"/>
            <a:ext cx="517723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​​ 30">
            <a:hlinkClick r:id="rId12" action="ppaction://hlinksldjump"/>
          </p:cNvPr>
          <p:cNvSpPr/>
          <p:nvPr/>
        </p:nvSpPr>
        <p:spPr bwMode="auto">
          <a:xfrm>
            <a:off x="2204475" y="4820603"/>
            <a:ext cx="474961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五、诸侯国中央集权制政体的初步形成 </a:t>
            </a:r>
          </a:p>
        </p:txBody>
      </p:sp>
      <p:sp>
        <p:nvSpPr>
          <p:cNvPr id="21505" name="AutoShape 1" descr="C:\Documents and Settings\Administrator\Application Data\Tencent\Users\824547054\QQ\WinTemp\RichOle\FPSU%7QZMWEY[%3Y4S71L.jpg"/>
          <p:cNvSpPr>
            <a:spLocks noChangeAspect="1" noChangeArrowheads="1"/>
          </p:cNvSpPr>
          <p:nvPr/>
        </p:nvSpPr>
        <p:spPr bwMode="auto">
          <a:xfrm>
            <a:off x="-288033" y="0"/>
            <a:ext cx="373143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506" name="AutoShape 2" descr="C:\Documents and Settings\Administrator\Application Data\Tencent\Users\824547054\QQ\WinTemp\RichOle\FPSU%7QZMWEY[%3Y4S71L.jpg"/>
          <p:cNvSpPr>
            <a:spLocks noChangeAspect="1" noChangeArrowheads="1"/>
          </p:cNvSpPr>
          <p:nvPr/>
        </p:nvSpPr>
        <p:spPr bwMode="auto">
          <a:xfrm>
            <a:off x="-288033" y="0"/>
            <a:ext cx="373143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8334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四、其他诸侯国的改革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71600" y="2647266"/>
            <a:ext cx="73866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赵国在赵烈侯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408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387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年在位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时采纳牛畜的建议，倡“仁义”，行“王道”；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选练举贤，任官使能；节财俭用，察度功德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赵世家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）。从而使赵国封建政权得以逐渐稳固。 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038594" y="213943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赵烈侯的改革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71538" y="3869692"/>
            <a:ext cx="6126264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韩昭侯的改革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928662" y="4298320"/>
            <a:ext cx="757242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355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年韩昭侯任用申不害为相，建立了“循功劳，视次第”（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韩策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）的因功行赏制度。申不害强调“术”的作用，要求国君“独断”，操纵最高的权力；平常不动声色，让人摸不透底细；任用官吏要使其称职，不许官吏越职办事，要经常监督和考核官吏。申不害相韩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</a:t>
            </a:r>
            <a:r>
              <a:rPr lang="zh-CN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修术行道，国内以治，诸侯不来侵伐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韩世家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928662" y="2317779"/>
            <a:ext cx="71287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齐威王在即位的第九年，严明赏罚，“齐国大治”。又任用邹忌为相，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谨修法律而督奸吏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田敬仲完世家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），制定巩固封建秩序的法律，加强对地方官吏的监督，并注意招收流民开荒。因此在战国中期，齐国曾一度代替魏国成为东方诸侯的霸主。 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071538" y="174627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齐威王的改革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000100" y="388941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燕国的改革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928662" y="4460919"/>
            <a:ext cx="7128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燕昭王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311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279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年在位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，奋发图强，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卑身厚币以招贤者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，得到乐毅等人的辅助，修法令，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与百姓同其甘苦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燕策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），使燕国一度强盛起来，几乎灭掉了齐国。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各国的变法运动，实际上是一场封建化运动。各国都在不同程度上打击了奴隶主贵族，保护封建地主阶级，废除奴隶制的政治经济制度，巩固和发展封建制的政治经济制度。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变法使封建制度得到确立，由奴隶制引起的社会矛盾基本上得到解决。在封建社会初期，这种封建生产关系与生产力的发展基本上是适应的。所以在各国变法之后，社会经济和文化日益繁荣，中国历史上出现了一个蓬勃发展的新局面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339752" y="1553728"/>
            <a:ext cx="4752528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五、诸侯国中央集权制政体的初步形成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71600" y="2992884"/>
            <a:ext cx="705678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郡县制在春秋时期即已产生。进入战国后，魏、赵、韩、燕、秦等国普遍推行了郡县制。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郡最初设在边地，长官叫做“守”，也尊称为“太守”，往往由武官来充任，有征发一郡壮丁出征的权力。县从属于郡，长官叫做“令”。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郡和县的长官由中央委派，国君直接掌握着郡、县的政治、军事和经济大权。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38594" y="241304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郡县制度的产生和发展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971600" y="2492896"/>
            <a:ext cx="705678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封建政权建立后，出现了文武分职的专职官吏。在国君之下设相和将。相协助国君处理全国政务，将负责领兵打仗。有的国还设有御史，相当国王的秘书。“官分文武”，适应当时政治上和军事上的需要，可以起互相监督作用，便于国君控制。</a:t>
            </a:r>
          </a:p>
          <a:p>
            <a:pPr>
              <a:lnSpc>
                <a:spcPct val="150000"/>
              </a:lnSpc>
            </a:pP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随着封建官僚制度的建立，国君对各级官吏实行俸禄制度，便于国君用利害关系控制。国君对官吏的考核，最主要的方法叫“</a:t>
            </a:r>
            <a:r>
              <a:rPr lang="zh-CN" altLang="en-US" sz="1600" b="1" kern="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上计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”。 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 bwMode="auto">
          <a:xfrm>
            <a:off x="1038594" y="191305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封建官僚制度的建立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971600" y="1659213"/>
            <a:ext cx="705678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战国时期，国君已普遍用玺、符作为凭证，用以任免官吏，传达政令，调遣军队，派遣使者。官吏的任免以玺为凭，任命时发给，免职时收回，军队调动都要用兵符，兵符作伏虎形，故称虎符。玺符制度的推行使行政权和军事权都集中在国君手中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秦国“新郪虎符”铭文：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甲兵之符，右才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在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王，左才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在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新郪。凡兴士被甲用兵五十人以上，会王符乃敢行之。燔燧事，虽母会符，行殹。</a:t>
            </a:r>
          </a:p>
        </p:txBody>
      </p:sp>
      <p:pic>
        <p:nvPicPr>
          <p:cNvPr id="11" name="Picture 9" descr="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4323509"/>
            <a:ext cx="3416306" cy="147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7" descr="9d5a381023ccc9c76438db2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16" y="4323509"/>
            <a:ext cx="3061268" cy="158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46453" y="5888305"/>
            <a:ext cx="104067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新郪虎符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1677" y="5888305"/>
            <a:ext cx="104067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战国玺印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411760" y="2502024"/>
            <a:ext cx="4094187" cy="2007096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何谓“战国七雄”？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战国前期为什么会出现变法运动？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商鞅变法的主要内容是什么？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中央集权体制是怎样逐渐形成的？</a:t>
            </a:r>
            <a:endParaRPr lang="zh-CN" altLang="en-US" spc="150" dirty="0">
              <a:ln w="11430"/>
              <a:solidFill>
                <a:srgbClr val="F8F8F8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2291388"/>
            <a:ext cx="77152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996600"/>
                </a:solidFill>
              </a:rPr>
              <a:t>上计</a:t>
            </a:r>
            <a:endParaRPr lang="en-US" altLang="zh-CN" sz="1600" b="1" dirty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中央的重要官吏和地方的首长，每年要把自己管辖地区的户口、垦田、赋税等预算数字写在木券上，上报国君，并把木券剖分为二，国君执右券，臣下执左券。到了年终，官吏必须到国君那里去报核。国君根据右券亲自考核，或由丞相协助考核。根据考核结果，予以升、降、赏、罚。</a:t>
            </a:r>
            <a:endParaRPr lang="en-US" altLang="zh-CN" sz="1600" dirty="0">
              <a:solidFill>
                <a:srgbClr val="996600"/>
              </a:solidFill>
            </a:endParaRPr>
          </a:p>
        </p:txBody>
      </p:sp>
      <p:pic>
        <p:nvPicPr>
          <p:cNvPr id="32771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71873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6"/>
            <a:ext cx="772727" cy="5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</a:rPr>
              <a:t>　　认识战国前期变法运动兴起的原因；掌握各国变法特别是商鞅变法的背景、内容及影响；弄清变法运动在中央集权体制形成过程中所起到的作用。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本节课教学的重点</a:t>
            </a:r>
            <a:r>
              <a:rPr lang="zh-CN" altLang="en-US" sz="1600" dirty="0" smtClean="0">
                <a:solidFill>
                  <a:srgbClr val="996600"/>
                </a:solidFill>
              </a:rPr>
              <a:t>是战国前期的变法运动，特别是李悝在魏国的变法和商鞅在秦国的变法。难点是变法运动对各国的影响；变法运动与封建制度的关系。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254" y="1124744"/>
            <a:ext cx="7715250" cy="52247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</a:rPr>
              <a:t>.[</a:t>
            </a:r>
            <a:r>
              <a:rPr lang="zh-CN" altLang="en-US" sz="1600" dirty="0" smtClean="0">
                <a:solidFill>
                  <a:srgbClr val="996600"/>
                </a:solidFill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4.《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战国策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5.《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战国纵横家书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（马王堆汉墓帛书），文物出版社，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6.《</a:t>
            </a:r>
            <a:r>
              <a:rPr lang="zh-CN" altLang="en-US" sz="1600" dirty="0" smtClean="0">
                <a:solidFill>
                  <a:srgbClr val="996600"/>
                </a:solidFill>
              </a:rPr>
              <a:t>二十二子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7.《</a:t>
            </a:r>
            <a:r>
              <a:rPr lang="zh-CN" altLang="en-US" sz="1600" dirty="0" smtClean="0">
                <a:solidFill>
                  <a:srgbClr val="996600"/>
                </a:solidFill>
              </a:rPr>
              <a:t>睡虎地秦墓竹简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</a:rPr>
              <a:t>杨宽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  <a:endParaRPr lang="en-US" altLang="zh-CN" sz="1600" dirty="0" smtClean="0">
              <a:solidFill>
                <a:srgbClr val="99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</a:rPr>
              <a:t>沈长云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战国史与战国文化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，上海科学技术文献出版社，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</a:rPr>
              <a:t>彭邦炯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战国史话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，中国青年出版社，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1600" dirty="0" smtClean="0">
                <a:solidFill>
                  <a:srgbClr val="996600"/>
                </a:solidFill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</a:rPr>
              <a:t>黄中业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战国变法运动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，吉林大学出版社，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1990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10000"/>
              </a:lnSpc>
            </a:pPr>
            <a:endParaRPr lang="zh-CN" altLang="en-US" sz="1600" dirty="0" smtClean="0">
              <a:solidFill>
                <a:srgbClr val="996600"/>
              </a:solidFill>
              <a:latin typeface="+mn-lt"/>
              <a:ea typeface="+mn-ea"/>
            </a:endParaRPr>
          </a:p>
        </p:txBody>
      </p:sp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99592" y="2366816"/>
            <a:ext cx="745862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魏文侯当政时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445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396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，任用李悝为相，进行变法。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废除奴隶主官爵世袭制。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食有劳而禄有功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说苑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政理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推行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尽地力之教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。挖掘土地潜力，提高农作物产量，增加封建政权的田租收入。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实行“平籴法”。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取有余以补不足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食货志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10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一、李悝在魏国的变法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28662" y="4091588"/>
            <a:ext cx="7429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李悝作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法经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六篇：即“盗法”、“贼法”、“囚法”、“捕法”、“杂法”、“具法” 。保护封建制度。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李悝变法的结果，使魏国经济得以迅速发展，地主政权逐渐巩固，国力逐渐强大，成为战国初年一个强盛的封建国家。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7898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、吴起在楚国的变法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85786" y="2348880"/>
            <a:ext cx="750099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382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年，楚悼王任命吴起为令尹，主持变法。其主要内容是：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削弱封君。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废公族疏远者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精简官职。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罢无能，废无用，减百吏之禄秩，损不急之校官，以奉选练之士。</a:t>
            </a:r>
            <a:endParaRPr lang="zh-CN" altLang="en-US" sz="1600" kern="0" dirty="0" smtClean="0">
              <a:ln w="11430"/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整顿吏治。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私不害公，谗不蔽忠，言不取苟合，行不取苟容，行义不顾毁誉。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857224" y="3929066"/>
            <a:ext cx="707236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吴起变法沉重地打击了楚国的旧贵族，加速了楚国封建化的进程，使其国力迅速强盛。但吴起的改革触动贵族的利益。前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381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年，楚悼王死，楚国贵族发动政变，杀吴起，变法失败。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6429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、商鞅在秦国的变法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94970" y="2930168"/>
            <a:ext cx="292895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361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年，秦孝公即位，痛感“诸侯卑秦”，任用商鞅进行改革。商鞅从公元前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356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年至公元前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350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年大规模地推行过两次变法。主要内容如下：  </a:t>
            </a:r>
          </a:p>
        </p:txBody>
      </p:sp>
      <p:pic>
        <p:nvPicPr>
          <p:cNvPr id="11" name="Picture 7" descr="1005pic2430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65668" y="2548067"/>
            <a:ext cx="2714644" cy="31851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83468" y="5816297"/>
            <a:ext cx="104067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1">
                <a:latin typeface="Arial" charset="0"/>
                <a:ea typeface="楷体_GB2312" pitchFamily="49" charset="-122"/>
              </a:defRPr>
            </a:lvl1pPr>
          </a:lstStyle>
          <a:p>
            <a:r>
              <a:rPr lang="zh-CN" altLang="en-US" b="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商鞅画像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899592" y="1988840"/>
            <a:ext cx="69127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开阡陌封疆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，用法令形式废除了奴隶制的井田制，重新设置田界，不许私自移动。把土地授给农民，土地可以买卖。</a:t>
            </a:r>
          </a:p>
        </p:txBody>
      </p:sp>
      <p:pic>
        <p:nvPicPr>
          <p:cNvPr id="11" name="Picture 6" descr="fj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7624" y="2956888"/>
            <a:ext cx="6296061" cy="2808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928662" y="1725982"/>
            <a:ext cx="702714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劳大者其禄厚，功多者其爵尊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奖励军功，建立军功爵制。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规定军功以在前线斩得敌人的多少来计算，斩敌人甲士首级一颗的赏给爵一级，田一顷，宅九亩，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庶子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人。杀敌越多，赏赐越厚，授予种种封建特权，包括占有耕地、住宅和担任一定的官职等，爵位高的还可以得到三百家以上的“税邑”以及减刑的特权。宗族成员没有军功的不能列入公族的属籍，不能享受贵族的特权。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928662" y="4226312"/>
            <a:ext cx="709972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实行重农抑商政策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。规定：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僇力本业，耕织致粟帛多者，复其身；事末利及怠而贫者，举以为收孥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商君列传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）。即凡是努力经营农业生产，多缴纳租税的，免去其本身的徭役；凡是弃农经商或怠惰以致贫穷而交不起租税的农民，没收为官府的奴婢。加重关市的商品税，不许商人贩卖粮食，商人的奴仆必须服徭役。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928662" y="2167493"/>
            <a:ext cx="68580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普遍推行县制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。在没有建立县的地方把许多乡、邑、聚合并成县，共新建了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个县。每县设置县令和县丞等官职来掌握全县政事，使县成为直属于国君的地方组织，加强了中央集权。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28662" y="3524815"/>
            <a:ext cx="68580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建立什伍连坐制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。五家为伍，十家为什，有相互纠察告发“奸人”的责任。不告发“奸人”，处以腰斩，告发“奸人”的可与斩敌同赏。如果一家藏“奸”，什、伍要同罪连坐。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899592" y="1988840"/>
            <a:ext cx="70567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统一度量衡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。商鞅颁布了标准的度量衡器，其标准尺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尺约合今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0.33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米，标准量器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升约合今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0.2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公升。现在存世的商鞅方升，就是当时颁布的一件标准量器。</a:t>
            </a:r>
          </a:p>
        </p:txBody>
      </p:sp>
      <p:pic>
        <p:nvPicPr>
          <p:cNvPr id="6" name="Picture 4" descr="W02007011071689840681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576" y="3429000"/>
            <a:ext cx="3171825" cy="21621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5" descr="1005pic2432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3372" y="3429000"/>
            <a:ext cx="4200007" cy="176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17892" y="5357826"/>
            <a:ext cx="104067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商鞅方升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00100" y="1757847"/>
            <a:ext cx="7272808" cy="26199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商鞅所采取的改革措施，目的是破除奴隶制度，巩固和发展封建制度。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由于变法触犯了旧贵族的利益，一开始就遭到甘龙等人的反对。公元前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338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年秦孝公去世，秦惠王即位，“宗室多怨鞅”，商鞅被“车裂”而死。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但是，由于变法内容顺应了封建制发展的历史趋势，加上新法已推行了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秦妇人婴儿，皆言商君之法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秦策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）所以商鞅虽死，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秦法未败。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韩非子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定法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1000100" y="4758243"/>
            <a:ext cx="71723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商鞅变法的成功，使原来比较落后的秦国一跃而成为战国时代最先进的强国，为日后统一六国打下了基础。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998</Words>
  <Application>Microsoft Office PowerPoint</Application>
  <PresentationFormat>全屏显示(4:3)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黑体</vt:lpstr>
      <vt:lpstr>楷体_GB2312</vt:lpstr>
      <vt:lpstr>Calibri</vt:lpstr>
      <vt:lpstr>Wingdings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490</cp:revision>
  <dcterms:created xsi:type="dcterms:W3CDTF">2006-08-16T00:00:00Z</dcterms:created>
  <dcterms:modified xsi:type="dcterms:W3CDTF">2013-09-06T02:34:35Z</dcterms:modified>
</cp:coreProperties>
</file>