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27"/>
  </p:notesMasterIdLst>
  <p:sldIdLst>
    <p:sldId id="257" r:id="rId2"/>
    <p:sldId id="474" r:id="rId3"/>
    <p:sldId id="495" r:id="rId4"/>
    <p:sldId id="497" r:id="rId5"/>
    <p:sldId id="499" r:id="rId6"/>
    <p:sldId id="501" r:id="rId7"/>
    <p:sldId id="503" r:id="rId8"/>
    <p:sldId id="505" r:id="rId9"/>
    <p:sldId id="506" r:id="rId10"/>
    <p:sldId id="507" r:id="rId11"/>
    <p:sldId id="329" r:id="rId12"/>
    <p:sldId id="509" r:id="rId13"/>
    <p:sldId id="510" r:id="rId14"/>
    <p:sldId id="512" r:id="rId15"/>
    <p:sldId id="513" r:id="rId16"/>
    <p:sldId id="514" r:id="rId17"/>
    <p:sldId id="334" r:id="rId18"/>
    <p:sldId id="516" r:id="rId19"/>
    <p:sldId id="517" r:id="rId20"/>
    <p:sldId id="448" r:id="rId21"/>
    <p:sldId id="518" r:id="rId22"/>
    <p:sldId id="519" r:id="rId23"/>
    <p:sldId id="362" r:id="rId24"/>
    <p:sldId id="363" r:id="rId25"/>
    <p:sldId id="364" r:id="rId26"/>
  </p:sldIdLst>
  <p:sldSz cx="9144000" cy="6858000" type="screen4x3"/>
  <p:notesSz cx="6858000" cy="9144000"/>
  <p:embeddedFontLst>
    <p:embeddedFont>
      <p:font typeface="黑体" pitchFamily="49" charset="-122"/>
      <p:regular r:id="rId28"/>
    </p:embeddedFont>
    <p:embeddedFont>
      <p:font typeface="楷体_GB2312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951"/>
    <a:srgbClr val="FBF1B7"/>
    <a:srgbClr val="F8E784"/>
    <a:srgbClr val="993300"/>
    <a:srgbClr val="FF3300"/>
    <a:srgbClr val="66FF33"/>
    <a:srgbClr val="33CC33"/>
    <a:srgbClr val="9966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100" d="100"/>
          <a:sy n="100" d="100"/>
        </p:scale>
        <p:origin x="-63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189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92" y="1684784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2284-33BC-489A-8D27-13205E320238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548-8256-4062-B6BC-FBF07305A4A1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gif"/><Relationship Id="rId7" Type="http://schemas.openxmlformats.org/officeDocument/2006/relationships/slide" Target="slide2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5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288" y="3291227"/>
            <a:ext cx="481898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288" y="2633400"/>
            <a:ext cx="481898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982" y="1916832"/>
            <a:ext cx="151467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4654" y="1916832"/>
            <a:ext cx="151467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627784" y="2601852"/>
            <a:ext cx="4384653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、学术思想领域的“百家争鸣”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627784" y="3262327"/>
            <a:ext cx="430326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、史学与文学艺术 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288" y="3929787"/>
            <a:ext cx="481898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642077" y="3914619"/>
            <a:ext cx="433256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、自然科学的发展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426875" y="1916832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263942" y="1916832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193256"/>
            <a:ext cx="481897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704533" y="5199583"/>
            <a:ext cx="17315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559" y="1916832"/>
            <a:ext cx="151467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878231" y="1916832"/>
            <a:ext cx="14221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重点难点</a:t>
            </a:r>
          </a:p>
        </p:txBody>
      </p:sp>
      <p:pic>
        <p:nvPicPr>
          <p:cNvPr id="18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4" y="4584920"/>
            <a:ext cx="481898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​​ 30">
            <a:hlinkClick r:id="rId10" action="ppaction://hlinksldjump"/>
          </p:cNvPr>
          <p:cNvSpPr/>
          <p:nvPr/>
        </p:nvSpPr>
        <p:spPr bwMode="auto">
          <a:xfrm>
            <a:off x="2627785" y="4570107"/>
            <a:ext cx="4338895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四、社会生活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00100" y="150697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6.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其他学派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050970"/>
            <a:ext cx="688369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阴阳家：邹衍 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名家：公孙龙、惠施。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兵家：孙武、孙膑、吴起、尉缭。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农家：许行。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杂家：吕不韦 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纵横家：张仪、苏秦、公孙衍。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诸子十家，其可观者九家而已。皆起于王道既微，诸侯力政，时君世主，好恶殊方，是以九家之术蜂出并作，各引一端，崇其所善，以此驰说，取合诸侯。其言虽殊，辟犹水火，相灭亦相生也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若能修六艺之术，而观此九家之言，舍短取长，则可以通万方之略矣。</a:t>
            </a:r>
          </a:p>
          <a:p>
            <a:pPr marL="609600" indent="-609600" algn="r"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                          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艺文志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6" descr="1613f0a5d0868fcc9152ee58"/>
          <p:cNvPicPr>
            <a:picLocks noChangeAspect="1" noChangeArrowheads="1"/>
          </p:cNvPicPr>
          <p:nvPr/>
        </p:nvPicPr>
        <p:blipFill>
          <a:blip r:embed="rId2"/>
          <a:srcRect l="9934" t="6848" r="3971" b="20108"/>
          <a:stretch>
            <a:fillRect/>
          </a:stretch>
        </p:blipFill>
        <p:spPr>
          <a:xfrm>
            <a:off x="5436096" y="1660353"/>
            <a:ext cx="1857388" cy="22860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31538" y="4016097"/>
            <a:ext cx="126188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公孙龙画像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、史学与文学艺术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38594" y="227309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史学著作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99592" y="2751311"/>
            <a:ext cx="7200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竹书纪年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战国策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4348" y="3360412"/>
            <a:ext cx="4737933" cy="2876900"/>
            <a:chOff x="827587" y="3140968"/>
            <a:chExt cx="4737933" cy="2876900"/>
          </a:xfrm>
        </p:grpSpPr>
        <p:pic>
          <p:nvPicPr>
            <p:cNvPr id="9" name="Picture 4" descr="0701pic0995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827587" y="3284984"/>
              <a:ext cx="2777139" cy="194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6" descr="0701pic0995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851920" y="3140968"/>
              <a:ext cx="1713600" cy="244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577301" y="5740869"/>
              <a:ext cx="14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en-US" altLang="zh-CN" dirty="0"/>
                <a:t>《</a:t>
              </a:r>
              <a:r>
                <a:rPr lang="zh-CN" altLang="en-US" dirty="0"/>
                <a:t>左传</a:t>
              </a:r>
              <a:r>
                <a:rPr lang="en-US" altLang="zh-CN" dirty="0"/>
                <a:t>》</a:t>
              </a:r>
              <a:r>
                <a:rPr lang="zh-CN" altLang="en-US" dirty="0"/>
                <a:t>书影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4460" y="2360850"/>
            <a:ext cx="1569660" cy="3876462"/>
            <a:chOff x="6497908" y="2060848"/>
            <a:chExt cx="1569660" cy="3876462"/>
          </a:xfrm>
        </p:grpSpPr>
        <p:pic>
          <p:nvPicPr>
            <p:cNvPr id="14" name="Picture 7" descr="帛书《战国策》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646760" y="2060848"/>
              <a:ext cx="1249008" cy="352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6497908" y="5660311"/>
              <a:ext cx="1569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帛书</a:t>
              </a:r>
              <a:r>
                <a:rPr lang="en-US" altLang="zh-CN" dirty="0"/>
                <a:t>《</a:t>
              </a:r>
              <a:r>
                <a:rPr lang="zh-CN" altLang="en-US" dirty="0"/>
                <a:t>战国策</a:t>
              </a:r>
              <a:r>
                <a:rPr lang="en-US" altLang="zh-CN" dirty="0"/>
                <a:t>》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38594" y="1916832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诸子散文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99592" y="2493112"/>
            <a:ext cx="7200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诸子大量吸收民间语言，思想开阔，语言丰富，文辞多采，议论风生。其中以孟、庄、荀、韩四家文学价值最高。孟子的议论语言犀利，善于辩论；庄子的文章汪洋恣肆，想象丰富；荀子的文章气势磅礴，说理透晰；韩非的文章峻峭尖刻，锋芒毕露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38594" y="1795009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屈原与楚辞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00100" y="2923805"/>
            <a:ext cx="1643074" cy="2593426"/>
            <a:chOff x="6516214" y="3027358"/>
            <a:chExt cx="1353176" cy="1974459"/>
          </a:xfrm>
        </p:grpSpPr>
        <p:pic>
          <p:nvPicPr>
            <p:cNvPr id="11" name="Picture 7" descr="帛书《战国策》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516214" y="3027358"/>
              <a:ext cx="1353176" cy="172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6774432" y="4790929"/>
              <a:ext cx="785768" cy="2108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屈原像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29256" y="3209556"/>
            <a:ext cx="2468974" cy="2155110"/>
            <a:chOff x="6516204" y="3378661"/>
            <a:chExt cx="2468974" cy="2155110"/>
          </a:xfrm>
        </p:grpSpPr>
        <p:pic>
          <p:nvPicPr>
            <p:cNvPr id="20" name="Picture 7" descr="帛书《战国策》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516204" y="3378661"/>
              <a:ext cx="2468974" cy="176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6945567" y="5256772"/>
              <a:ext cx="1569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湖北秭归屈原祠</a:t>
              </a:r>
            </a:p>
          </p:txBody>
        </p:sp>
      </p:grpSp>
      <p:pic>
        <p:nvPicPr>
          <p:cNvPr id="22" name="Picture 4" descr="离骚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780928"/>
            <a:ext cx="2261477" cy="2664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38594" y="177281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艺术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331640" y="2391271"/>
            <a:ext cx="50405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青铜工艺：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1619672" y="3212976"/>
            <a:ext cx="6103309" cy="2664296"/>
            <a:chOff x="935280" y="3284984"/>
            <a:chExt cx="6103309" cy="2664296"/>
          </a:xfrm>
        </p:grpSpPr>
        <p:pic>
          <p:nvPicPr>
            <p:cNvPr id="9" name="Picture 4" descr="0701pic0995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935280" y="3284984"/>
              <a:ext cx="3036152" cy="2304000"/>
            </a:xfrm>
            <a:prstGeom prst="rect">
              <a:avLst/>
            </a:prstGeom>
            <a:noFill/>
          </p:spPr>
        </p:pic>
        <p:pic>
          <p:nvPicPr>
            <p:cNvPr id="11" name="Picture 6" descr="0701pic0995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341384" y="3284984"/>
              <a:ext cx="2697205" cy="2304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2726203" y="5672281"/>
              <a:ext cx="1877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曾侯乙墓出土青铜器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00100" y="2344812"/>
            <a:ext cx="30003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绘画：长沙城东子弹库的楚墓中，出土的一张男子御龙舟帛画，反映了当时的绘画水平。长沙陈家大山楚墓出土的人物龙凤帛画，也是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名的艺术珍品。 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32" name="Picture 8" descr="http://wiki.artintern.net/../uploads/07/200807111215763245.jpg"/>
          <p:cNvPicPr>
            <a:picLocks noChangeAspect="1" noChangeArrowheads="1"/>
          </p:cNvPicPr>
          <p:nvPr/>
        </p:nvPicPr>
        <p:blipFill>
          <a:blip r:embed="rId2"/>
          <a:srcRect l="8710" t="4918" r="4191" b="1639"/>
          <a:stretch>
            <a:fillRect/>
          </a:stretch>
        </p:blipFill>
        <p:spPr bwMode="auto">
          <a:xfrm>
            <a:off x="4643438" y="1954262"/>
            <a:ext cx="2500330" cy="35629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62580" y="5559623"/>
            <a:ext cx="15696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人物龙凤帛画</a:t>
            </a:r>
            <a:endParaRPr lang="en-US" altLang="zh-CN" dirty="0"/>
          </a:p>
          <a:p>
            <a:r>
              <a:rPr lang="zh-CN" altLang="en-US" dirty="0"/>
              <a:t>湖南长沙出楚墓出土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115616" y="1916832"/>
            <a:ext cx="6840760" cy="403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音乐：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5" descr="曾侯乙墓编钟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7356" y="2565248"/>
            <a:ext cx="5615185" cy="3096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24659" y="5715016"/>
            <a:ext cx="233910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湖北随县曾侯乙墓出土编钟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78858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、自然科学的发展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38594" y="2276872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天文历法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57224" y="2792683"/>
            <a:ext cx="460110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齐国甘德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天文星占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，魏国石申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天文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071538" y="3447506"/>
            <a:ext cx="619770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司南的发明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928662" y="3947572"/>
            <a:ext cx="335758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战国末年，人们发现了磁石的指南性，利用磁石的这一特性制成一种正方向、定南北的仪器，叫做司南。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" name="Picture 4" descr="司南"/>
          <p:cNvPicPr>
            <a:picLocks noChangeAspect="1" noChangeArrowheads="1"/>
          </p:cNvPicPr>
          <p:nvPr/>
        </p:nvPicPr>
        <p:blipFill>
          <a:blip r:embed="rId2"/>
          <a:srcRect l="2539" t="2512" r="3515" b="2036"/>
          <a:stretch>
            <a:fillRect/>
          </a:stretch>
        </p:blipFill>
        <p:spPr bwMode="auto">
          <a:xfrm>
            <a:off x="4857752" y="3288974"/>
            <a:ext cx="2643206" cy="27146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96136" y="6032321"/>
            <a:ext cx="80021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司南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038594" y="1844824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医学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99592" y="2479536"/>
            <a:ext cx="72008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已懂得人体解剖，知道内脏、血管和血液循环的情况。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治病已有较多的分科，如内科、外科、妇科、小儿科等。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诊断方法有望、闻、问、切。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医疗器械有“针”、“石”、“熨”等。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用药除一般饮用的汤药外，还有药酒和药膏。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当时有不少医学的专门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作，流传下来的有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黄帝内经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中的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素问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灵枢经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等。 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539552" y="177281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光学</a:t>
            </a:r>
          </a:p>
        </p:txBody>
      </p:sp>
      <p:pic>
        <p:nvPicPr>
          <p:cNvPr id="8" name="Picture 4" descr="28"/>
          <p:cNvPicPr>
            <a:picLocks noChangeAspect="1" noChangeArrowheads="1"/>
          </p:cNvPicPr>
          <p:nvPr/>
        </p:nvPicPr>
        <p:blipFill>
          <a:blip r:embed="rId2"/>
          <a:srcRect l="22430" t="10092"/>
          <a:stretch>
            <a:fillRect/>
          </a:stretch>
        </p:blipFill>
        <p:spPr bwMode="auto">
          <a:xfrm>
            <a:off x="1835696" y="1556792"/>
            <a:ext cx="6433779" cy="43204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627784" y="1583345"/>
            <a:ext cx="410445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一、学术思想领域的“百家争鸣”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94578" y="222705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“百家争鸣”的社会背景 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899592" y="2820992"/>
            <a:ext cx="72008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王室衰败，学在官府局面的打破，私学发展，士阶层兴起。“士无定主”，政治空间扩大，朝秦暮楚现象的出现。相对的学术自由存在。</a:t>
            </a:r>
          </a:p>
          <a:p>
            <a:pPr>
              <a:lnSpc>
                <a:spcPct val="150000"/>
              </a:lnSpc>
            </a:pPr>
            <a:endParaRPr lang="en-US" altLang="zh-CN" sz="1400" kern="0" dirty="0" smtClean="0">
              <a:ln w="11430"/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诸子十家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皆起于王道既微，诸侯力政，时君世主，好恶殊方，是以九家之术蜂出并作，各引一端，崇其所善，以此驰说，取合诸侯。其言虽殊，辟犹水火，相灭亦相生也。</a:t>
            </a:r>
          </a:p>
          <a:p>
            <a:pPr algn="r"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                          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艺文志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天下大乱，圣贤不明，道德不一，天下多得一察焉以自好。譬如耳目鼻口，各有所明，不能相通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悲夫，百家往而不反，必不合矣。后世之学者，不幸不见天地之纯、古人之大体。道术将为天下裂 。</a:t>
            </a:r>
          </a:p>
          <a:p>
            <a:pPr algn="r"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                               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庄子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天下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8764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四、社会生活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71600" y="2983592"/>
            <a:ext cx="698477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礼一般又分“五礼”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吉、凶、军、宾、嘉，各有不同“仪”与之相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配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，以区别尊卑贵贱之等差；其中重要者又称“八纲”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冠、婚、丧、祭、朝、聘、射、乡。</a:t>
            </a:r>
          </a:p>
          <a:p>
            <a:pPr>
              <a:lnSpc>
                <a:spcPct val="150000"/>
              </a:lnSpc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节日多为农业节日和祭祀性的节日。先秦萌芽或略具雏形，后经发展而成今日风俗节日的主要有：元旦、立春、上巳、寒食、端午、重阳、社日、祭灶日等。 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038594" y="2403753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礼仪风俗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971600" y="2204864"/>
            <a:ext cx="6984776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服饰：“衣”专指上衣。贴身上衣称“亵衣”，又称“私衣”、“泽衣”。罩衣称为“裼”，有纹饰。裼衣外再加一层外衣，称为“正服”。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1038594" y="1628800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衣食住行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42976" y="3141538"/>
            <a:ext cx="4115399" cy="2581256"/>
            <a:chOff x="2264704" y="3140967"/>
            <a:chExt cx="4115399" cy="2581256"/>
          </a:xfrm>
        </p:grpSpPr>
        <p:pic>
          <p:nvPicPr>
            <p:cNvPr id="8" name="Picture 4" descr="0701pic0995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264704" y="3140967"/>
              <a:ext cx="1907476" cy="230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6" descr="0701pic0995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389367" y="3140968"/>
              <a:ext cx="1990736" cy="230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2904343" y="5445224"/>
              <a:ext cx="2185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战国窄袖曲裾女服展示图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15008" y="3141538"/>
            <a:ext cx="2063722" cy="2634453"/>
            <a:chOff x="2951111" y="3141537"/>
            <a:chExt cx="2063722" cy="2634453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13" name="Picture 4" descr="0701pic09952"/>
            <p:cNvPicPr>
              <a:picLocks noChangeAspect="1" noChangeArrowheads="1"/>
            </p:cNvPicPr>
            <p:nvPr/>
          </p:nvPicPr>
          <p:blipFill>
            <a:blip r:embed="rId4"/>
            <a:srcRect r="19684"/>
            <a:stretch>
              <a:fillRect/>
            </a:stretch>
          </p:blipFill>
          <p:spPr bwMode="auto">
            <a:xfrm>
              <a:off x="2951111" y="3141537"/>
              <a:ext cx="2063722" cy="2268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3392279" y="5498991"/>
              <a:ext cx="1181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>
                  <a:sym typeface="楷体_GB2312" pitchFamily="49" charset="-122"/>
                </a:rPr>
                <a:t>　</a:t>
              </a:r>
              <a:r>
                <a:rPr lang="zh-CN" altLang="en-US" dirty="0"/>
                <a:t>战国男装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971600" y="1988840"/>
            <a:ext cx="698477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主食以五谷或六谷构成。五谷一般指黍、稷、麦、稻、菽，六谷为五谷再加麻。五谷或六谷制成的食物主要为糗和饼。副食主要有五大类，即肉食、蔬菜、瓜果、油脂、调料。</a:t>
            </a:r>
          </a:p>
          <a:p>
            <a:pPr>
              <a:lnSpc>
                <a:spcPct val="150000"/>
              </a:lnSpc>
            </a:pP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居室统称为宫或室。宫的范围较大，室的范围较小。宫指整座住房，方向为坐北朝南，包括围墙及墙外建筑的一个整体；室则是宫的一个居住单位，又称住室。 </a:t>
            </a:r>
          </a:p>
          <a:p>
            <a:pPr>
              <a:lnSpc>
                <a:spcPct val="150000"/>
              </a:lnSpc>
            </a:pP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车为主要交通工具，车也用于战争，后为骑兵所替代；马是主要驾车工具，后发展为骑兵坐骑。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907704" y="2574032"/>
            <a:ext cx="5400600" cy="2007096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战国时期为什么会出现“百家争鸣”的局面？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简述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左传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吕氏春秋</a:t>
            </a: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的主要内容。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说说屈原的生平事迹。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战国时期在科技方面有何成就？</a:t>
            </a: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5843494"/>
            <a:ext cx="700719" cy="46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　　正确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认识战国时期“百家争鸣”的背景、内容和作用；弄清战国时期文学、史学和科学技术的发展状况；对战国时代的社会生活有所了解。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+mn-ea"/>
                <a:ea typeface="+mn-ea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+mn-ea"/>
                <a:ea typeface="+mn-ea"/>
              </a:rPr>
              <a:t>】</a:t>
            </a:r>
            <a:endParaRPr lang="zh-CN" altLang="en-US" sz="1600" b="1" dirty="0">
              <a:solidFill>
                <a:srgbClr val="9966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　　本</a:t>
            </a:r>
            <a:r>
              <a:rPr lang="zh-CN" altLang="en-US" sz="1600" dirty="0">
                <a:solidFill>
                  <a:srgbClr val="996600"/>
                </a:solidFill>
                <a:latin typeface="+mn-ea"/>
                <a:ea typeface="+mn-ea"/>
              </a:rPr>
              <a:t>节课教学的重点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是百家争鸣、</a:t>
            </a:r>
            <a:r>
              <a:rPr lang="en-US" altLang="zh-CN" sz="1600" dirty="0" smtClean="0">
                <a:solidFill>
                  <a:srgbClr val="996600"/>
                </a:solidFill>
                <a:latin typeface="+mn-ea"/>
                <a:ea typeface="+mn-ea"/>
              </a:rPr>
              <a:t>《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ea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ea"/>
                <a:ea typeface="+mn-ea"/>
              </a:rPr>
              <a:t>、楚辞、天文学成就。难点是如何使学生掌握诸子异同；正确认识百家争鸣的历史作用。</a:t>
            </a:r>
            <a:endParaRPr lang="zh-CN" altLang="en-US" sz="1600" dirty="0">
              <a:solidFill>
                <a:srgbClr val="9966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21246" y="1340768"/>
            <a:ext cx="77152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战国纵横家书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（马王堆汉墓帛书），文物出版社，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二十二子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7.《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睡虎地秦墓竹简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吕文郁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春秋战国文化史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，东方出版中心，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杨宽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沈长云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战国史与战国文化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，上海科学技术文献出版社，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彭邦炯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战国史话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，中国青年出版社，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928662" y="5479685"/>
            <a:ext cx="757242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司马谈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论六家要旨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：儒、墨、法、道、名、阴阳。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汉书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艺文志：儒、道、阴阳、法、名、墨、从横、杂、农、小说。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00417"/>
              </p:ext>
            </p:extLst>
          </p:nvPr>
        </p:nvGraphicFramePr>
        <p:xfrm>
          <a:off x="971600" y="1340768"/>
          <a:ext cx="7488832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7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游历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讲学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孔子以诗书礼乐数，弟子盖三千焉</a:t>
                      </a:r>
                      <a:r>
                        <a:rPr lang="zh-CN" altLang="en-US" sz="1600" b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，身通六艺者七十有二人。</a:t>
                      </a:r>
                      <a:endParaRPr lang="en-US" altLang="zh-CN" sz="1600" b="0" u="none" strike="noStrike" kern="12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　　孟子“后车数十乘，从者数百人，以传食于诸侯”。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养士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制度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孟尝君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……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其食客三千人。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平原君赵胜者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……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宾客盖至者数千人。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魏公子无忌者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……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致食客三千人。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春申君客三千余人。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吕不韦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……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至食客三千人。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稷下</a:t>
                      </a:r>
                      <a:endParaRPr lang="en-US" altLang="zh-CN" sz="1600" b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学宫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　　齐田桓公在临淄稷下设学宫，容纳士人，“高门大屋以尊宠之”，使其“不治而议论”。齐威王、宣王时学士达千余人，著名学者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70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余人。稷下学宫维持了</a:t>
                      </a:r>
                      <a:r>
                        <a:rPr lang="en-US" altLang="zh-CN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150</a:t>
                      </a:r>
                      <a:r>
                        <a:rPr lang="zh-CN" altLang="en-US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年之久</a:t>
                      </a:r>
                      <a:endParaRPr lang="zh-CN" altLang="en-US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695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00100" y="1572752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墨子和墨家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132856"/>
            <a:ext cx="7200800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墨子名翟，鲁国人，约生于公元前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468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年左右。早年受过儒家教育，后来抛弃儒学，创立了墨家学派。 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857224" y="2893000"/>
            <a:ext cx="493891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 墨子提出了十大主张：尚贤、尚同、节用、节葬、非乐、非命、天志、明鬼、兼爱、非攻。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三表法：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有本之者，有原之者，有用之者。于何本之？上本之于古者圣王之事；于何原之？下原察百姓耳目之实；于何用之？废（发）以为刑政，观其中（符合）国家百姓人民之利。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墨家学派主要反映了“农与工肆之人”即公社农民的思想。 </a:t>
            </a:r>
          </a:p>
        </p:txBody>
      </p:sp>
      <p:pic>
        <p:nvPicPr>
          <p:cNvPr id="21" name="Picture 4" descr="Image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0760" y="3298297"/>
            <a:ext cx="1785950" cy="21359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344324" y="5528265"/>
            <a:ext cx="11079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1">
                <a:latin typeface="Arial" charset="0"/>
                <a:ea typeface="楷体_GB2312" pitchFamily="49" charset="-122"/>
              </a:defRPr>
            </a:lvl1pPr>
          </a:lstStyle>
          <a:p>
            <a:r>
              <a:rPr lang="zh-CN" altLang="en-US" b="0" dirty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　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墨子画像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00100" y="1584355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道家和庄子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084421"/>
            <a:ext cx="7200800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庄子，名周，宋国蒙（河南商丘附近）人。庄子的思想，保存在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庄子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一书中。 </a:t>
            </a:r>
          </a:p>
        </p:txBody>
      </p:sp>
      <p:pic>
        <p:nvPicPr>
          <p:cNvPr id="17" name="Picture 4" descr="图片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3298867"/>
            <a:ext cx="2443463" cy="248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4" descr="庄周梦蝶图"/>
          <p:cNvPicPr>
            <a:picLocks noChangeAspect="1" noChangeArrowheads="1"/>
          </p:cNvPicPr>
          <p:nvPr/>
        </p:nvPicPr>
        <p:blipFill>
          <a:blip r:embed="rId3"/>
          <a:srcRect l="3786" t="7596" r="4083" b="8851"/>
          <a:stretch>
            <a:fillRect/>
          </a:stretch>
        </p:blipFill>
        <p:spPr bwMode="auto">
          <a:xfrm>
            <a:off x="3643306" y="3370305"/>
            <a:ext cx="4898923" cy="22145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矩形 6"/>
          <p:cNvSpPr/>
          <p:nvPr/>
        </p:nvSpPr>
        <p:spPr bwMode="auto">
          <a:xfrm>
            <a:off x="928662" y="2798801"/>
            <a:ext cx="7200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庄子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齐物论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天地与我并生，而万物与我为一。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796" y="5816297"/>
            <a:ext cx="11079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庄子画像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8494" y="5656321"/>
            <a:ext cx="126188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庄周梦蝶图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00100" y="1995968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儒家和孟子、荀子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567472"/>
            <a:ext cx="45720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儒家在孔子死后分为八派。其中比较重要和对后代影响较大的是以孟轲为代表的孟氏之儒、荀况为代表的孙氏之儒。 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928662" y="4028871"/>
            <a:ext cx="464347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孟子名轲战国时邹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山东邹县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人。鲁国贵族孟孙氏的后裔，曾受业于子思的门人。学术思想上继承孔子。 </a:t>
            </a:r>
          </a:p>
        </p:txBody>
      </p:sp>
      <p:pic>
        <p:nvPicPr>
          <p:cNvPr id="5" name="Picture 4" descr="图片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780928"/>
            <a:ext cx="2159076" cy="22472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44324" y="5145792"/>
            <a:ext cx="11079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孟轲画像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000100" y="1957505"/>
            <a:ext cx="4000528" cy="3877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孟子的思想集中在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孟子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一书中。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政治上：倡导“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王道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”和“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仁政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民为贵，礼稷次之，君为轻。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君子劳心，小人劳力。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劳心者治人，劳力者治于人，天下之通义也。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哲学思想上：主张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性善论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天命观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人皆有不忍之心，斯有不忍人之政矣。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无恻隐之心非人也，无羞恶之心非人也，无辞让之心非人也，无是非之心非人也。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五百年必有王者兴。</a:t>
            </a:r>
          </a:p>
        </p:txBody>
      </p:sp>
      <p:pic>
        <p:nvPicPr>
          <p:cNvPr id="14" name="Picture 5" descr="图片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4942" y="2328375"/>
            <a:ext cx="2730316" cy="32147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48754" y="5672281"/>
            <a:ext cx="141577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en-US" altLang="zh-CN" dirty="0"/>
              <a:t>《</a:t>
            </a:r>
            <a:r>
              <a:rPr lang="zh-CN" altLang="en-US" dirty="0"/>
              <a:t>孟子</a:t>
            </a:r>
            <a:r>
              <a:rPr lang="en-US" altLang="zh-CN" dirty="0"/>
              <a:t>》</a:t>
            </a:r>
            <a:r>
              <a:rPr lang="zh-CN" altLang="en-US" dirty="0"/>
              <a:t>书影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857224" y="1634024"/>
            <a:ext cx="72008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荀子名况，字卿，战国末期赵国人，曾游学齐国的稷下，到过秦国，后来做过楚国的兰陵令。其言论保存在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荀子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一书中。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天道观：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天行有常，不为尧存，不为桀亡。</a:t>
            </a: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认识论：</a:t>
            </a:r>
            <a:r>
              <a:rPr lang="zh-CN" altLang="en-US" sz="16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凡以知，人之性也；可以知，物之理也。</a:t>
            </a: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政治观：隆礼重法。人性论：性恶论。  </a:t>
            </a:r>
          </a:p>
        </p:txBody>
      </p:sp>
      <p:pic>
        <p:nvPicPr>
          <p:cNvPr id="13" name="Picture 4" descr="图片5"/>
          <p:cNvPicPr>
            <a:picLocks noChangeAspect="1" noChangeArrowheads="1"/>
          </p:cNvPicPr>
          <p:nvPr/>
        </p:nvPicPr>
        <p:blipFill>
          <a:blip r:embed="rId2"/>
          <a:srcRect b="8655"/>
          <a:stretch>
            <a:fillRect/>
          </a:stretch>
        </p:blipFill>
        <p:spPr>
          <a:xfrm>
            <a:off x="1500166" y="3726925"/>
            <a:ext cx="1787036" cy="20717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5" descr="图片6"/>
          <p:cNvPicPr>
            <a:picLocks noChangeAspect="1" noChangeArrowheads="1"/>
          </p:cNvPicPr>
          <p:nvPr/>
        </p:nvPicPr>
        <p:blipFill>
          <a:blip r:embed="rId3"/>
          <a:srcRect l="2222" t="11218" r="4444" b="13064"/>
          <a:stretch>
            <a:fillRect/>
          </a:stretch>
        </p:blipFill>
        <p:spPr bwMode="auto">
          <a:xfrm>
            <a:off x="4357686" y="3798363"/>
            <a:ext cx="3000396" cy="19288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3688" y="5888305"/>
            <a:ext cx="110799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zh-CN" altLang="en-US" dirty="0"/>
              <a:t>荀子画像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2452" y="5827330"/>
            <a:ext cx="1415772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en-US" altLang="zh-CN" dirty="0"/>
              <a:t>《</a:t>
            </a:r>
            <a:r>
              <a:rPr lang="zh-CN" altLang="en-US" dirty="0"/>
              <a:t>荀子</a:t>
            </a:r>
            <a:r>
              <a:rPr lang="en-US" altLang="zh-CN" dirty="0"/>
              <a:t>》</a:t>
            </a:r>
            <a:r>
              <a:rPr lang="zh-CN" altLang="en-US" dirty="0"/>
              <a:t>书影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043608" y="177281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法家和韩非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928662" y="2372395"/>
            <a:ext cx="4507434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战国早期的法家：李悝、吴起、商鞅、申不害、慎到等。后期法家代表人物是韩非，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作收集在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韩非子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一书。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主张法术势结合，建立中央集权君主制。倡言功利，禁锢思想。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法家不别亲疏，不殊贵贱，一断于法，则亲亲尊尊之恩绝矣。可以行一时之计，而不可长用也。故曰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严而少恩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 algn="r"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       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史记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太史公自序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pic>
        <p:nvPicPr>
          <p:cNvPr id="7" name="Picture 4" descr="图片7"/>
          <p:cNvPicPr>
            <a:picLocks noChangeAspect="1" noChangeArrowheads="1"/>
          </p:cNvPicPr>
          <p:nvPr/>
        </p:nvPicPr>
        <p:blipFill>
          <a:blip r:embed="rId2"/>
          <a:srcRect l="37843" t="4050" r="6849" b="10905"/>
          <a:stretch>
            <a:fillRect/>
          </a:stretch>
        </p:blipFill>
        <p:spPr bwMode="auto">
          <a:xfrm>
            <a:off x="5652120" y="2462701"/>
            <a:ext cx="2326838" cy="25717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06750" y="5096217"/>
            <a:ext cx="156966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>
                <a:sym typeface="楷体_GB2312" pitchFamily="49" charset="-122"/>
              </a:rPr>
              <a:t>　</a:t>
            </a:r>
            <a:r>
              <a:rPr lang="en-US" altLang="zh-CN" dirty="0"/>
              <a:t>《</a:t>
            </a:r>
            <a:r>
              <a:rPr lang="zh-CN" altLang="en-US" dirty="0"/>
              <a:t>韩非子</a:t>
            </a:r>
            <a:r>
              <a:rPr lang="en-US" altLang="zh-CN" dirty="0"/>
              <a:t>》</a:t>
            </a:r>
            <a:r>
              <a:rPr lang="zh-CN" altLang="en-US" dirty="0"/>
              <a:t>书影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515</Words>
  <Application>Microsoft Office PowerPoint</Application>
  <PresentationFormat>全屏显示(4:3)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黑体</vt:lpstr>
      <vt:lpstr>楷体_GB2312</vt:lpstr>
      <vt:lpstr>Wingdings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498</cp:revision>
  <dcterms:created xsi:type="dcterms:W3CDTF">2006-08-16T00:00:00Z</dcterms:created>
  <dcterms:modified xsi:type="dcterms:W3CDTF">2013-09-06T02:57:12Z</dcterms:modified>
</cp:coreProperties>
</file>