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474" r:id="rId3"/>
    <p:sldId id="497" r:id="rId4"/>
    <p:sldId id="500" r:id="rId5"/>
    <p:sldId id="329" r:id="rId6"/>
    <p:sldId id="503" r:id="rId7"/>
    <p:sldId id="504" r:id="rId8"/>
    <p:sldId id="334" r:id="rId9"/>
    <p:sldId id="506" r:id="rId10"/>
    <p:sldId id="508" r:id="rId11"/>
    <p:sldId id="448" r:id="rId12"/>
    <p:sldId id="511" r:id="rId13"/>
    <p:sldId id="449" r:id="rId14"/>
    <p:sldId id="514" r:id="rId15"/>
    <p:sldId id="515" r:id="rId16"/>
    <p:sldId id="362" r:id="rId17"/>
    <p:sldId id="363" r:id="rId18"/>
    <p:sldId id="364" r:id="rId19"/>
  </p:sldIdLst>
  <p:sldSz cx="9144000" cy="6858000" type="screen4x3"/>
  <p:notesSz cx="6858000" cy="9144000"/>
  <p:embeddedFontLst>
    <p:embeddedFont>
      <p:font typeface="黑体" pitchFamily="49" charset="-122"/>
      <p:regular r:id="rId21"/>
    </p:embeddedFont>
    <p:embeddedFont>
      <p:font typeface="楷体_GB2312" charset="-122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3300"/>
    <a:srgbClr val="66FF33"/>
    <a:srgbClr val="33CC33"/>
    <a:srgbClr val="F8E784"/>
    <a:srgbClr val="996600"/>
    <a:srgbClr val="FFCC00"/>
    <a:srgbClr val="4F2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94660"/>
  </p:normalViewPr>
  <p:slideViewPr>
    <p:cSldViewPr>
      <p:cViewPr>
        <p:scale>
          <a:sx n="100" d="100"/>
          <a:sy n="100" d="100"/>
        </p:scale>
        <p:origin x="-630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D86FA9-8A27-488B-8E6C-3B622F6ED648}" type="datetimeFigureOut">
              <a:rPr lang="zh-CN" altLang="en-US"/>
              <a:pPr>
                <a:defRPr/>
              </a:pPr>
              <a:t>2013/9/6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4ABA8D-D137-4BD9-B193-FF7F0091F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0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03249" y="1592856"/>
            <a:ext cx="422899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9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92" y="1684784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9CCB-A8EC-41FB-AC30-C053E06D1C41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07E6-C226-4862-9BEB-9FEC16F77B0F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2284-33BC-489A-8D27-13205E320238}" type="datetimeFigureOut">
              <a:rPr lang="en-US" altLang="zh-CN"/>
              <a:pPr>
                <a:defRPr/>
              </a:pPr>
              <a:t>9/6/2013</a:t>
            </a:fld>
            <a:endParaRPr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6548-8256-4062-B6BC-FBF07305A4A1}" type="slidenum">
              <a:rPr lang="en-US" altLang="zh-CN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9A6A76-DB9E-4C44-8CD5-DAEE7DABFBF5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417451-5A9E-427B-B798-8D5A20948C8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4" r:id="rId4"/>
    <p:sldLayoutId id="214748367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»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gif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slide" Target="slide13.xml"/><Relationship Id="rId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图片 3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227" y="2927813"/>
            <a:ext cx="489099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图片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227" y="2269986"/>
            <a:ext cx="489099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图片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386" y="1620000"/>
            <a:ext cx="153730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图片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4593" y="1620000"/>
            <a:ext cx="153730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​​ 26">
            <a:hlinkClick r:id="rId4" action="ppaction://hlinksldjump"/>
          </p:cNvPr>
          <p:cNvSpPr/>
          <p:nvPr/>
        </p:nvSpPr>
        <p:spPr bwMode="auto">
          <a:xfrm>
            <a:off x="2893302" y="2238438"/>
            <a:ext cx="445017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一、战国时代封建战争概述 </a:t>
            </a:r>
          </a:p>
        </p:txBody>
      </p:sp>
      <p:sp>
        <p:nvSpPr>
          <p:cNvPr id="29" name="矩形​​ 28">
            <a:hlinkClick r:id="rId2" action="ppaction://hlinksldjump"/>
          </p:cNvPr>
          <p:cNvSpPr/>
          <p:nvPr/>
        </p:nvSpPr>
        <p:spPr bwMode="auto">
          <a:xfrm>
            <a:off x="2893302" y="2898913"/>
            <a:ext cx="4367565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二、魏国独霸中原时期 </a:t>
            </a:r>
            <a:endParaRPr lang="en-US" altLang="zh-CN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36" name="图片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227" y="3566373"/>
            <a:ext cx="489099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​​ 30">
            <a:hlinkClick r:id="rId8" action="ppaction://hlinksldjump"/>
          </p:cNvPr>
          <p:cNvSpPr/>
          <p:nvPr/>
        </p:nvSpPr>
        <p:spPr bwMode="auto">
          <a:xfrm>
            <a:off x="2907595" y="3551205"/>
            <a:ext cx="4397308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三、秦、齐对峙时期 </a:t>
            </a: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 bwMode="auto">
          <a:xfrm>
            <a:off x="5498722" y="1620000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参考文献</a:t>
            </a: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 bwMode="auto">
          <a:xfrm>
            <a:off x="2235041" y="1620000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教学目标</a:t>
            </a:r>
          </a:p>
        </p:txBody>
      </p:sp>
      <p:pic>
        <p:nvPicPr>
          <p:cNvPr id="5123" name="图片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674" y="5481288"/>
            <a:ext cx="4890986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3704532" y="5517232"/>
            <a:ext cx="17315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练习与思考</a:t>
            </a:r>
          </a:p>
        </p:txBody>
      </p:sp>
      <p:pic>
        <p:nvPicPr>
          <p:cNvPr id="5128" name="图片 2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1859" y="1620000"/>
            <a:ext cx="153730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>
            <a:hlinkClick r:id="rId7" action="ppaction://hlinksldjump"/>
          </p:cNvPr>
          <p:cNvSpPr txBox="1"/>
          <p:nvPr/>
        </p:nvSpPr>
        <p:spPr bwMode="auto">
          <a:xfrm>
            <a:off x="3855532" y="1620000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重点难点</a:t>
            </a:r>
          </a:p>
        </p:txBody>
      </p:sp>
      <p:pic>
        <p:nvPicPr>
          <p:cNvPr id="18" name="图片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673" y="4221506"/>
            <a:ext cx="489099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​​ 30">
            <a:hlinkClick r:id="rId10" action="ppaction://hlinksldjump"/>
          </p:cNvPr>
          <p:cNvSpPr/>
          <p:nvPr/>
        </p:nvSpPr>
        <p:spPr bwMode="auto">
          <a:xfrm>
            <a:off x="2893300" y="4206693"/>
            <a:ext cx="4403731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四、秦、赵大战时期 </a:t>
            </a:r>
          </a:p>
        </p:txBody>
      </p:sp>
      <p:pic>
        <p:nvPicPr>
          <p:cNvPr id="20" name="图片 2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674" y="4853962"/>
            <a:ext cx="489099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​​ 30">
            <a:hlinkClick r:id="rId11" action="ppaction://hlinksldjump"/>
          </p:cNvPr>
          <p:cNvSpPr/>
          <p:nvPr/>
        </p:nvSpPr>
        <p:spPr bwMode="auto">
          <a:xfrm>
            <a:off x="2893302" y="4839149"/>
            <a:ext cx="4487010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五、秦统一六国时期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384176" y="158138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5.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燕攻破齐国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2643877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1">
                <a:latin typeface="Arial" charset="0"/>
                <a:ea typeface="楷体_GB2312" pitchFamily="49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b="0" dirty="0" smtClean="0">
                <a:latin typeface="黑体" pitchFamily="49" charset="-122"/>
                <a:ea typeface="黑体" pitchFamily="49" charset="-122"/>
              </a:rPr>
              <a:t>　　乐毅破齐</a:t>
            </a:r>
            <a:endParaRPr lang="en-US" altLang="zh-CN" sz="1800" b="0" dirty="0" smtClean="0"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800" b="0" dirty="0" smtClean="0">
                <a:latin typeface="黑体" pitchFamily="49" charset="-122"/>
                <a:ea typeface="黑体" pitchFamily="49" charset="-122"/>
              </a:rPr>
              <a:t>　　前</a:t>
            </a:r>
            <a:r>
              <a:rPr lang="en-US" altLang="zh-CN" sz="1800" b="0" dirty="0" smtClean="0">
                <a:latin typeface="黑体" pitchFamily="49" charset="-122"/>
                <a:ea typeface="黑体" pitchFamily="49" charset="-122"/>
              </a:rPr>
              <a:t>284</a:t>
            </a:r>
            <a:r>
              <a:rPr lang="zh-CN" altLang="en-US" sz="1800" b="0" dirty="0" smtClean="0">
                <a:latin typeface="黑体" pitchFamily="49" charset="-122"/>
                <a:ea typeface="黑体" pitchFamily="49" charset="-122"/>
              </a:rPr>
              <a:t>年，乐毅率燕秦韩赵五国之师以伐齐，六个月破齐</a:t>
            </a:r>
            <a:r>
              <a:rPr lang="en-US" altLang="zh-CN" sz="1800" b="0" dirty="0" smtClean="0">
                <a:latin typeface="黑体" pitchFamily="49" charset="-122"/>
                <a:ea typeface="黑体" pitchFamily="49" charset="-122"/>
              </a:rPr>
              <a:t>70</a:t>
            </a:r>
            <a:r>
              <a:rPr lang="zh-CN" altLang="en-US" sz="1800" b="0" dirty="0" smtClean="0">
                <a:latin typeface="黑体" pitchFamily="49" charset="-122"/>
                <a:ea typeface="黑体" pitchFamily="49" charset="-122"/>
              </a:rPr>
              <a:t>余城，仅即墨与莒未下。</a:t>
            </a:r>
            <a:endParaRPr lang="en-US" altLang="zh-CN" sz="1800" b="0" dirty="0" smtClean="0"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800" b="0" dirty="0" smtClean="0">
                <a:latin typeface="黑体" pitchFamily="49" charset="-122"/>
                <a:ea typeface="黑体" pitchFamily="49" charset="-122"/>
              </a:rPr>
              <a:t>　　田单</a:t>
            </a:r>
            <a:r>
              <a:rPr lang="zh-CN" altLang="en-US" sz="1800" b="0" dirty="0">
                <a:latin typeface="黑体" pitchFamily="49" charset="-122"/>
                <a:ea typeface="黑体" pitchFamily="49" charset="-122"/>
              </a:rPr>
              <a:t>复</a:t>
            </a:r>
            <a:r>
              <a:rPr lang="zh-CN" altLang="en-US" sz="1800" b="0" dirty="0" smtClean="0">
                <a:latin typeface="黑体" pitchFamily="49" charset="-122"/>
                <a:ea typeface="黑体" pitchFamily="49" charset="-122"/>
              </a:rPr>
              <a:t>国</a:t>
            </a:r>
            <a:endParaRPr lang="en-US" altLang="zh-CN" sz="1800" b="0" dirty="0" smtClean="0"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800" b="0" dirty="0" smtClean="0">
                <a:latin typeface="黑体" pitchFamily="49" charset="-122"/>
                <a:ea typeface="黑体" pitchFamily="49" charset="-122"/>
              </a:rPr>
              <a:t>　　齐国贵族田单以反间计、火牛阵大破燕军，乘胜收复</a:t>
            </a:r>
            <a:r>
              <a:rPr lang="en-US" altLang="zh-CN" sz="1800" b="0" dirty="0" smtClean="0">
                <a:latin typeface="黑体" pitchFamily="49" charset="-122"/>
                <a:ea typeface="黑体" pitchFamily="49" charset="-122"/>
              </a:rPr>
              <a:t>70</a:t>
            </a:r>
            <a:r>
              <a:rPr lang="zh-CN" altLang="en-US" sz="1800" b="0" dirty="0" smtClean="0">
                <a:latin typeface="黑体" pitchFamily="49" charset="-122"/>
                <a:ea typeface="黑体" pitchFamily="49" charset="-122"/>
              </a:rPr>
              <a:t>余城。</a:t>
            </a:r>
            <a:endParaRPr lang="zh-CN" altLang="en-US" sz="1800" b="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83345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四、秦、赵大战时期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857224" y="2332201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秦国的远交近攻策略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57224" y="3523201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赵、秦阏与之战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857224" y="4603321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秦、赵长平之战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3213" y="2903705"/>
            <a:ext cx="671517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kern="0">
                <a:ln w="11430"/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dirty="0"/>
              <a:t>秦国采纳范睢的建议，实行“远交近攻”的策略。即远交齐楚，近攻三晋。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7305" y="4046713"/>
            <a:ext cx="295465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kern="0">
                <a:ln w="11430"/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dirty="0"/>
              <a:t>公元前</a:t>
            </a:r>
            <a:r>
              <a:rPr lang="en-US" altLang="zh-CN" dirty="0"/>
              <a:t>270</a:t>
            </a:r>
            <a:r>
              <a:rPr lang="zh-CN" altLang="en-US" dirty="0"/>
              <a:t>年，赵奢大破秦军。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787" y="5118283"/>
            <a:ext cx="738661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kern="0">
                <a:ln w="11430"/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dirty="0" smtClean="0"/>
              <a:t>　　公元前</a:t>
            </a:r>
            <a:r>
              <a:rPr lang="en-US" altLang="zh-CN" dirty="0"/>
              <a:t>260</a:t>
            </a:r>
            <a:r>
              <a:rPr lang="zh-CN" altLang="en-US" dirty="0"/>
              <a:t>年，白起大破赵括，坑赵卒</a:t>
            </a:r>
            <a:r>
              <a:rPr lang="en-US" altLang="zh-CN" dirty="0"/>
              <a:t>40</a:t>
            </a:r>
            <a:r>
              <a:rPr lang="zh-CN" altLang="en-US" dirty="0"/>
              <a:t>万。这是战国历史上规模最大一次战役，赵国军事力量在这次战役中被彻底摧垮，再也不能与秦抗衡。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1000100" y="1506977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窃符救赵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000100" y="2000240"/>
            <a:ext cx="7200800" cy="15119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257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年，魏、楚准备救赵，魏安釐王派将军晋鄙带领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万大军驻在汤阴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河南汤阴县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声援赵国，但因畏惧秦国，不敢进兵。魏相信陵君无忌设法窃取了魏王的虎符，带勇士用铁锥击杀了晋鄙，发兵进攻秦军。这时楚春申君黄歇也派景阳带大军前来救赵。结果秦军大败。  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071538" y="3857628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5.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秦灭二周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000100" y="4286256"/>
            <a:ext cx="735811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367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年，周室分裂成西周、东周两个部分。在河南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河南洛阳市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的称西周公；在巩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河南巩义市西南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的称东周公。公元前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256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年，秦灭了西周。公元前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249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年，又灭了东周。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 marL="609600" indent="-609600">
              <a:lnSpc>
                <a:spcPct val="150000"/>
              </a:lnSpc>
            </a:pP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 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71538" y="5429264"/>
            <a:ext cx="3571900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6.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五国合纵攻秦的最后失败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83345"/>
            <a:ext cx="3764261" cy="4775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五、秦统一六国时期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971600" y="2728659"/>
            <a:ext cx="7056784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 smtClean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）客观条件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人心厌战，统一成成为历史发展的必然趋势。各国经济发展，差异减少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为统一创造了物质条件。政治制度相似，民族融合深化，思想文化趋向融合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奠定了统一的思想基础。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 smtClean="0">
                <a:ln w="11430"/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）秦统一的条件</a:t>
            </a:r>
            <a:endParaRPr lang="en-US" altLang="zh-CN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变法彻底。政治相对清明。重视招揽和重用人才。占据关中有利的地理位置，拥有崤函之固，进可攻，退</a:t>
            </a:r>
            <a:r>
              <a:rPr lang="zh-CN" altLang="en-US" sz="1600" kern="0" smtClean="0">
                <a:ln w="11430"/>
                <a:latin typeface="黑体" pitchFamily="2" charset="-122"/>
                <a:ea typeface="黑体" pitchFamily="2" charset="-122"/>
              </a:rPr>
              <a:t>可守。且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战场主要在关中之外，秦本土受战争的损害较少。秦始皇雄才大略，加速了秦统一的步伐。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38594" y="2227057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秦统一六国时机的成熟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642910" y="1402553"/>
            <a:ext cx="7460332" cy="403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秦灭六国顺序：韩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赵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魏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楚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燕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齐。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714348" y="908720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秦统一六国的经过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02619"/>
            <a:ext cx="5596104" cy="39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416335" y="6021288"/>
            <a:ext cx="276389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采自</a:t>
            </a:r>
            <a:r>
              <a:rPr lang="en-US" altLang="zh-CN" dirty="0"/>
              <a:t>《</a:t>
            </a:r>
            <a:r>
              <a:rPr lang="zh-CN" altLang="en-US" dirty="0"/>
              <a:t>历史教学</a:t>
            </a:r>
            <a:r>
              <a:rPr lang="en-US" altLang="zh-CN" dirty="0"/>
              <a:t>》1980</a:t>
            </a:r>
            <a:r>
              <a:rPr lang="zh-CN" altLang="en-US" dirty="0"/>
              <a:t>年第</a:t>
            </a:r>
            <a:r>
              <a:rPr lang="en-US" altLang="zh-CN" dirty="0"/>
              <a:t>9</a:t>
            </a:r>
            <a:r>
              <a:rPr lang="zh-CN" altLang="en-US" dirty="0"/>
              <a:t>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857224" y="2579420"/>
            <a:ext cx="727280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结束了东周以来五百余年的诸侯割据局面，开始了以统一为主流的历史，有利于政治、经济、文化的发展。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专制主义中央集权国家的确立是社会的进步，对中国封建社会影响深远。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统一战争对关东六国贵族打击沉重，有利于生产力的解放。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94578" y="1846800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秦统一的历史意义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483768" y="2502024"/>
            <a:ext cx="4094187" cy="2007096"/>
          </a:xfrm>
          <a:prstGeom prst="wedgeRoundRectCallout">
            <a:avLst>
              <a:gd name="adj1" fmla="val -54044"/>
              <a:gd name="adj2" fmla="val -3435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2000" b="1" dirty="0" smtClean="0">
                <a:solidFill>
                  <a:srgbClr val="080808"/>
                </a:solidFill>
                <a:latin typeface="+mn-ea"/>
                <a:ea typeface="+mn-ea"/>
                <a:cs typeface="Times New Roman" pitchFamily="18" charset="0"/>
              </a:rPr>
              <a:t>【</a:t>
            </a:r>
            <a:r>
              <a:rPr lang="zh-CN" altLang="en-US" sz="2000" b="1" dirty="0" smtClean="0">
                <a:solidFill>
                  <a:srgbClr val="080808"/>
                </a:solidFill>
                <a:latin typeface="+mn-ea"/>
                <a:ea typeface="+mn-ea"/>
                <a:cs typeface="Times New Roman" pitchFamily="18" charset="0"/>
              </a:rPr>
              <a:t>课后作业</a:t>
            </a:r>
            <a:r>
              <a:rPr lang="en-US" altLang="zh-CN" sz="2000" b="1" dirty="0" smtClean="0">
                <a:solidFill>
                  <a:srgbClr val="080808"/>
                </a:solidFill>
                <a:latin typeface="+mn-ea"/>
                <a:ea typeface="+mn-ea"/>
                <a:cs typeface="Times New Roman" pitchFamily="18" charset="0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en-US" altLang="zh-CN" b="1" spc="150" dirty="0" smtClean="0">
                <a:ln w="11430"/>
                <a:solidFill>
                  <a:srgbClr val="080808"/>
                </a:solidFill>
                <a:latin typeface="+mn-ea"/>
                <a:ea typeface="+mn-ea"/>
              </a:rPr>
              <a:t>1.</a:t>
            </a:r>
            <a:r>
              <a:rPr lang="zh-CN" altLang="en-US" b="1" spc="150" dirty="0" smtClean="0">
                <a:ln w="11430"/>
                <a:solidFill>
                  <a:srgbClr val="080808"/>
                </a:solidFill>
                <a:latin typeface="+mn-ea"/>
                <a:ea typeface="+mn-ea"/>
              </a:rPr>
              <a:t>兼并战争是怎样升级的？</a:t>
            </a:r>
          </a:p>
          <a:p>
            <a:pPr>
              <a:lnSpc>
                <a:spcPct val="200000"/>
              </a:lnSpc>
            </a:pPr>
            <a:r>
              <a:rPr lang="en-US" altLang="zh-CN" b="1" spc="150" dirty="0" smtClean="0">
                <a:ln w="11430"/>
                <a:solidFill>
                  <a:srgbClr val="080808"/>
                </a:solidFill>
                <a:latin typeface="+mn-ea"/>
                <a:ea typeface="+mn-ea"/>
              </a:rPr>
              <a:t>2.</a:t>
            </a:r>
            <a:r>
              <a:rPr lang="zh-CN" altLang="en-US" b="1" spc="150" dirty="0" smtClean="0">
                <a:ln w="11430"/>
                <a:solidFill>
                  <a:srgbClr val="080808"/>
                </a:solidFill>
                <a:latin typeface="+mn-ea"/>
                <a:ea typeface="+mn-ea"/>
              </a:rPr>
              <a:t>简述秦统一中国的经过。</a:t>
            </a:r>
          </a:p>
          <a:p>
            <a:pPr>
              <a:lnSpc>
                <a:spcPct val="200000"/>
              </a:lnSpc>
            </a:pPr>
            <a:r>
              <a:rPr lang="en-US" altLang="zh-CN" b="1" spc="150" dirty="0" smtClean="0">
                <a:ln w="11430"/>
                <a:solidFill>
                  <a:srgbClr val="080808"/>
                </a:solidFill>
                <a:latin typeface="+mn-ea"/>
                <a:ea typeface="+mn-ea"/>
              </a:rPr>
              <a:t>3.</a:t>
            </a:r>
            <a:r>
              <a:rPr lang="zh-CN" altLang="en-US" b="1" spc="150" dirty="0" smtClean="0">
                <a:ln w="11430"/>
                <a:solidFill>
                  <a:srgbClr val="080808"/>
                </a:solidFill>
                <a:latin typeface="+mn-ea"/>
                <a:ea typeface="+mn-ea"/>
              </a:rPr>
              <a:t>秦为什么能够统一全国？</a:t>
            </a:r>
          </a:p>
        </p:txBody>
      </p:sp>
      <p:pic>
        <p:nvPicPr>
          <p:cNvPr id="34822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5747877"/>
            <a:ext cx="775377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4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954213"/>
            <a:ext cx="771525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+mn-ea"/>
                <a:ea typeface="+mn-ea"/>
              </a:rPr>
              <a:t>教学目标</a:t>
            </a: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　　认识战国时期兼并战争发展的历程；弄清秦统一中国的原因、经过和意义。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 smtClean="0">
              <a:solidFill>
                <a:srgbClr val="9966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600" dirty="0">
              <a:solidFill>
                <a:srgbClr val="996600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+mn-ea"/>
                <a:ea typeface="+mn-ea"/>
              </a:rPr>
              <a:t>重点难点</a:t>
            </a: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】</a:t>
            </a:r>
            <a:endParaRPr lang="zh-CN" altLang="en-US" sz="1600" b="1" dirty="0">
              <a:solidFill>
                <a:srgbClr val="9966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+mn-ea"/>
                <a:ea typeface="+mn-ea"/>
              </a:rPr>
              <a:t>        本节课教学的重点</a:t>
            </a: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是兼并战争的发展；桂陵之战、马陵之战和长</a:t>
            </a:r>
            <a:r>
              <a:rPr lang="zh-CN" altLang="en-US" sz="1600" smtClean="0">
                <a:solidFill>
                  <a:srgbClr val="996600"/>
                </a:solidFill>
                <a:latin typeface="+mn-ea"/>
                <a:ea typeface="+mn-ea"/>
              </a:rPr>
              <a:t>平之战；</a:t>
            </a: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秦统一全国的经过。难点是兼并战争升级的原因；秦为什么能够统一全国。</a:t>
            </a:r>
            <a:endParaRPr lang="zh-CN" altLang="en-US" sz="1600" dirty="0">
              <a:solidFill>
                <a:srgbClr val="9966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733" y="5805263"/>
            <a:ext cx="775376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93254" y="1412776"/>
            <a:ext cx="77152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1600" dirty="0" smtClean="0">
                <a:solidFill>
                  <a:srgbClr val="996600"/>
                </a:solidFill>
              </a:rPr>
              <a:t>1.[</a:t>
            </a:r>
            <a:r>
              <a:rPr lang="zh-CN" altLang="en-US" sz="1600" dirty="0" smtClean="0">
                <a:solidFill>
                  <a:srgbClr val="996600"/>
                </a:solidFill>
              </a:rPr>
              <a:t>西汉</a:t>
            </a:r>
            <a:r>
              <a:rPr lang="en-US" altLang="zh-CN" sz="1600" dirty="0" smtClean="0">
                <a:solidFill>
                  <a:srgbClr val="996600"/>
                </a:solidFill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</a:rPr>
              <a:t>司马迁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史记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，中华书局，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1973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2.[</a:t>
            </a:r>
            <a:r>
              <a:rPr lang="zh-CN" altLang="en-US" sz="1600" dirty="0" smtClean="0">
                <a:solidFill>
                  <a:srgbClr val="996600"/>
                </a:solidFill>
              </a:rPr>
              <a:t>晋</a:t>
            </a:r>
            <a:r>
              <a:rPr lang="en-US" altLang="zh-CN" sz="1600" dirty="0" smtClean="0">
                <a:solidFill>
                  <a:srgbClr val="996600"/>
                </a:solidFill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</a:rPr>
              <a:t>皇甫谧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帝王世纪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，辽宁教育出版社，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3.[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</a:t>
            </a:r>
            <a:r>
              <a:rPr lang="en-US" altLang="zh-CN" sz="1600" dirty="0" smtClean="0">
                <a:solidFill>
                  <a:srgbClr val="996600"/>
                </a:solidFill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</a:rPr>
              <a:t>左丘明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左传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4.《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战国策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1986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5.《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战国纵横家书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（马王堆汉墓帛书），文物出版社，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1976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6.《</a:t>
            </a:r>
            <a:r>
              <a:rPr lang="zh-CN" altLang="en-US" sz="1600" dirty="0" smtClean="0">
                <a:solidFill>
                  <a:srgbClr val="996600"/>
                </a:solidFill>
              </a:rPr>
              <a:t>二十二子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1986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7.《</a:t>
            </a:r>
            <a:r>
              <a:rPr lang="zh-CN" altLang="en-US" sz="1600" dirty="0" smtClean="0">
                <a:solidFill>
                  <a:srgbClr val="996600"/>
                </a:solidFill>
              </a:rPr>
              <a:t>睡虎地秦墓竹简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，文物出版社，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8.</a:t>
            </a:r>
            <a:r>
              <a:rPr lang="zh-CN" altLang="en-US" sz="1600" dirty="0" smtClean="0">
                <a:solidFill>
                  <a:srgbClr val="996600"/>
                </a:solidFill>
              </a:rPr>
              <a:t>范祥雍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古本竹书纪年辑校订补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，新知识出版社，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1956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9.</a:t>
            </a:r>
            <a:r>
              <a:rPr lang="zh-CN" altLang="en-US" sz="1600" dirty="0" smtClean="0">
                <a:solidFill>
                  <a:srgbClr val="996600"/>
                </a:solidFill>
              </a:rPr>
              <a:t>翦伯赞、郑天挺主编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中国通史参考资料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第一册，中华书局，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1962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10.</a:t>
            </a:r>
            <a:r>
              <a:rPr lang="zh-CN" altLang="en-US" sz="1600" dirty="0" smtClean="0">
                <a:solidFill>
                  <a:srgbClr val="996600"/>
                </a:solidFill>
              </a:rPr>
              <a:t>翦伯赞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中国史纲要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上册，人民出版社，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1983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11.</a:t>
            </a:r>
            <a:r>
              <a:rPr lang="zh-CN" altLang="en-US" sz="1600" dirty="0" smtClean="0">
                <a:solidFill>
                  <a:srgbClr val="996600"/>
                </a:solidFill>
              </a:rPr>
              <a:t>范文澜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12.</a:t>
            </a:r>
            <a:r>
              <a:rPr lang="zh-CN" altLang="en-US" sz="1600" dirty="0" smtClean="0">
                <a:solidFill>
                  <a:srgbClr val="996600"/>
                </a:solidFill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中国史稿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1976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13.</a:t>
            </a:r>
            <a:r>
              <a:rPr lang="zh-CN" altLang="en-US" sz="1600" dirty="0" smtClean="0">
                <a:solidFill>
                  <a:srgbClr val="996600"/>
                </a:solidFill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第一至四册，上海人民出版社，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1994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14.</a:t>
            </a:r>
            <a:r>
              <a:rPr lang="zh-CN" altLang="en-US" sz="1600" dirty="0" smtClean="0">
                <a:solidFill>
                  <a:srgbClr val="996600"/>
                </a:solidFill>
              </a:rPr>
              <a:t>李学勤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东周与秦代文明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，文物出版社，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1984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15.</a:t>
            </a:r>
            <a:r>
              <a:rPr lang="zh-CN" altLang="en-US" sz="1600" dirty="0" smtClean="0">
                <a:solidFill>
                  <a:srgbClr val="996600"/>
                </a:solidFill>
              </a:rPr>
              <a:t>杨宽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1998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  <a:endParaRPr lang="en-US" altLang="zh-CN" sz="1600" dirty="0" smtClean="0">
              <a:solidFill>
                <a:srgbClr val="996600"/>
              </a:solidFill>
            </a:endParaRP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16.</a:t>
            </a:r>
            <a:r>
              <a:rPr lang="zh-CN" altLang="en-US" sz="1600" dirty="0" smtClean="0">
                <a:solidFill>
                  <a:srgbClr val="996600"/>
                </a:solidFill>
              </a:rPr>
              <a:t>沈长云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战国史与战国文化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，上海科学技术文献出版社，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2007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</a:rPr>
              <a:t>17.</a:t>
            </a:r>
            <a:r>
              <a:rPr lang="zh-CN" altLang="en-US" sz="1600" dirty="0" smtClean="0">
                <a:solidFill>
                  <a:srgbClr val="996600"/>
                </a:solidFill>
              </a:rPr>
              <a:t>彭邦炯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战国史话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，中国青年出版社，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1982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endParaRPr lang="zh-CN" altLang="en-US" sz="1600" dirty="0" smtClean="0">
              <a:solidFill>
                <a:srgbClr val="9966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56792"/>
            <a:ext cx="3505201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一、战国时代封建战争概述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038594" y="238210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武器的进步</a:t>
            </a:r>
          </a:p>
        </p:txBody>
      </p:sp>
      <p:pic>
        <p:nvPicPr>
          <p:cNvPr id="15" name="Picture 4" descr="图片2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0100" y="3442883"/>
            <a:ext cx="2514404" cy="154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4" descr="图片1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300007"/>
            <a:ext cx="2083304" cy="17145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5" descr="图片19"/>
          <p:cNvPicPr>
            <a:picLocks noChangeAspect="1" noChangeArrowheads="1"/>
          </p:cNvPicPr>
          <p:nvPr/>
        </p:nvPicPr>
        <p:blipFill>
          <a:blip r:embed="rId4"/>
          <a:srcRect r="2343" b="9677"/>
          <a:stretch>
            <a:fillRect/>
          </a:stretch>
        </p:blipFill>
        <p:spPr bwMode="auto">
          <a:xfrm>
            <a:off x="3929058" y="3014255"/>
            <a:ext cx="1657617" cy="26432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907704" y="5096217"/>
            <a:ext cx="57900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戈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57291" y="5179258"/>
            <a:ext cx="57900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9530" y="5744289"/>
            <a:ext cx="119455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甲胄复原图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1071538" y="1643050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兵种兵源的变化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928662" y="2214554"/>
            <a:ext cx="7200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步兵和骑兵逐渐成为主要兵种，战车部队逐渐退居次要地位。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各国普遍实行了郡县征兵制度。 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043608" y="3429000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战争方式的变化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928662" y="4143380"/>
            <a:ext cx="72008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以步兵和骑兵为主的野战和包围战逐渐代替了车阵作战。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战争开始带有持久的、长期的性质。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迂回运动战术开始运用，险要之地往往成为争夺的重点。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000100" y="2127726"/>
            <a:ext cx="3362357" cy="2581255"/>
            <a:chOff x="5292068" y="3833602"/>
            <a:chExt cx="3362357" cy="2581255"/>
          </a:xfrm>
        </p:grpSpPr>
        <p:pic>
          <p:nvPicPr>
            <p:cNvPr id="11" name="Picture 4" descr="W020090407610358465266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2068" y="3833602"/>
              <a:ext cx="3362357" cy="2268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6268924" y="6137858"/>
              <a:ext cx="886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赵长城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43438" y="2127726"/>
            <a:ext cx="2848118" cy="2580888"/>
            <a:chOff x="5292076" y="3685659"/>
            <a:chExt cx="2848118" cy="2580888"/>
          </a:xfrm>
        </p:grpSpPr>
        <p:pic>
          <p:nvPicPr>
            <p:cNvPr id="15" name="Picture 4" descr="W02009040761035846526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2076" y="3685659"/>
              <a:ext cx="2848118" cy="2268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6228750" y="5989548"/>
              <a:ext cx="886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齐长城</a:t>
              </a:r>
            </a:p>
          </p:txBody>
        </p:sp>
      </p:grpSp>
      <p:sp>
        <p:nvSpPr>
          <p:cNvPr id="8" name="矩形 7"/>
          <p:cNvSpPr/>
          <p:nvPr/>
        </p:nvSpPr>
        <p:spPr bwMode="auto">
          <a:xfrm>
            <a:off x="971600" y="1484784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各国长城的建筑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1000100" y="463660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5.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战争的性质和发展的趋势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857224" y="5092461"/>
            <a:ext cx="72008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战国分为前后两个时期，四个阶段。前期变法改革（前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453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～前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350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年）：魏国强大；后期兼并战争（前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350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～前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221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年）：齐秦对峙（合纵连横）、秦赵大战、统一六国。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56792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二、魏国独霸中原时期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899592" y="2958043"/>
            <a:ext cx="738718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三家分晋，魏分得晋河东之地，农业发达，经济基础较好；李悝吴起改革图强；迁都大梁，利于控制东方广大地区；以三晋作联盟，多次打败齐、楚等国。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899592" y="231955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魏国的强盛（魏文侯－魏武侯－魏惠王 ）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899592" y="4052015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魏惠王巩固霸业的措施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57224" y="4623519"/>
            <a:ext cx="735811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兴修水利发展生产；采取团结赵、韩的政策；派“龙贾率师筑长城于西边”。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928662" y="142873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魏和赵、齐、秦的战争</a:t>
            </a:r>
          </a:p>
        </p:txBody>
      </p:sp>
      <p:pic>
        <p:nvPicPr>
          <p:cNvPr id="10" name="Picture 3" descr="D:\本科生教学\十院校多媒体制作\课件初稿\12(5-3)\010.jpg"/>
          <p:cNvPicPr>
            <a:picLocks noChangeAspect="1" noChangeArrowheads="1"/>
          </p:cNvPicPr>
          <p:nvPr/>
        </p:nvPicPr>
        <p:blipFill>
          <a:blip r:embed="rId2"/>
          <a:srcRect l="8940" t="9876" r="46358" b="7407"/>
          <a:stretch>
            <a:fillRect/>
          </a:stretch>
        </p:blipFill>
        <p:spPr bwMode="auto">
          <a:xfrm>
            <a:off x="1285852" y="2000240"/>
            <a:ext cx="2786082" cy="37333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15616" y="580526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 </a:t>
            </a:r>
            <a:r>
              <a:rPr lang="zh-CN" altLang="en-US" dirty="0"/>
              <a:t>采自郭沫若主编</a:t>
            </a:r>
            <a:r>
              <a:rPr lang="en-US" altLang="zh-CN" dirty="0"/>
              <a:t>《</a:t>
            </a:r>
            <a:r>
              <a:rPr lang="zh-CN" altLang="en-US" dirty="0"/>
              <a:t>中国史稿地图集</a:t>
            </a:r>
            <a:r>
              <a:rPr lang="en-US" altLang="zh-CN" dirty="0"/>
              <a:t>》，</a:t>
            </a:r>
            <a:r>
              <a:rPr lang="zh-CN" altLang="en-US" dirty="0"/>
              <a:t>中国地图出版社，</a:t>
            </a:r>
            <a:r>
              <a:rPr lang="en-US" altLang="zh-CN" dirty="0"/>
              <a:t>1979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286248" y="2708920"/>
            <a:ext cx="4000500" cy="2664296"/>
            <a:chOff x="4427984" y="3205566"/>
            <a:chExt cx="4000500" cy="2664296"/>
          </a:xfrm>
        </p:grpSpPr>
        <p:pic>
          <p:nvPicPr>
            <p:cNvPr id="15" name="Picture 5" descr="lt"/>
            <p:cNvPicPr>
              <a:picLocks noChangeAspect="1" noChangeArrowheads="1"/>
            </p:cNvPicPr>
            <p:nvPr/>
          </p:nvPicPr>
          <p:blipFill>
            <a:blip r:embed="rId3">
              <a:lum contrast="42000"/>
            </a:blip>
            <a:srcRect/>
            <a:stretch>
              <a:fillRect/>
            </a:stretch>
          </p:blipFill>
          <p:spPr bwMode="auto">
            <a:xfrm>
              <a:off x="4427984" y="3205566"/>
              <a:ext cx="4000500" cy="22923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721848" y="5592863"/>
              <a:ext cx="1391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en-US" sz="1200" dirty="0" smtClean="0">
                  <a:latin typeface="黑体" pitchFamily="49" charset="-122"/>
                  <a:ea typeface="黑体" pitchFamily="49" charset="-122"/>
                  <a:sym typeface="楷体_GB2312" pitchFamily="49" charset="-122"/>
                </a:rPr>
                <a:t>  </a:t>
              </a:r>
              <a:r>
                <a:rPr lang="zh-CN" altLang="en-US" sz="1200" dirty="0">
                  <a:latin typeface="黑体" pitchFamily="49" charset="-122"/>
                  <a:ea typeface="黑体" pitchFamily="49" charset="-122"/>
                </a:rPr>
                <a:t>邯郸故城遗址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928662" y="142873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齐魏马陵之战和魏国霸业的衰落</a:t>
            </a:r>
          </a:p>
        </p:txBody>
      </p:sp>
      <p:pic>
        <p:nvPicPr>
          <p:cNvPr id="13" name="Picture 5" descr="qiguo08"/>
          <p:cNvPicPr>
            <a:picLocks noChangeAspect="1" noChangeArrowheads="1"/>
          </p:cNvPicPr>
          <p:nvPr/>
        </p:nvPicPr>
        <p:blipFill>
          <a:blip r:embed="rId2"/>
          <a:srcRect r="25166"/>
          <a:stretch>
            <a:fillRect/>
          </a:stretch>
        </p:blipFill>
        <p:spPr bwMode="auto">
          <a:xfrm>
            <a:off x="3929058" y="2285992"/>
            <a:ext cx="4009506" cy="28575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3" descr="D:\本科生教学\十院校多媒体制作\课件初稿\12(5-3)\010.jpg"/>
          <p:cNvPicPr>
            <a:picLocks noChangeAspect="1" noChangeArrowheads="1"/>
          </p:cNvPicPr>
          <p:nvPr/>
        </p:nvPicPr>
        <p:blipFill>
          <a:blip r:embed="rId3"/>
          <a:srcRect l="55430" t="16790" r="7021" b="7407"/>
          <a:stretch>
            <a:fillRect/>
          </a:stretch>
        </p:blipFill>
        <p:spPr bwMode="auto">
          <a:xfrm>
            <a:off x="1214414" y="2071678"/>
            <a:ext cx="2357454" cy="34463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5589240"/>
            <a:ext cx="300039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马陵之战图</a:t>
            </a:r>
            <a:endParaRPr lang="en-US" altLang="zh-CN" dirty="0"/>
          </a:p>
          <a:p>
            <a:r>
              <a:rPr lang="zh-CN" altLang="en-US" dirty="0"/>
              <a:t>（采自郭沫若主编</a:t>
            </a:r>
            <a:r>
              <a:rPr lang="en-US" altLang="zh-CN" dirty="0"/>
              <a:t>《</a:t>
            </a:r>
            <a:r>
              <a:rPr lang="zh-CN" altLang="en-US" dirty="0"/>
              <a:t>中国史稿地图集</a:t>
            </a:r>
            <a:r>
              <a:rPr lang="en-US" altLang="zh-CN" dirty="0"/>
              <a:t>》，</a:t>
            </a:r>
            <a:r>
              <a:rPr lang="zh-CN" altLang="en-US" dirty="0"/>
              <a:t>中国地图出版社，</a:t>
            </a:r>
            <a:r>
              <a:rPr lang="en-US" altLang="zh-CN" dirty="0"/>
              <a:t>1979</a:t>
            </a:r>
            <a:r>
              <a:rPr lang="zh-CN" altLang="en-US" dirty="0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87642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三、秦、齐对峙时期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71600" y="2443081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秦齐对峙局面的形成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000100" y="321297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张仪、公孙衍的连横合纵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928662" y="3722256"/>
            <a:ext cx="72008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322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年，张仪为魏相，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欲令魏先事秦而诸侯效之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       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连横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→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事一强以攻众弱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。强国迫使弱国帮助它进行兼并。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319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年魏国改用公孙衍为相，发起合纵抗秦。 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合纵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→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合众弱以攻一强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。阻止强国进行兼并。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899592" y="177281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张仪拆散齐楚联盟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899592" y="2348880"/>
            <a:ext cx="7200800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张仪收买楚国旧贵族，并许献出商於之地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600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里为代价，使楚与齐断绝关系。楚怀王不听屈原的劝阻，遂与齐国绝交。 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928662" y="321468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苏秦的合纵攻秦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857224" y="3714752"/>
            <a:ext cx="72008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288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年十月，秦昭王派穰侯魏冉到齐国约齐湣王与秦昭王同时称帝，准备联合五国攻赵，并三分赵国。但苏秦劝告齐湣王主动放弃帝号，用以孤立秦国，拉拢各国反秦，以便乘机攻灭宋国。齐湣王采纳了苏秦的主张。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3399</TotalTime>
  <Words>708</Words>
  <Application>Microsoft Office PowerPoint</Application>
  <PresentationFormat>全屏显示(4:3)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黑体</vt:lpstr>
      <vt:lpstr>楷体_GB2312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513</cp:revision>
  <dcterms:created xsi:type="dcterms:W3CDTF">2006-08-16T00:00:00Z</dcterms:created>
  <dcterms:modified xsi:type="dcterms:W3CDTF">2013-09-06T02:50:58Z</dcterms:modified>
</cp:coreProperties>
</file>