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365" r:id="rId3"/>
    <p:sldId id="440" r:id="rId4"/>
    <p:sldId id="442" r:id="rId5"/>
    <p:sldId id="443" r:id="rId6"/>
    <p:sldId id="329" r:id="rId7"/>
    <p:sldId id="334" r:id="rId8"/>
    <p:sldId id="448" r:id="rId9"/>
    <p:sldId id="450" r:id="rId10"/>
    <p:sldId id="452" r:id="rId11"/>
    <p:sldId id="362" r:id="rId12"/>
    <p:sldId id="363" r:id="rId13"/>
    <p:sldId id="364" r:id="rId14"/>
  </p:sldIdLst>
  <p:sldSz cx="9144000" cy="6858000" type="screen4x3"/>
  <p:notesSz cx="6858000" cy="9144000"/>
  <p:embeddedFontLst>
    <p:embeddedFont>
      <p:font typeface="黑体" pitchFamily="49" charset="-122"/>
      <p:regular r:id="rId16"/>
    </p:embeddedFont>
    <p:embeddedFont>
      <p:font typeface="楷体_GB2312" charset="-122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33CC33"/>
    <a:srgbClr val="F8E784"/>
    <a:srgbClr val="996600"/>
    <a:srgbClr val="993300"/>
    <a:srgbClr val="FFCC00"/>
    <a:srgbClr val="4F2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>
        <p:scale>
          <a:sx n="84" d="100"/>
          <a:sy n="84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D86FA9-8A27-488B-8E6C-3B622F6ED648}" type="datetimeFigureOut">
              <a:rPr lang="zh-CN" altLang="en-US"/>
              <a:pPr>
                <a:defRPr/>
              </a:pPr>
              <a:t>2013/9/6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4ABA8D-D137-4BD9-B193-FF7F0091F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265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03249" y="1592856"/>
            <a:ext cx="422899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6AF24-663A-48C6-82EF-DC61CDF2233A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2AB6-C763-46E2-87C1-E041CEE5C76C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80" y="1700808"/>
            <a:ext cx="648598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9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9CCB-A8EC-41FB-AC30-C053E06D1C41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07E6-C226-4862-9BEB-9FEC16F77B0F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链接内容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2284-33BC-489A-8D27-13205E320238}" type="datetimeFigureOut">
              <a:rPr lang="en-US" altLang="zh-CN"/>
              <a:pPr>
                <a:defRPr/>
              </a:pPr>
              <a:t>9/6/2013</a:t>
            </a:fld>
            <a:endParaRPr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6548-8256-4062-B6BC-FBF07305A4A1}" type="slidenum">
              <a:rPr lang="en-US" altLang="zh-CN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89A6A76-DB9E-4C44-8CD5-DAEE7DABFBF5}" type="datetimeFigureOut">
              <a:rPr altLang="en-US"/>
              <a:pPr>
                <a:defRPr/>
              </a:pPr>
              <a:t>2010-9-26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zh-CN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B417451-5A9E-427B-B798-8D5A20948C80}" type="slidenum">
              <a:rPr lang="en-US" altLang="zh-CN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4" r:id="rId4"/>
    <p:sldLayoutId id="214748367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•"/>
        <a:defRPr lang="zh-CN"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–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charset="0"/>
        <a:buChar char="»"/>
        <a:defRPr lang="zh-CN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gif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3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128433"/>
            <a:ext cx="4746973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图片 3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470606"/>
            <a:ext cx="4746973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图片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089" y="1700726"/>
            <a:ext cx="1548167" cy="67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图片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8292" y="1687604"/>
            <a:ext cx="1548164" cy="67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​​ 26">
            <a:hlinkClick r:id="rId4" action="ppaction://hlinksldjump"/>
          </p:cNvPr>
          <p:cNvSpPr/>
          <p:nvPr/>
        </p:nvSpPr>
        <p:spPr bwMode="auto">
          <a:xfrm>
            <a:off x="2550221" y="2428844"/>
            <a:ext cx="3952494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社会生产力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的发展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9" name="矩形​​ 28">
            <a:hlinkClick r:id="rId2" action="ppaction://hlinksldjump"/>
          </p:cNvPr>
          <p:cNvSpPr/>
          <p:nvPr/>
        </p:nvSpPr>
        <p:spPr bwMode="auto">
          <a:xfrm>
            <a:off x="2550221" y="3089319"/>
            <a:ext cx="3915694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、井田制的瓦解</a:t>
            </a:r>
            <a:endParaRPr lang="en-US" altLang="zh-CN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36" name="图片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3766993"/>
            <a:ext cx="4746973" cy="5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​​ 30">
            <a:hlinkClick r:id="rId8" action="ppaction://hlinksldjump"/>
          </p:cNvPr>
          <p:cNvSpPr/>
          <p:nvPr/>
        </p:nvSpPr>
        <p:spPr bwMode="auto">
          <a:xfrm>
            <a:off x="2557828" y="3741611"/>
            <a:ext cx="394409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、封建生产关系的产生 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 bwMode="auto">
          <a:xfrm>
            <a:off x="5275099" y="1785938"/>
            <a:ext cx="1601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sz="2400" dirty="0"/>
              <a:t>参考文献</a:t>
            </a:r>
          </a:p>
        </p:txBody>
      </p:sp>
      <p:sp>
        <p:nvSpPr>
          <p:cNvPr id="36" name="TextBox 35">
            <a:hlinkClick r:id="rId7" action="ppaction://hlinksldjump"/>
          </p:cNvPr>
          <p:cNvSpPr txBox="1"/>
          <p:nvPr/>
        </p:nvSpPr>
        <p:spPr bwMode="auto">
          <a:xfrm>
            <a:off x="2167694" y="1772816"/>
            <a:ext cx="1601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sz="2400" dirty="0"/>
              <a:t>教学目标</a:t>
            </a:r>
          </a:p>
        </p:txBody>
      </p:sp>
      <p:pic>
        <p:nvPicPr>
          <p:cNvPr id="5123" name="图片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436" y="4451017"/>
            <a:ext cx="4711909" cy="54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hlinkClick r:id="rId9" action="ppaction://hlinksldjump"/>
          </p:cNvPr>
          <p:cNvSpPr txBox="1"/>
          <p:nvPr/>
        </p:nvSpPr>
        <p:spPr>
          <a:xfrm>
            <a:off x="3564081" y="4437112"/>
            <a:ext cx="20160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dirty="0"/>
              <a:t>练习与思考</a:t>
            </a:r>
          </a:p>
        </p:txBody>
      </p:sp>
      <p:pic>
        <p:nvPicPr>
          <p:cNvPr id="5128" name="图片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1700809"/>
            <a:ext cx="1547848" cy="6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hlinkClick r:id="rId7" action="ppaction://hlinksldjump"/>
          </p:cNvPr>
          <p:cNvSpPr txBox="1"/>
          <p:nvPr/>
        </p:nvSpPr>
        <p:spPr bwMode="auto">
          <a:xfrm>
            <a:off x="3661154" y="1797607"/>
            <a:ext cx="1694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000" b="1" u="sng">
                <a:effectLst>
                  <a:glow>
                    <a:srgbClr val="FFEC9B"/>
                  </a:glow>
                </a:effectLst>
                <a:latin typeface="楷体_GB2312" pitchFamily="49" charset="-122"/>
                <a:ea typeface="楷体_GB2312" pitchFamily="49" charset="-122"/>
              </a:defRPr>
            </a:lvl1pPr>
          </a:lstStyle>
          <a:p>
            <a:r>
              <a:rPr lang="zh-CN" altLang="en-US" sz="2400" dirty="0"/>
              <a:t>重点难点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899592" y="2235636"/>
            <a:ext cx="4029598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商业活动，主要是为贵族服务的。到春秋中叶以后，工商业部门逐渐离开官家的豢养，向私人经营的方向发展，出现了以生产商品为主的私营手工业和独立个体手工业者。在工商业领域内，逐渐摆脱了奴隶制的控制与束缚，封建关系的新因素也日渐增长。 </a:t>
            </a:r>
          </a:p>
        </p:txBody>
      </p:sp>
      <p:grpSp>
        <p:nvGrpSpPr>
          <p:cNvPr id="3" name="组合 13"/>
          <p:cNvGrpSpPr/>
          <p:nvPr/>
        </p:nvGrpSpPr>
        <p:grpSpPr>
          <a:xfrm>
            <a:off x="5500694" y="1928802"/>
            <a:ext cx="1877437" cy="3341985"/>
            <a:chOff x="5969239" y="2315499"/>
            <a:chExt cx="1877437" cy="3341985"/>
          </a:xfrm>
        </p:grpSpPr>
        <p:pic>
          <p:nvPicPr>
            <p:cNvPr id="11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113292" y="2315499"/>
              <a:ext cx="1623505" cy="2844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5969239" y="5195819"/>
              <a:ext cx="1877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春秋银空首布</a:t>
              </a:r>
            </a:p>
            <a:p>
              <a:r>
                <a:rPr lang="zh-CN" altLang="en-US" dirty="0"/>
                <a:t>（河南扶沟古城村出土）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619672" y="2438573"/>
            <a:ext cx="5832648" cy="2214563"/>
          </a:xfrm>
          <a:prstGeom prst="wedgeRoundRectCallout">
            <a:avLst>
              <a:gd name="adj1" fmla="val -54044"/>
              <a:gd name="adj2" fmla="val -3435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zh-CN" sz="2000" b="1" spc="150" dirty="0">
                <a:ln w="11430"/>
                <a:latin typeface="黑体" pitchFamily="49" charset="-122"/>
                <a:ea typeface="黑体" pitchFamily="49" charset="-122"/>
              </a:rPr>
              <a:t>【</a:t>
            </a:r>
            <a:r>
              <a:rPr lang="zh-CN" altLang="en-US" sz="2000" b="1" spc="150" dirty="0">
                <a:ln w="11430"/>
                <a:latin typeface="黑体" pitchFamily="49" charset="-122"/>
                <a:ea typeface="黑体" pitchFamily="49" charset="-122"/>
              </a:rPr>
              <a:t>课后作业</a:t>
            </a:r>
            <a:r>
              <a:rPr lang="en-US" altLang="zh-CN" sz="2000" b="1" spc="150" dirty="0">
                <a:ln w="11430"/>
                <a:latin typeface="黑体" pitchFamily="49" charset="-122"/>
                <a:ea typeface="黑体" pitchFamily="49" charset="-122"/>
              </a:rPr>
              <a:t>】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春秋时期社会生产力的发展主要表现在哪些方面？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铁器和牛耕的出现有什么意义？</a:t>
            </a:r>
          </a:p>
          <a:p>
            <a:pPr>
              <a:lnSpc>
                <a:spcPct val="200000"/>
              </a:lnSpc>
            </a:pPr>
            <a:r>
              <a:rPr lang="en-US" altLang="zh-CN" spc="150" dirty="0" smtClean="0">
                <a:ln w="11430"/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pc="150" dirty="0" smtClean="0">
                <a:ln w="11430"/>
                <a:latin typeface="黑体" pitchFamily="49" charset="-122"/>
                <a:ea typeface="黑体" pitchFamily="49" charset="-122"/>
              </a:rPr>
              <a:t>封建生产关系是怎样产生的？</a:t>
            </a:r>
          </a:p>
          <a:p>
            <a:pPr>
              <a:lnSpc>
                <a:spcPct val="80000"/>
              </a:lnSpc>
              <a:defRPr/>
            </a:pPr>
            <a:endParaRPr lang="zh-CN" altLang="en-US" spc="150" dirty="0">
              <a:ln w="11430"/>
              <a:solidFill>
                <a:srgbClr val="F8F8F8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4822" name="图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731" y="5805264"/>
            <a:ext cx="775377" cy="5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5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1954213"/>
            <a:ext cx="771525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教学目标</a:t>
            </a:r>
            <a:r>
              <a:rPr lang="en-US" altLang="zh-CN" sz="1600" b="1" dirty="0">
                <a:solidFill>
                  <a:srgbClr val="996600"/>
                </a:solidFill>
                <a:latin typeface="黑体" pitchFamily="2" charset="-122"/>
                <a:ea typeface="黑体" pitchFamily="2" charset="-122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solidFill>
                  <a:srgbClr val="996600"/>
                </a:solidFill>
              </a:rPr>
              <a:t>　　从农业、手工业和商业方面了解春秋时期社会生产力发展的事实；弄清井田制瓦解与封建生产关系产生的原因。</a:t>
            </a:r>
          </a:p>
          <a:p>
            <a:pPr>
              <a:lnSpc>
                <a:spcPct val="150000"/>
              </a:lnSpc>
              <a:defRPr/>
            </a:pPr>
            <a:endParaRPr lang="zh-CN" altLang="en-US" sz="1600" dirty="0" smtClean="0">
              <a:solidFill>
                <a:srgbClr val="996600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1600" b="1" dirty="0" smtClean="0">
                <a:solidFill>
                  <a:srgbClr val="996600"/>
                </a:solidFill>
                <a:latin typeface="宋体" pitchFamily="2" charset="-122"/>
              </a:rPr>
              <a:t>【</a:t>
            </a:r>
            <a:r>
              <a:rPr lang="zh-CN" altLang="en-US" sz="1600" b="1" dirty="0">
                <a:solidFill>
                  <a:srgbClr val="996600"/>
                </a:solidFill>
                <a:latin typeface="宋体" pitchFamily="2" charset="-122"/>
              </a:rPr>
              <a:t>重点难点</a:t>
            </a:r>
            <a:r>
              <a:rPr lang="en-US" altLang="zh-CN" sz="1600" b="1" dirty="0">
                <a:solidFill>
                  <a:srgbClr val="996600"/>
                </a:solidFill>
                <a:latin typeface="宋体" pitchFamily="2" charset="-122"/>
              </a:rPr>
              <a:t>】</a:t>
            </a:r>
            <a:endParaRPr lang="zh-CN" altLang="en-US" sz="1600" b="1" dirty="0">
              <a:solidFill>
                <a:srgbClr val="99660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996600"/>
                </a:solidFill>
              </a:rPr>
              <a:t>        本节课教学的重点</a:t>
            </a:r>
            <a:r>
              <a:rPr lang="zh-CN" altLang="en-US" sz="1600" dirty="0" smtClean="0">
                <a:solidFill>
                  <a:srgbClr val="996600"/>
                </a:solidFill>
              </a:rPr>
              <a:t>是春秋时期社会生产力的发展；封建生产关系的产生。难点是导致井田制瓦解的因素；铁器和牛耕对农业生产的积极作用；封建生产关系产生的主要原因。</a:t>
            </a:r>
            <a:endParaRPr lang="zh-CN" altLang="en-US" sz="16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5795684"/>
            <a:ext cx="772727" cy="51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7130" y="1196752"/>
            <a:ext cx="7053262" cy="473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西汉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司马迁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史记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晋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皇甫谧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帝王世纪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，辽宁教育出版社，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3.[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战国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]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左丘明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左传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，上海古籍出版社，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范祥雍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古本竹书纪年辑校订补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，新知识出版社，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1956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翦伯赞、郑天挺主编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中国通史参考资料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第一册，中华书局，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1962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翦伯赞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中国史纲要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上册，人民出版社，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范文澜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中国史稿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第一册，人民出版社，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9.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白寿彝主编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第一至四册，上海人民出版社，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10.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李学勤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东周与秦代文明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，文物出版社，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1984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11.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童书业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，山东大学出版社，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12.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顾德融、朱顺龙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春秋史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2001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13.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晁福林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霸权迭兴：春秋霸主论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14.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何怀宏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世袭社会及其解体：中国历史上的春秋时代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，三联书店，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1996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15.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陈隆文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先秦货币地理研究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，科学出版社，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2008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16.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徐中舒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先秦史论稿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，巴蜀书社，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1992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17.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金景芳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中国奴隶社会史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，上海人民出版社，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1983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18.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郭沫若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:《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中国古代社会研究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》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，人民出版社，</a:t>
            </a:r>
            <a:r>
              <a:rPr lang="en-US" altLang="zh-CN" sz="1600" dirty="0" smtClean="0">
                <a:solidFill>
                  <a:srgbClr val="996600"/>
                </a:solidFill>
                <a:latin typeface="+mn-lt"/>
                <a:ea typeface="+mn-ea"/>
              </a:rPr>
              <a:t>1977</a:t>
            </a:r>
            <a:r>
              <a:rPr lang="zh-CN" altLang="en-US" sz="1600" dirty="0" smtClean="0">
                <a:solidFill>
                  <a:srgbClr val="996600"/>
                </a:solidFill>
                <a:latin typeface="+mn-lt"/>
                <a:ea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99592" y="2813734"/>
            <a:ext cx="3029466" cy="263149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劳动工具是社会生产力发展的重要标志。铁制工具比较多的使用，促进了我国由奴隶制向封建制的过渡。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吴越春秋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阖闾内传 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金铁乃濡，遂以成剑。</a:t>
            </a:r>
            <a:endParaRPr lang="en-US" altLang="zh-CN" sz="1600" kern="0" dirty="0" smtClean="0">
              <a:ln w="11430"/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" name="矩形​​ 6"/>
          <p:cNvSpPr/>
          <p:nvPr/>
        </p:nvSpPr>
        <p:spPr bwMode="auto">
          <a:xfrm>
            <a:off x="2895971" y="1556792"/>
            <a:ext cx="3505201" cy="4818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、社会生产力的发展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71600" y="2226930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铁农具的使用</a:t>
            </a:r>
          </a:p>
        </p:txBody>
      </p:sp>
      <p:pic>
        <p:nvPicPr>
          <p:cNvPr id="11" name="Picture 4" descr="春秋铜矿遗址(湖北大冶)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2331823"/>
            <a:ext cx="2357454" cy="16098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 bwMode="auto">
          <a:xfrm>
            <a:off x="4714876" y="3988210"/>
            <a:ext cx="2353954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zh-CN"/>
            </a:defPPr>
            <a:lvl1pPr algn="ctr" eaLnBrk="0" hangingPunct="0">
              <a:defRPr sz="1200" b="1">
                <a:latin typeface="Arial" charset="0"/>
                <a:ea typeface="楷体_GB2312" pitchFamily="49" charset="-122"/>
              </a:defRPr>
            </a:lvl1pPr>
          </a:lstStyle>
          <a:p>
            <a:r>
              <a:rPr lang="zh-CN" altLang="en-US" b="0" dirty="0" smtClean="0">
                <a:latin typeface="黑体" pitchFamily="49" charset="-122"/>
                <a:ea typeface="黑体" pitchFamily="49" charset="-122"/>
                <a:sym typeface="楷体_GB2312" pitchFamily="49" charset="-122"/>
              </a:rPr>
              <a:t>  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春秋铜矿</a:t>
            </a:r>
            <a:r>
              <a:rPr lang="zh-CN" altLang="en-US" b="0" dirty="0" smtClean="0">
                <a:latin typeface="黑体" pitchFamily="49" charset="-122"/>
                <a:ea typeface="黑体" pitchFamily="49" charset="-122"/>
              </a:rPr>
              <a:t>遗址（湖北</a:t>
            </a:r>
            <a:r>
              <a:rPr lang="zh-CN" altLang="en-US" b="0" dirty="0">
                <a:latin typeface="黑体" pitchFamily="49" charset="-122"/>
                <a:ea typeface="黑体" pitchFamily="49" charset="-122"/>
              </a:rPr>
              <a:t>大冶）</a:t>
            </a:r>
          </a:p>
        </p:txBody>
      </p:sp>
      <p:grpSp>
        <p:nvGrpSpPr>
          <p:cNvPr id="15" name="组合 13"/>
          <p:cNvGrpSpPr/>
          <p:nvPr/>
        </p:nvGrpSpPr>
        <p:grpSpPr>
          <a:xfrm>
            <a:off x="4714876" y="4337217"/>
            <a:ext cx="2357454" cy="1972103"/>
            <a:chOff x="4104071" y="2132856"/>
            <a:chExt cx="2412145" cy="2386804"/>
          </a:xfrm>
        </p:grpSpPr>
        <p:pic>
          <p:nvPicPr>
            <p:cNvPr id="16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104071" y="2132856"/>
              <a:ext cx="2412145" cy="199404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4565247" y="4184413"/>
              <a:ext cx="1537187" cy="3352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春秋时期的铁器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57224" y="2143116"/>
            <a:ext cx="7429552" cy="11541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传说早在殷代就用牛驾车，也有人推测殷代已有牛耕。到了春秋时期，牛耕已为人所熟知，并且作为一种先进事物受到重视。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国语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晋语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宗庙之牺，为畎亩之勤。</a:t>
            </a:r>
            <a:endParaRPr lang="en-US" altLang="zh-CN" sz="1600" kern="0" dirty="0" smtClean="0">
              <a:ln w="11430"/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000100" y="1650866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牛耕的出现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1071538" y="3357562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灌溉水平的提高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928662" y="4000504"/>
            <a:ext cx="4435426" cy="18466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劳动工具的改进，促进了水利灌溉事业的发展。</a:t>
            </a: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 </a:t>
            </a:r>
            <a:endParaRPr lang="en-US" altLang="zh-CN" sz="1600" kern="0" dirty="0" smtClean="0">
              <a:ln w="11430"/>
              <a:solidFill>
                <a:srgbClr val="F8F8F8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左传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襄公三十年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我有田畴，子产殖之。</a:t>
            </a:r>
            <a:endParaRPr lang="en-US" altLang="zh-CN" sz="1400" kern="0" dirty="0" smtClean="0">
              <a:ln w="11430"/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淮南子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氾论训</a:t>
            </a:r>
            <a:r>
              <a:rPr lang="en-US" altLang="zh-CN" sz="1400" kern="0" dirty="0" smtClean="0">
                <a:ln w="11430"/>
                <a:latin typeface="黑体" pitchFamily="2" charset="-122"/>
                <a:ea typeface="黑体" pitchFamily="2" charset="-122"/>
              </a:rPr>
              <a:t>》 </a:t>
            </a:r>
            <a:r>
              <a:rPr lang="zh-CN" altLang="en-US" sz="14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400" kern="0" dirty="0" smtClean="0">
                <a:ln w="11430"/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有械于此，一日浸百畦，用力甚寡而见功多。</a:t>
            </a:r>
            <a:endParaRPr lang="en-US" altLang="zh-CN" sz="1600" kern="0" dirty="0" smtClean="0">
              <a:ln w="11430"/>
              <a:solidFill>
                <a:srgbClr val="002060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10" name="组合 13"/>
          <p:cNvGrpSpPr/>
          <p:nvPr/>
        </p:nvGrpSpPr>
        <p:grpSpPr>
          <a:xfrm>
            <a:off x="5436096" y="3729720"/>
            <a:ext cx="2286016" cy="2147552"/>
            <a:chOff x="4530937" y="2685461"/>
            <a:chExt cx="3643372" cy="2909757"/>
          </a:xfrm>
        </p:grpSpPr>
        <p:pic>
          <p:nvPicPr>
            <p:cNvPr id="14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4530937" y="2685461"/>
              <a:ext cx="3643372" cy="2520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5782379" y="5219907"/>
              <a:ext cx="1168059" cy="3753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桔槔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899592" y="2634585"/>
            <a:ext cx="2952328" cy="29892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随着铁制农具、牛耕的使用和推广以及水利事业的发展，农业生产水平提高了，剩余产品有所增加，使一家一户的个体小农生产有了发展的可能，这就为小土地私有制的出现提供了条件，以一家一户为生产单位的封建经济开始产生。 </a:t>
            </a:r>
            <a:endParaRPr lang="en-US" altLang="zh-CN" sz="1600" kern="0" dirty="0" smtClean="0">
              <a:ln w="11430"/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971600" y="1978010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4.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剩余产品的增加</a:t>
            </a:r>
          </a:p>
        </p:txBody>
      </p:sp>
      <p:grpSp>
        <p:nvGrpSpPr>
          <p:cNvPr id="3" name="组合 13"/>
          <p:cNvGrpSpPr/>
          <p:nvPr/>
        </p:nvGrpSpPr>
        <p:grpSpPr>
          <a:xfrm>
            <a:off x="4429124" y="2714620"/>
            <a:ext cx="3500462" cy="2904237"/>
            <a:chOff x="4604085" y="2763169"/>
            <a:chExt cx="3500462" cy="2904237"/>
          </a:xfrm>
        </p:grpSpPr>
        <p:pic>
          <p:nvPicPr>
            <p:cNvPr id="11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2"/>
            <a:srcRect l="2008" t="1432" r="1915" b="4659"/>
            <a:stretch>
              <a:fillRect/>
            </a:stretch>
          </p:blipFill>
          <p:spPr bwMode="auto">
            <a:xfrm>
              <a:off x="4604085" y="2763169"/>
              <a:ext cx="3500462" cy="2286016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5604479" y="5205741"/>
              <a:ext cx="1569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金啄木鸟</a:t>
              </a:r>
            </a:p>
            <a:p>
              <a:r>
                <a:rPr lang="zh-CN" altLang="en-US" dirty="0"/>
                <a:t>（陕西历史博物馆）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/>
          <p:nvPr/>
        </p:nvGrpSpPr>
        <p:grpSpPr>
          <a:xfrm>
            <a:off x="571472" y="2656257"/>
            <a:ext cx="2500330" cy="2572943"/>
            <a:chOff x="4814849" y="2791329"/>
            <a:chExt cx="2483582" cy="2269557"/>
          </a:xfrm>
        </p:grpSpPr>
        <p:pic>
          <p:nvPicPr>
            <p:cNvPr id="11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2"/>
            <a:srcRect l="2703" t="3018" r="2703" b="3426"/>
            <a:stretch>
              <a:fillRect/>
            </a:stretch>
          </p:blipFill>
          <p:spPr bwMode="auto">
            <a:xfrm>
              <a:off x="4814849" y="2791329"/>
              <a:ext cx="2483582" cy="195344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5500599" y="4816549"/>
              <a:ext cx="1033699" cy="2443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玉龙纹璜</a:t>
              </a:r>
            </a:p>
          </p:txBody>
        </p:sp>
      </p:grpSp>
      <p:grpSp>
        <p:nvGrpSpPr>
          <p:cNvPr id="10" name="组合 13"/>
          <p:cNvGrpSpPr/>
          <p:nvPr/>
        </p:nvGrpSpPr>
        <p:grpSpPr>
          <a:xfrm>
            <a:off x="5885814" y="2515180"/>
            <a:ext cx="2214578" cy="2930044"/>
            <a:chOff x="5125707" y="2889778"/>
            <a:chExt cx="1901934" cy="2207467"/>
          </a:xfrm>
        </p:grpSpPr>
        <p:pic>
          <p:nvPicPr>
            <p:cNvPr id="14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3"/>
            <a:srcRect t="7602" r="3125" b="3711"/>
            <a:stretch>
              <a:fillRect/>
            </a:stretch>
          </p:blipFill>
          <p:spPr bwMode="auto">
            <a:xfrm>
              <a:off x="5125707" y="2889778"/>
              <a:ext cx="1901934" cy="188372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5719279" y="4888557"/>
              <a:ext cx="629427" cy="2086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漆器</a:t>
              </a: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3500430" y="2492896"/>
            <a:ext cx="2000264" cy="2801635"/>
            <a:chOff x="5296838" y="2807576"/>
            <a:chExt cx="2154354" cy="3108389"/>
          </a:xfrm>
        </p:grpSpPr>
        <p:pic>
          <p:nvPicPr>
            <p:cNvPr id="17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4"/>
            <a:srcRect l="3333" t="2752" r="3333" b="925"/>
            <a:stretch>
              <a:fillRect/>
            </a:stretch>
          </p:blipFill>
          <p:spPr bwMode="auto">
            <a:xfrm>
              <a:off x="5296838" y="2807576"/>
              <a:ext cx="2154354" cy="277409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0" name="TextBox 19"/>
            <p:cNvSpPr txBox="1"/>
            <p:nvPr/>
          </p:nvSpPr>
          <p:spPr bwMode="auto">
            <a:xfrm>
              <a:off x="5893435" y="5608637"/>
              <a:ext cx="955094" cy="307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者减钟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、井田制的瓦解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928662" y="2574412"/>
            <a:ext cx="7458622" cy="11426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春秋年间，由于社会生产力的进步，大量旷土隙田逐渐得到垦辟，成为“庐田庑舍”。一些奴隶主尽量驱使奴隶从事荒田的开垦，使西周末期以来不在税收之列的私田急剧增加。 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971600" y="2082914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私田的开辟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00100" y="3811106"/>
            <a:ext cx="4962166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公田的荒芜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857224" y="4307612"/>
            <a:ext cx="750099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国语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周语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中 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田在草间 ；公田不治 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吕氏春秋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审分览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公作则迟，有所匿其力也；分地则速，无所匿迟也。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所谓“公作”，就是指奴隶在井田上的集体耕作，“分地”则是指封建制度下的租佃制。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​​ 6"/>
          <p:cNvSpPr/>
          <p:nvPr/>
        </p:nvSpPr>
        <p:spPr bwMode="auto">
          <a:xfrm>
            <a:off x="2895971" y="1556792"/>
            <a:ext cx="3505201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三</a:t>
            </a:r>
            <a:r>
              <a:rPr lang="zh-CN" altLang="en-US" sz="2000" spc="50" dirty="0">
                <a:ln w="11430"/>
                <a:effectLst>
                  <a:glow>
                    <a:srgbClr val="F8E784"/>
                  </a:glow>
                </a:effectLst>
                <a:latin typeface="黑体" pitchFamily="2" charset="-122"/>
                <a:ea typeface="黑体" pitchFamily="2" charset="-122"/>
              </a:rPr>
              <a:t>、封建生产关系的产生</a:t>
            </a:r>
            <a:endParaRPr lang="zh-CN" altLang="en-US" sz="2000" spc="50" dirty="0">
              <a:ln w="11430"/>
              <a:effectLst>
                <a:glow>
                  <a:srgbClr val="F8E784"/>
                </a:glo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038594" y="2370946"/>
            <a:ext cx="619770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阶级关系的变化 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971600" y="2924944"/>
            <a:ext cx="7128792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随着井田制的崩溃和土地私有制的出现，阶级关系也相应地发生了变化，封建地主与农民两个新兴的阶级便孕育成长起来。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）自耕农：由奴隶、平民、没落贵族发展而来。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自给自足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）依附农民：包括宾萌、“隐民”和“私属徒”。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依附于地主，受其超经济强制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）地主：由奴隶主贵族、军功地主和富裕平民演化而来。</a:t>
            </a:r>
            <a:r>
              <a:rPr lang="zh-CN" altLang="en-US" sz="1600" kern="0" dirty="0" smtClean="0">
                <a:ln w="11430"/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掌握土地，招徕逃亡奴隶和破产平民耕种，收取地租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1000100" y="1722874"/>
            <a:ext cx="619770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2.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赋税制度的变化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928662" y="2272804"/>
            <a:ext cx="712879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周庄王十二年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685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，齐国首先采用了按土地的多寡肥瘠征收贡税的办法。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管子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乘马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载：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均地分力、与之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民</a:t>
            </a:r>
            <a:r>
              <a:rPr lang="en-US" altLang="zh-CN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分货。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周襄王七年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645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，晋国把田地赏赐给人民，名曰“作爰田”，承认土地的私有。 </a:t>
            </a:r>
          </a:p>
          <a:p>
            <a:pPr>
              <a:lnSpc>
                <a:spcPct val="150000"/>
              </a:lnSpc>
            </a:pP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　　到周定王十三年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(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前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594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年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，鲁国颁布了“初税亩”的法令，对公私土地一律按亩征税，承认私田的合法存在。 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000100" y="4509120"/>
            <a:ext cx="705735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诸侯国改革赋税制度，目的在于增加财政收入，其结果是加速了奴隶制的瓦解和封建制的形成。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 bwMode="auto">
          <a:xfrm>
            <a:off x="1000100" y="2413736"/>
            <a:ext cx="67402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春秋时代，受政治形势的影响，地区经济有较大的发展，各地方的手工业往往具有自己的特色，如“</a:t>
            </a:r>
            <a:r>
              <a:rPr lang="zh-CN" altLang="en-US" sz="1600" kern="0" dirty="0" smtClean="0">
                <a:ln w="11430"/>
                <a:solidFill>
                  <a:srgbClr val="002060"/>
                </a:solidFill>
                <a:latin typeface="黑体" pitchFamily="2" charset="-122"/>
                <a:ea typeface="黑体" pitchFamily="2" charset="-122"/>
              </a:rPr>
              <a:t>郑之刀，宋之斤，鲁之削，吴、越之剑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”（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周礼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·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考工记</a:t>
            </a:r>
            <a:r>
              <a:rPr lang="en-US" altLang="zh-CN" sz="1600" kern="0" dirty="0" smtClean="0">
                <a:ln w="11430"/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）都闻名于当世，说明手工业日益趋向专业化。 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000100" y="1772816"/>
            <a:ext cx="6197702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3. 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独立手工业者与商人的出现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928662" y="3628182"/>
            <a:ext cx="4429156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kern="0" dirty="0" smtClean="0">
                <a:ln w="11430"/>
                <a:solidFill>
                  <a:srgbClr val="F8F8F8"/>
                </a:solidFill>
                <a:latin typeface="黑体" pitchFamily="2" charset="-122"/>
                <a:ea typeface="黑体" pitchFamily="2" charset="-122"/>
              </a:rPr>
              <a:t>　　</a:t>
            </a:r>
            <a:r>
              <a:rPr lang="zh-CN" altLang="en-US" sz="1600" kern="0" dirty="0" smtClean="0">
                <a:ln w="11430"/>
                <a:latin typeface="黑体" pitchFamily="2" charset="-122"/>
                <a:ea typeface="黑体" pitchFamily="2" charset="-122"/>
              </a:rPr>
              <a:t>新兴的手工业有煮盐、冶铁、漆器等。青铜制造业与殷、周相比，明显地表现为王室、王臣之器物的减少，诸侯之器的增多。另外，产品风格和工艺水平有新的改进，纹饰雕镂趋向工整细致，轻便灵巧。 </a:t>
            </a:r>
          </a:p>
        </p:txBody>
      </p:sp>
      <p:grpSp>
        <p:nvGrpSpPr>
          <p:cNvPr id="10" name="组合 13"/>
          <p:cNvGrpSpPr/>
          <p:nvPr/>
        </p:nvGrpSpPr>
        <p:grpSpPr>
          <a:xfrm>
            <a:off x="5430867" y="3717232"/>
            <a:ext cx="1877437" cy="2448072"/>
            <a:chOff x="4962316" y="3368563"/>
            <a:chExt cx="1877437" cy="2448072"/>
          </a:xfrm>
        </p:grpSpPr>
        <p:pic>
          <p:nvPicPr>
            <p:cNvPr id="13" name="Picture 4" descr="春秋铜矿遗址(湖北大冶)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114551" y="3368563"/>
              <a:ext cx="1584003" cy="19080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4" name="TextBox 13"/>
            <p:cNvSpPr txBox="1"/>
            <p:nvPr/>
          </p:nvSpPr>
          <p:spPr bwMode="auto">
            <a:xfrm>
              <a:off x="4962316" y="5354970"/>
              <a:ext cx="1877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>
              <a:defPPr>
                <a:defRPr lang="zh-CN"/>
              </a:defPPr>
              <a:lvl1pPr algn="ctr" eaLnBrk="0" hangingPunct="0">
                <a:defRPr sz="1200" b="0">
                  <a:latin typeface="黑体" pitchFamily="49" charset="-122"/>
                  <a:ea typeface="黑体" pitchFamily="49" charset="-122"/>
                </a:defRPr>
              </a:lvl1pPr>
            </a:lstStyle>
            <a:p>
              <a:r>
                <a:rPr lang="zh-CN" altLang="en-US" dirty="0" smtClean="0">
                  <a:sym typeface="楷体_GB2312" pitchFamily="49" charset="-122"/>
                </a:rPr>
                <a:t>  </a:t>
              </a:r>
              <a:r>
                <a:rPr lang="zh-CN" altLang="en-US" dirty="0"/>
                <a:t>虎纹三足壶</a:t>
              </a:r>
            </a:p>
            <a:p>
              <a:r>
                <a:rPr lang="zh-CN" altLang="en-US" dirty="0"/>
                <a:t>（河南固始侯古堆出土）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500</Words>
  <Application>Microsoft Office PowerPoint</Application>
  <PresentationFormat>全屏显示(4:3)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宋体</vt:lpstr>
      <vt:lpstr>黑体</vt:lpstr>
      <vt:lpstr>楷体_GB2312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张燕</dc:creator>
  <cp:lastModifiedBy>WLXYs-</cp:lastModifiedBy>
  <cp:revision>455</cp:revision>
  <dcterms:created xsi:type="dcterms:W3CDTF">2006-08-16T00:00:00Z</dcterms:created>
  <dcterms:modified xsi:type="dcterms:W3CDTF">2013-09-06T01:59:23Z</dcterms:modified>
</cp:coreProperties>
</file>