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7" r:id="rId2"/>
    <p:sldId id="365" r:id="rId3"/>
    <p:sldId id="389" r:id="rId4"/>
    <p:sldId id="367" r:id="rId5"/>
    <p:sldId id="393" r:id="rId6"/>
    <p:sldId id="396" r:id="rId7"/>
    <p:sldId id="397" r:id="rId8"/>
    <p:sldId id="398" r:id="rId9"/>
    <p:sldId id="329" r:id="rId10"/>
    <p:sldId id="402" r:id="rId11"/>
    <p:sldId id="404" r:id="rId12"/>
    <p:sldId id="407" r:id="rId13"/>
    <p:sldId id="408" r:id="rId14"/>
    <p:sldId id="334" r:id="rId15"/>
    <p:sldId id="411" r:id="rId16"/>
    <p:sldId id="412" r:id="rId17"/>
    <p:sldId id="413" r:id="rId18"/>
    <p:sldId id="414" r:id="rId19"/>
    <p:sldId id="362" r:id="rId20"/>
    <p:sldId id="400" r:id="rId21"/>
    <p:sldId id="363" r:id="rId22"/>
    <p:sldId id="364" r:id="rId23"/>
  </p:sldIdLst>
  <p:sldSz cx="9144000" cy="6858000" type="screen4x3"/>
  <p:notesSz cx="6858000" cy="9144000"/>
  <p:embeddedFontLst>
    <p:embeddedFont>
      <p:font typeface="黑体" pitchFamily="49" charset="-122"/>
      <p:regular r:id="rId25"/>
    </p:embeddedFont>
    <p:embeddedFont>
      <p:font typeface="楷体_GB2312" charset="-122"/>
      <p:regular r:id="rId26"/>
    </p:embeddedFont>
    <p:embeddedFont>
      <p:font typeface="Calibri" pitchFamily="34" charset="0"/>
      <p:regular r:id="rId27"/>
      <p:bold r:id="rId28"/>
      <p:italic r:id="rId29"/>
      <p:boldItalic r:id="rId30"/>
    </p:embeddedFont>
  </p:embeddedFontLst>
  <p:defaultTextStyle>
    <a:defPPr>
      <a:defRPr lang="zh-CN"/>
    </a:defPPr>
    <a:lvl1pPr algn="l" rtl="0" fontAlgn="base">
      <a:spcBef>
        <a:spcPct val="0"/>
      </a:spcBef>
      <a:spcAft>
        <a:spcPct val="0"/>
      </a:spcAft>
      <a:defRPr kern="1200">
        <a:solidFill>
          <a:schemeClr val="tx1"/>
        </a:solidFill>
        <a:latin typeface="Calibri" charset="0"/>
        <a:ea typeface="宋体" pitchFamily="2" charset="-122"/>
        <a:cs typeface="+mn-cs"/>
      </a:defRPr>
    </a:lvl1pPr>
    <a:lvl2pPr marL="457200" algn="l" rtl="0" fontAlgn="base">
      <a:spcBef>
        <a:spcPct val="0"/>
      </a:spcBef>
      <a:spcAft>
        <a:spcPct val="0"/>
      </a:spcAft>
      <a:defRPr kern="1200">
        <a:solidFill>
          <a:schemeClr val="tx1"/>
        </a:solidFill>
        <a:latin typeface="Calibri" charset="0"/>
        <a:ea typeface="宋体" pitchFamily="2" charset="-122"/>
        <a:cs typeface="+mn-cs"/>
      </a:defRPr>
    </a:lvl2pPr>
    <a:lvl3pPr marL="914400" algn="l" rtl="0" fontAlgn="base">
      <a:spcBef>
        <a:spcPct val="0"/>
      </a:spcBef>
      <a:spcAft>
        <a:spcPct val="0"/>
      </a:spcAft>
      <a:defRPr kern="1200">
        <a:solidFill>
          <a:schemeClr val="tx1"/>
        </a:solidFill>
        <a:latin typeface="Calibri" charset="0"/>
        <a:ea typeface="宋体" pitchFamily="2" charset="-122"/>
        <a:cs typeface="+mn-cs"/>
      </a:defRPr>
    </a:lvl3pPr>
    <a:lvl4pPr marL="1371600" algn="l" rtl="0" fontAlgn="base">
      <a:spcBef>
        <a:spcPct val="0"/>
      </a:spcBef>
      <a:spcAft>
        <a:spcPct val="0"/>
      </a:spcAft>
      <a:defRPr kern="1200">
        <a:solidFill>
          <a:schemeClr val="tx1"/>
        </a:solidFill>
        <a:latin typeface="Calibri" charset="0"/>
        <a:ea typeface="宋体" pitchFamily="2" charset="-122"/>
        <a:cs typeface="+mn-cs"/>
      </a:defRPr>
    </a:lvl4pPr>
    <a:lvl5pPr marL="1828800" algn="l" rtl="0" fontAlgn="base">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CC33"/>
    <a:srgbClr val="FF3300"/>
    <a:srgbClr val="66FF33"/>
    <a:srgbClr val="F8E784"/>
    <a:srgbClr val="996600"/>
    <a:srgbClr val="993300"/>
    <a:srgbClr val="4F2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6" autoAdjust="0"/>
    <p:restoredTop sz="94660"/>
  </p:normalViewPr>
  <p:slideViewPr>
    <p:cSldViewPr>
      <p:cViewPr>
        <p:scale>
          <a:sx n="82" d="100"/>
          <a:sy n="82" d="100"/>
        </p:scale>
        <p:origin x="-1158"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0D86FA9-8A27-488B-8E6C-3B622F6ED648}" type="datetimeFigureOut">
              <a:rPr lang="zh-CN" altLang="en-US"/>
              <a:pPr>
                <a:defRPr/>
              </a:pPr>
              <a:t>2013/9/6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04ABA8D-D137-4BD9-B193-FF7F0091FF29}" type="slidenum">
              <a:rPr lang="zh-CN" altLang="en-US"/>
              <a:pPr>
                <a:defRPr/>
              </a:pPr>
              <a:t>‹#›</a:t>
            </a:fld>
            <a:endParaRPr lang="zh-CN" altLang="en-US"/>
          </a:p>
        </p:txBody>
      </p:sp>
    </p:spTree>
    <p:extLst>
      <p:ext uri="{BB962C8B-B14F-4D97-AF65-F5344CB8AC3E}">
        <p14:creationId xmlns:p14="http://schemas.microsoft.com/office/powerpoint/2010/main" val="3748861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C176AF24-663A-48C6-82EF-DC61CDF2233A}" type="datetimeFigureOut">
              <a:rPr altLang="en-US"/>
              <a:pPr>
                <a:defRPr/>
              </a:pPr>
              <a:t>2010-9-26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55562AB6-C763-46E2-87C1-E041CEE5C76C}" type="slidenum">
              <a:rPr lang="en-US" altLang="zh-CN"/>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C176AF24-663A-48C6-82EF-DC61CDF2233A}" type="datetimeFigureOut">
              <a:rPr altLang="en-US"/>
              <a:pPr>
                <a:defRPr/>
              </a:pPr>
              <a:t>2010-9-26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55562AB6-C763-46E2-87C1-E041CEE5C76C}" type="slidenum">
              <a:rPr lang="en-US" altLang="zh-CN"/>
              <a:pPr>
                <a:defRPr/>
              </a:pPr>
              <a:t>‹#›</a:t>
            </a:fld>
            <a:endParaRPr/>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503249" y="1592856"/>
            <a:ext cx="4228991" cy="540000"/>
          </a:xfrm>
          <a:prstGeom prst="rect">
            <a:avLst/>
          </a:prstGeom>
        </p:spPr>
      </p:pic>
    </p:spTree>
    <p:extLst>
      <p:ext uri="{BB962C8B-B14F-4D97-AF65-F5344CB8AC3E}">
        <p14:creationId xmlns:p14="http://schemas.microsoft.com/office/powerpoint/2010/main" val="42011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C176AF24-663A-48C6-82EF-DC61CDF2233A}" type="datetimeFigureOut">
              <a:rPr altLang="en-US"/>
              <a:pPr>
                <a:defRPr/>
              </a:pPr>
              <a:t>2010-9-26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55562AB6-C763-46E2-87C1-E041CEE5C76C}" type="slidenum">
              <a:rPr lang="en-US" altLang="zh-CN"/>
              <a:pPr>
                <a:defRPr/>
              </a:pPr>
              <a:t>‹#›</a:t>
            </a:fld>
            <a:endParaRPr/>
          </a:p>
        </p:txBody>
      </p:sp>
      <p:pic>
        <p:nvPicPr>
          <p:cNvPr id="7" name="图片 6"/>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26380" y="1700808"/>
            <a:ext cx="6485980" cy="3960000"/>
          </a:xfrm>
          <a:prstGeom prst="rect">
            <a:avLst/>
          </a:prstGeom>
        </p:spPr>
      </p:pic>
    </p:spTree>
    <p:extLst>
      <p:ext uri="{BB962C8B-B14F-4D97-AF65-F5344CB8AC3E}">
        <p14:creationId xmlns:p14="http://schemas.microsoft.com/office/powerpoint/2010/main" val="58449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059CCB-A8EC-41FB-AC30-C053E06D1C41}" type="datetimeFigureOut">
              <a:rPr altLang="en-US"/>
              <a:pPr>
                <a:defRPr/>
              </a:pPr>
              <a:t>2010-9-26</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338107E6-C226-4862-9BEB-9FEC16F77B0F}" type="slidenum">
              <a:rPr lang="en-US" altLang="zh-CN"/>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链接内容版式">
    <p:spTree>
      <p:nvGrpSpPr>
        <p:cNvPr id="1" name=""/>
        <p:cNvGrpSpPr/>
        <p:nvPr/>
      </p:nvGrpSpPr>
      <p:grpSpPr>
        <a:xfrm>
          <a:off x="0" y="0"/>
          <a:ext cx="0" cy="0"/>
          <a:chOff x="0" y="0"/>
          <a:chExt cx="0" cy="0"/>
        </a:xfrm>
      </p:grpSpPr>
      <p:sp>
        <p:nvSpPr>
          <p:cNvPr id="4" name="日期占位符 2"/>
          <p:cNvSpPr>
            <a:spLocks noGrp="1"/>
          </p:cNvSpPr>
          <p:nvPr>
            <p:ph type="dt" sz="half" idx="10"/>
          </p:nvPr>
        </p:nvSpPr>
        <p:spPr/>
        <p:txBody>
          <a:bodyPr/>
          <a:lstStyle>
            <a:lvl1pPr>
              <a:defRPr/>
            </a:lvl1pPr>
          </a:lstStyle>
          <a:p>
            <a:pPr>
              <a:defRPr/>
            </a:pPr>
            <a:fld id="{3B8E2284-33BC-489A-8D27-13205E320238}" type="datetimeFigureOut">
              <a:rPr lang="en-US" altLang="zh-CN"/>
              <a:pPr>
                <a:defRPr/>
              </a:pPr>
              <a:t>9/6/2013</a:t>
            </a:fld>
            <a:endParaRPr altLang="en-US"/>
          </a:p>
        </p:txBody>
      </p:sp>
      <p:sp>
        <p:nvSpPr>
          <p:cNvPr id="5" name="页脚占位符 3"/>
          <p:cNvSpPr>
            <a:spLocks noGrp="1"/>
          </p:cNvSpPr>
          <p:nvPr>
            <p:ph type="ftr" sz="quarter" idx="11"/>
          </p:nvPr>
        </p:nvSpPr>
        <p:spPr/>
        <p:txBody>
          <a:bodyPr/>
          <a:lstStyle>
            <a:lvl1pPr>
              <a:defRPr/>
            </a:lvl1pPr>
          </a:lstStyle>
          <a:p>
            <a:pPr>
              <a:defRPr/>
            </a:pPr>
            <a:endParaRPr/>
          </a:p>
        </p:txBody>
      </p:sp>
      <p:sp>
        <p:nvSpPr>
          <p:cNvPr id="6" name="灯片编号占位符 4"/>
          <p:cNvSpPr>
            <a:spLocks noGrp="1"/>
          </p:cNvSpPr>
          <p:nvPr>
            <p:ph type="sldNum" sz="quarter" idx="12"/>
          </p:nvPr>
        </p:nvSpPr>
        <p:spPr/>
        <p:txBody>
          <a:bodyPr/>
          <a:lstStyle>
            <a:lvl1pPr>
              <a:defRPr/>
            </a:lvl1pPr>
          </a:lstStyle>
          <a:p>
            <a:pPr>
              <a:defRPr/>
            </a:pPr>
            <a:fld id="{AA876548-8256-4062-B6BC-FBF07305A4A1}" type="slidenum">
              <a:rPr lang="en-US" altLang="zh-CN"/>
              <a:pPr>
                <a:defRPr/>
              </a:pPr>
              <a:t>‹#›</a:t>
            </a:fld>
            <a:endParaRPr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latinLnBrk="0">
              <a:spcBef>
                <a:spcPts val="0"/>
              </a:spcBef>
              <a:spcAft>
                <a:spcPts val="0"/>
              </a:spcAft>
              <a:defRPr lang="zh-CN" sz="1200">
                <a:solidFill>
                  <a:schemeClr val="tx1">
                    <a:tint val="75000"/>
                  </a:schemeClr>
                </a:solidFill>
                <a:latin typeface="+mn-lt"/>
                <a:ea typeface="+mn-ea"/>
              </a:defRPr>
            </a:lvl1pPr>
          </a:lstStyle>
          <a:p>
            <a:pPr>
              <a:defRPr/>
            </a:pPr>
            <a:fld id="{189A6A76-DB9E-4C44-8CD5-DAEE7DABFBF5}" type="datetimeFigureOut">
              <a:rPr altLang="en-US"/>
              <a:pPr>
                <a:defRPr/>
              </a:pPr>
              <a:t>2010-9-26</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latinLnBrk="0">
              <a:spcBef>
                <a:spcPts val="0"/>
              </a:spcBef>
              <a:spcAft>
                <a:spcPts val="0"/>
              </a:spcAft>
              <a:defRPr lang="zh-CN" sz="1200">
                <a:solidFill>
                  <a:schemeClr val="tx1">
                    <a:tint val="75000"/>
                  </a:schemeClr>
                </a:solidFill>
                <a:latin typeface="+mn-lt"/>
                <a:ea typeface="+mn-ea"/>
              </a:defRPr>
            </a:lvl1pPr>
          </a:lstStyle>
          <a:p>
            <a:pPr>
              <a:defRPr/>
            </a:pPr>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latinLnBrk="0">
              <a:spcBef>
                <a:spcPts val="0"/>
              </a:spcBef>
              <a:spcAft>
                <a:spcPts val="0"/>
              </a:spcAft>
              <a:defRPr lang="zh-CN" sz="1200">
                <a:solidFill>
                  <a:schemeClr val="tx1">
                    <a:tint val="75000"/>
                  </a:schemeClr>
                </a:solidFill>
                <a:latin typeface="+mn-lt"/>
                <a:ea typeface="+mn-ea"/>
              </a:defRPr>
            </a:lvl1pPr>
          </a:lstStyle>
          <a:p>
            <a:pPr>
              <a:defRPr/>
            </a:pPr>
            <a:fld id="{3B417451-5A9E-427B-B798-8D5A20948C80}" type="slidenum">
              <a:rPr lang="en-US" altLang="zh-CN"/>
              <a:pPr>
                <a:defRPr/>
              </a:p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4" r:id="rId4"/>
    <p:sldLayoutId id="2147483676" r:id="rId5"/>
  </p:sldLayoutIdLst>
  <p:txStyles>
    <p:titleStyle>
      <a:lvl1pPr algn="ctr" rtl="0" eaLnBrk="0" fontAlgn="base" hangingPunct="0">
        <a:spcBef>
          <a:spcPct val="0"/>
        </a:spcBef>
        <a:spcAft>
          <a:spcPct val="0"/>
        </a:spcAft>
        <a:defRPr lang="zh-CN"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ea typeface="宋体" charset="-122"/>
        </a:defRPr>
      </a:lvl2pPr>
      <a:lvl3pPr algn="ctr" rtl="0" eaLnBrk="0" fontAlgn="base" hangingPunct="0">
        <a:spcBef>
          <a:spcPct val="0"/>
        </a:spcBef>
        <a:spcAft>
          <a:spcPct val="0"/>
        </a:spcAft>
        <a:defRPr sz="4400">
          <a:solidFill>
            <a:schemeClr val="tx1"/>
          </a:solidFill>
          <a:latin typeface="Arial" charset="0"/>
          <a:ea typeface="宋体" charset="-122"/>
        </a:defRPr>
      </a:lvl3pPr>
      <a:lvl4pPr algn="ctr" rtl="0" eaLnBrk="0" fontAlgn="base" hangingPunct="0">
        <a:spcBef>
          <a:spcPct val="0"/>
        </a:spcBef>
        <a:spcAft>
          <a:spcPct val="0"/>
        </a:spcAft>
        <a:defRPr sz="4400">
          <a:solidFill>
            <a:schemeClr val="tx1"/>
          </a:solidFill>
          <a:latin typeface="Arial" charset="0"/>
          <a:ea typeface="宋体" charset="-122"/>
        </a:defRPr>
      </a:lvl4pPr>
      <a:lvl5pPr algn="ctr" rtl="0" eaLnBrk="0" fontAlgn="base" hangingPunct="0">
        <a:spcBef>
          <a:spcPct val="0"/>
        </a:spcBef>
        <a:spcAft>
          <a:spcPct val="0"/>
        </a:spcAft>
        <a:defRPr sz="4400">
          <a:solidFill>
            <a:schemeClr val="tx1"/>
          </a:solidFill>
          <a:latin typeface="Arial"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Calibri" charset="0"/>
        <a:buChar char="•"/>
        <a:defRPr lang="zh-CN"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Calibri" charset="0"/>
        <a:buChar char="–"/>
        <a:defRPr lang="zh-CN"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Calibri" charset="0"/>
        <a:buChar char="•"/>
        <a:defRPr lang="zh-CN"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Calibri" charset="0"/>
        <a:buChar char="–"/>
        <a:defRPr lang="zh-CN"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Calibri" charset="0"/>
        <a:buChar char="»"/>
        <a:defRPr lang="zh-CN"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gif"/><Relationship Id="rId7"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slide" Target="slide22.xml"/><Relationship Id="rId4" Type="http://schemas.openxmlformats.org/officeDocument/2006/relationships/slide" Target="slide2.xml"/><Relationship Id="rId9" Type="http://schemas.openxmlformats.org/officeDocument/2006/relationships/slide" Target="slide19.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19.jpeg"/><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图片 3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89583" y="3128433"/>
            <a:ext cx="5246713" cy="548933"/>
          </a:xfrm>
          <a:prstGeom prst="rect">
            <a:avLst/>
          </a:prstGeom>
          <a:noFill/>
          <a:ln w="9525">
            <a:noFill/>
            <a:miter lim="800000"/>
            <a:headEnd/>
            <a:tailEnd/>
          </a:ln>
        </p:spPr>
      </p:pic>
      <p:pic>
        <p:nvPicPr>
          <p:cNvPr id="5131" name="图片 32">
            <a:hlinkClick r:id="rId4"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89583" y="2470606"/>
            <a:ext cx="5246713" cy="548933"/>
          </a:xfrm>
          <a:prstGeom prst="rect">
            <a:avLst/>
          </a:prstGeom>
          <a:noFill/>
          <a:ln w="9525">
            <a:noFill/>
            <a:miter lim="800000"/>
            <a:headEnd/>
            <a:tailEnd/>
          </a:ln>
        </p:spPr>
      </p:pic>
      <p:pic>
        <p:nvPicPr>
          <p:cNvPr id="5132" name="图片 2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546218" y="1692000"/>
            <a:ext cx="1676273" cy="680986"/>
          </a:xfrm>
          <a:prstGeom prst="rect">
            <a:avLst/>
          </a:prstGeom>
          <a:noFill/>
          <a:ln w="9525">
            <a:noFill/>
            <a:miter lim="800000"/>
            <a:headEnd/>
            <a:tailEnd/>
          </a:ln>
        </p:spPr>
      </p:pic>
      <p:pic>
        <p:nvPicPr>
          <p:cNvPr id="5133" name="图片 23">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989583" y="1692000"/>
            <a:ext cx="1676271" cy="680985"/>
          </a:xfrm>
          <a:prstGeom prst="rect">
            <a:avLst/>
          </a:prstGeom>
          <a:noFill/>
          <a:ln w="9525">
            <a:noFill/>
            <a:miter lim="800000"/>
            <a:headEnd/>
            <a:tailEnd/>
          </a:ln>
        </p:spPr>
      </p:pic>
      <p:sp>
        <p:nvSpPr>
          <p:cNvPr id="27" name="矩形​​ 26">
            <a:hlinkClick r:id="rId4" action="ppaction://hlinksldjump"/>
          </p:cNvPr>
          <p:cNvSpPr/>
          <p:nvPr/>
        </p:nvSpPr>
        <p:spPr bwMode="auto">
          <a:xfrm>
            <a:off x="2627089" y="2428844"/>
            <a:ext cx="4609207" cy="553998"/>
          </a:xfrm>
          <a:prstGeom prst="rect">
            <a:avLst/>
          </a:prstGeom>
        </p:spPr>
        <p:txBody>
          <a:bodyPr wrap="square">
            <a:spAutoFit/>
            <a:scene3d>
              <a:camera prst="orthographicFront"/>
              <a:lightRig rig="threePt" dir="t"/>
            </a:scene3d>
            <a:sp3d extrusionH="57150">
              <a:bevelT w="38100" h="38100"/>
            </a:sp3d>
          </a:bodyPr>
          <a:lstStyle/>
          <a:p>
            <a:pPr fontAlgn="auto">
              <a:lnSpc>
                <a:spcPts val="3600"/>
              </a:lnSpc>
              <a:spcBef>
                <a:spcPts val="0"/>
              </a:spcBef>
              <a:spcAft>
                <a:spcPts val="0"/>
              </a:spcAft>
            </a:pPr>
            <a:r>
              <a:rPr lang="zh-CN" altLang="en-US" sz="2000" spc="50" dirty="0">
                <a:ln w="11430"/>
                <a:effectLst>
                  <a:glow>
                    <a:srgbClr val="F8E784"/>
                  </a:glow>
                </a:effectLst>
                <a:latin typeface="黑体" pitchFamily="2" charset="-122"/>
                <a:ea typeface="黑体" pitchFamily="2" charset="-122"/>
              </a:rPr>
              <a:t>一</a:t>
            </a:r>
            <a:r>
              <a:rPr lang="zh-CN" altLang="en-US" sz="2000" spc="50" dirty="0">
                <a:ln w="11430"/>
                <a:effectLst>
                  <a:glow>
                    <a:srgbClr val="F8E784"/>
                  </a:glow>
                </a:effectLst>
                <a:latin typeface="黑体" pitchFamily="2" charset="-122"/>
                <a:ea typeface="黑体" pitchFamily="2" charset="-122"/>
              </a:rPr>
              <a:t>、社会</a:t>
            </a:r>
            <a:r>
              <a:rPr lang="zh-CN" altLang="en-US" sz="2000" spc="50" dirty="0">
                <a:ln w="11430"/>
                <a:effectLst>
                  <a:glow>
                    <a:srgbClr val="F8E784"/>
                  </a:glow>
                </a:effectLst>
                <a:latin typeface="黑体" pitchFamily="2" charset="-122"/>
                <a:ea typeface="黑体" pitchFamily="2" charset="-122"/>
              </a:rPr>
              <a:t>经济的进一步</a:t>
            </a:r>
            <a:r>
              <a:rPr lang="zh-CN" altLang="en-US" sz="2000" spc="50" dirty="0">
                <a:ln w="11430"/>
                <a:effectLst>
                  <a:glow>
                    <a:srgbClr val="F8E784"/>
                  </a:glow>
                </a:effectLst>
                <a:latin typeface="黑体" pitchFamily="2" charset="-122"/>
                <a:ea typeface="黑体" pitchFamily="2" charset="-122"/>
              </a:rPr>
              <a:t>发展 </a:t>
            </a:r>
            <a:endParaRPr lang="zh-CN" altLang="en-US" sz="2000" spc="50" dirty="0">
              <a:ln w="11430"/>
              <a:effectLst>
                <a:glow>
                  <a:srgbClr val="F8E784"/>
                </a:glow>
              </a:effectLst>
              <a:latin typeface="黑体" pitchFamily="2" charset="-122"/>
              <a:ea typeface="黑体" pitchFamily="2" charset="-122"/>
            </a:endParaRPr>
          </a:p>
        </p:txBody>
      </p:sp>
      <p:sp>
        <p:nvSpPr>
          <p:cNvPr id="29" name="矩形​​ 28">
            <a:hlinkClick r:id="rId2" action="ppaction://hlinksldjump"/>
          </p:cNvPr>
          <p:cNvSpPr/>
          <p:nvPr/>
        </p:nvSpPr>
        <p:spPr bwMode="auto">
          <a:xfrm>
            <a:off x="2663915" y="3089319"/>
            <a:ext cx="4566291" cy="553998"/>
          </a:xfrm>
          <a:prstGeom prst="rect">
            <a:avLst/>
          </a:prstGeom>
        </p:spPr>
        <p:txBody>
          <a:bodyPr wrap="square">
            <a:spAutoFit/>
            <a:scene3d>
              <a:camera prst="orthographicFront"/>
              <a:lightRig rig="threePt" dir="t"/>
            </a:scene3d>
            <a:sp3d extrusionH="57150">
              <a:bevelT w="38100" h="38100"/>
            </a:sp3d>
          </a:bodyPr>
          <a:lstStyle/>
          <a:p>
            <a:pPr fontAlgn="auto">
              <a:lnSpc>
                <a:spcPts val="3600"/>
              </a:lnSpc>
              <a:spcBef>
                <a:spcPts val="0"/>
              </a:spcBef>
              <a:spcAft>
                <a:spcPts val="0"/>
              </a:spcAft>
            </a:pPr>
            <a:r>
              <a:rPr lang="zh-CN" altLang="en-US" sz="2000" spc="50" dirty="0">
                <a:ln w="11430"/>
                <a:effectLst>
                  <a:glow>
                    <a:srgbClr val="F8E784"/>
                  </a:glow>
                </a:effectLst>
                <a:latin typeface="黑体" pitchFamily="2" charset="-122"/>
                <a:ea typeface="黑体" pitchFamily="2" charset="-122"/>
              </a:rPr>
              <a:t>二</a:t>
            </a:r>
            <a:r>
              <a:rPr lang="zh-CN" altLang="en-US" sz="2000" spc="50" dirty="0">
                <a:ln w="11430"/>
                <a:effectLst>
                  <a:glow>
                    <a:srgbClr val="F8E784"/>
                  </a:glow>
                </a:effectLst>
                <a:latin typeface="黑体" pitchFamily="2" charset="-122"/>
                <a:ea typeface="黑体" pitchFamily="2" charset="-122"/>
              </a:rPr>
              <a:t>、哲学</a:t>
            </a:r>
            <a:r>
              <a:rPr lang="zh-CN" altLang="en-US" sz="2000" spc="50" dirty="0">
                <a:ln w="11430"/>
                <a:effectLst>
                  <a:glow>
                    <a:srgbClr val="F8E784"/>
                  </a:glow>
                </a:effectLst>
                <a:latin typeface="黑体" pitchFamily="2" charset="-122"/>
                <a:ea typeface="黑体" pitchFamily="2" charset="-122"/>
              </a:rPr>
              <a:t>、科技和文化的</a:t>
            </a:r>
            <a:r>
              <a:rPr lang="zh-CN" altLang="en-US" sz="2000" spc="50" dirty="0">
                <a:ln w="11430"/>
                <a:effectLst>
                  <a:glow>
                    <a:srgbClr val="F8E784"/>
                  </a:glow>
                </a:effectLst>
                <a:latin typeface="黑体" pitchFamily="2" charset="-122"/>
                <a:ea typeface="黑体" pitchFamily="2" charset="-122"/>
              </a:rPr>
              <a:t>发展 </a:t>
            </a:r>
            <a:endParaRPr lang="en-US" altLang="zh-CN" sz="2000" spc="50" dirty="0">
              <a:ln w="11430"/>
              <a:effectLst>
                <a:glow>
                  <a:srgbClr val="F8E784"/>
                </a:glow>
              </a:effectLst>
              <a:latin typeface="黑体" pitchFamily="2" charset="-122"/>
              <a:ea typeface="黑体" pitchFamily="2" charset="-122"/>
            </a:endParaRPr>
          </a:p>
        </p:txBody>
      </p:sp>
      <p:pic>
        <p:nvPicPr>
          <p:cNvPr id="5136" name="图片 29">
            <a:hlinkClick r:id="rId8"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89583" y="3766993"/>
            <a:ext cx="5246713" cy="548933"/>
          </a:xfrm>
          <a:prstGeom prst="rect">
            <a:avLst/>
          </a:prstGeom>
          <a:noFill/>
          <a:ln w="9525">
            <a:noFill/>
            <a:miter lim="800000"/>
            <a:headEnd/>
            <a:tailEnd/>
          </a:ln>
        </p:spPr>
      </p:pic>
      <p:sp>
        <p:nvSpPr>
          <p:cNvPr id="31" name="矩形​​ 30">
            <a:hlinkClick r:id="rId8" action="ppaction://hlinksldjump"/>
          </p:cNvPr>
          <p:cNvSpPr/>
          <p:nvPr/>
        </p:nvSpPr>
        <p:spPr bwMode="auto">
          <a:xfrm>
            <a:off x="2635497" y="3741611"/>
            <a:ext cx="4599408" cy="553998"/>
          </a:xfrm>
          <a:prstGeom prst="rect">
            <a:avLst/>
          </a:prstGeom>
        </p:spPr>
        <p:txBody>
          <a:bodyPr wrap="square">
            <a:spAutoFit/>
            <a:scene3d>
              <a:camera prst="orthographicFront"/>
              <a:lightRig rig="threePt" dir="t"/>
            </a:scene3d>
            <a:sp3d extrusionH="57150">
              <a:bevelT w="38100" h="38100"/>
            </a:sp3d>
          </a:bodyPr>
          <a:lstStyle/>
          <a:p>
            <a:pPr fontAlgn="auto">
              <a:lnSpc>
                <a:spcPts val="3600"/>
              </a:lnSpc>
              <a:spcBef>
                <a:spcPts val="0"/>
              </a:spcBef>
              <a:spcAft>
                <a:spcPts val="0"/>
              </a:spcAft>
            </a:pPr>
            <a:r>
              <a:rPr lang="zh-CN" altLang="en-US" sz="2000" spc="50" dirty="0">
                <a:ln w="11430"/>
                <a:effectLst>
                  <a:glow>
                    <a:srgbClr val="F8E784"/>
                  </a:glow>
                </a:effectLst>
                <a:latin typeface="黑体" pitchFamily="2" charset="-122"/>
                <a:ea typeface="黑体" pitchFamily="2" charset="-122"/>
              </a:rPr>
              <a:t>三</a:t>
            </a:r>
            <a:r>
              <a:rPr lang="zh-CN" altLang="en-US" sz="2000" spc="50" dirty="0">
                <a:ln w="11430"/>
                <a:effectLst>
                  <a:glow>
                    <a:srgbClr val="F8E784"/>
                  </a:glow>
                </a:effectLst>
                <a:latin typeface="黑体" pitchFamily="2" charset="-122"/>
                <a:ea typeface="黑体" pitchFamily="2" charset="-122"/>
              </a:rPr>
              <a:t>、社会生活</a:t>
            </a:r>
            <a:endParaRPr lang="zh-CN" altLang="en-US" sz="2000" spc="50" dirty="0">
              <a:ln w="11430"/>
              <a:effectLst>
                <a:glow>
                  <a:srgbClr val="F8E784"/>
                </a:glow>
              </a:effectLst>
              <a:latin typeface="黑体" pitchFamily="2" charset="-122"/>
              <a:ea typeface="黑体" pitchFamily="2" charset="-122"/>
            </a:endParaRPr>
          </a:p>
        </p:txBody>
      </p:sp>
      <p:sp>
        <p:nvSpPr>
          <p:cNvPr id="35" name="TextBox 34">
            <a:hlinkClick r:id="rId5" action="ppaction://hlinksldjump"/>
          </p:cNvPr>
          <p:cNvSpPr txBox="1"/>
          <p:nvPr/>
        </p:nvSpPr>
        <p:spPr bwMode="auto">
          <a:xfrm>
            <a:off x="5535952" y="1800108"/>
            <a:ext cx="1700344" cy="461665"/>
          </a:xfrm>
          <a:prstGeom prst="rect">
            <a:avLst/>
          </a:prstGeom>
          <a:noFill/>
        </p:spPr>
        <p:txBody>
          <a:bodyPr wrap="square">
            <a:spAutoFit/>
          </a:bodyPr>
          <a:lstStyle>
            <a:defPPr>
              <a:defRPr lang="zh-CN"/>
            </a:defPPr>
            <a:lvl1pPr algn="ctr" fontAlgn="auto">
              <a:spcBef>
                <a:spcPts val="0"/>
              </a:spcBef>
              <a:spcAft>
                <a:spcPts val="0"/>
              </a:spcAft>
              <a:defRPr sz="2000" b="1" u="sng">
                <a:effectLst>
                  <a:glow>
                    <a:srgbClr val="FFEC9B"/>
                  </a:glow>
                </a:effectLst>
                <a:latin typeface="楷体_GB2312" pitchFamily="49" charset="-122"/>
                <a:ea typeface="楷体_GB2312" pitchFamily="49" charset="-122"/>
              </a:defRPr>
            </a:lvl1pPr>
          </a:lstStyle>
          <a:p>
            <a:r>
              <a:rPr lang="zh-CN" altLang="en-US" sz="2400" dirty="0"/>
              <a:t>参考文献</a:t>
            </a:r>
          </a:p>
        </p:txBody>
      </p:sp>
      <p:sp>
        <p:nvSpPr>
          <p:cNvPr id="36" name="TextBox 35">
            <a:hlinkClick r:id="rId7" action="ppaction://hlinksldjump"/>
          </p:cNvPr>
          <p:cNvSpPr txBox="1"/>
          <p:nvPr/>
        </p:nvSpPr>
        <p:spPr bwMode="auto">
          <a:xfrm>
            <a:off x="1989583" y="1815207"/>
            <a:ext cx="1700344" cy="461665"/>
          </a:xfrm>
          <a:prstGeom prst="rect">
            <a:avLst/>
          </a:prstGeom>
          <a:noFill/>
        </p:spPr>
        <p:txBody>
          <a:bodyPr wrap="square">
            <a:spAutoFit/>
          </a:bodyPr>
          <a:lstStyle>
            <a:defPPr>
              <a:defRPr lang="zh-CN"/>
            </a:defPPr>
            <a:lvl1pPr algn="ctr" fontAlgn="auto">
              <a:spcBef>
                <a:spcPts val="0"/>
              </a:spcBef>
              <a:spcAft>
                <a:spcPts val="0"/>
              </a:spcAft>
              <a:defRPr sz="2000" b="1" u="sng">
                <a:effectLst>
                  <a:glow>
                    <a:srgbClr val="FFEC9B"/>
                  </a:glow>
                </a:effectLst>
                <a:latin typeface="楷体_GB2312" pitchFamily="49" charset="-122"/>
                <a:ea typeface="楷体_GB2312" pitchFamily="49" charset="-122"/>
              </a:defRPr>
            </a:lvl1pPr>
          </a:lstStyle>
          <a:p>
            <a:r>
              <a:rPr lang="zh-CN" altLang="en-US" sz="2400" dirty="0"/>
              <a:t>教学目标</a:t>
            </a:r>
          </a:p>
        </p:txBody>
      </p:sp>
      <p:pic>
        <p:nvPicPr>
          <p:cNvPr id="5123" name="图片 22">
            <a:hlinkClick r:id="rId9"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05442" y="4451017"/>
            <a:ext cx="5207958" cy="544879"/>
          </a:xfrm>
          <a:prstGeom prst="rect">
            <a:avLst/>
          </a:prstGeom>
          <a:noFill/>
          <a:ln w="9525">
            <a:noFill/>
            <a:miter lim="800000"/>
            <a:headEnd/>
            <a:tailEnd/>
          </a:ln>
        </p:spPr>
      </p:pic>
      <p:sp>
        <p:nvSpPr>
          <p:cNvPr id="24" name="TextBox 23">
            <a:hlinkClick r:id="rId9" action="ppaction://hlinksldjump"/>
          </p:cNvPr>
          <p:cNvSpPr txBox="1"/>
          <p:nvPr/>
        </p:nvSpPr>
        <p:spPr>
          <a:xfrm>
            <a:off x="3497030" y="4509120"/>
            <a:ext cx="2113309" cy="461665"/>
          </a:xfrm>
          <a:prstGeom prst="rect">
            <a:avLst/>
          </a:prstGeom>
          <a:noFill/>
        </p:spPr>
        <p:txBody>
          <a:bodyPr wrap="square">
            <a:spAutoFit/>
          </a:bodyPr>
          <a:lstStyle>
            <a:defPPr>
              <a:defRPr lang="zh-CN"/>
            </a:defPPr>
            <a:lvl1pPr algn="ctr" fontAlgn="auto">
              <a:spcBef>
                <a:spcPts val="0"/>
              </a:spcBef>
              <a:spcAft>
                <a:spcPts val="0"/>
              </a:spcAft>
              <a:defRPr sz="2000" b="1" u="sng">
                <a:effectLst>
                  <a:glow>
                    <a:srgbClr val="FFEC9B"/>
                  </a:glow>
                </a:effectLst>
                <a:latin typeface="楷体_GB2312" pitchFamily="49" charset="-122"/>
                <a:ea typeface="楷体_GB2312" pitchFamily="49" charset="-122"/>
              </a:defRPr>
            </a:lvl1pPr>
          </a:lstStyle>
          <a:p>
            <a:r>
              <a:rPr lang="zh-CN" altLang="en-US" sz="2400" dirty="0"/>
              <a:t>练习与思考</a:t>
            </a:r>
          </a:p>
        </p:txBody>
      </p:sp>
      <p:pic>
        <p:nvPicPr>
          <p:cNvPr id="5128" name="图片 29">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642360" y="1692000"/>
            <a:ext cx="1844545" cy="680400"/>
          </a:xfrm>
          <a:prstGeom prst="rect">
            <a:avLst/>
          </a:prstGeom>
          <a:noFill/>
          <a:ln w="9525">
            <a:noFill/>
            <a:miter lim="800000"/>
            <a:headEnd/>
            <a:tailEnd/>
          </a:ln>
        </p:spPr>
      </p:pic>
      <p:sp>
        <p:nvSpPr>
          <p:cNvPr id="32" name="TextBox 31">
            <a:hlinkClick r:id="rId7" action="ppaction://hlinksldjump"/>
          </p:cNvPr>
          <p:cNvSpPr txBox="1"/>
          <p:nvPr/>
        </p:nvSpPr>
        <p:spPr bwMode="auto">
          <a:xfrm>
            <a:off x="3663744" y="1800108"/>
            <a:ext cx="1700344" cy="501176"/>
          </a:xfrm>
          <a:prstGeom prst="rect">
            <a:avLst/>
          </a:prstGeom>
          <a:noFill/>
        </p:spPr>
        <p:txBody>
          <a:bodyPr wrap="none">
            <a:spAutoFit/>
          </a:bodyPr>
          <a:lstStyle>
            <a:defPPr>
              <a:defRPr lang="zh-CN"/>
            </a:defPPr>
            <a:lvl1pPr algn="ctr" fontAlgn="auto">
              <a:spcBef>
                <a:spcPts val="0"/>
              </a:spcBef>
              <a:spcAft>
                <a:spcPts val="0"/>
              </a:spcAft>
              <a:defRPr sz="2000" b="1" u="sng">
                <a:effectLst>
                  <a:glow>
                    <a:srgbClr val="FFEC9B"/>
                  </a:glow>
                </a:effectLst>
                <a:latin typeface="楷体_GB2312" pitchFamily="49" charset="-122"/>
                <a:ea typeface="楷体_GB2312" pitchFamily="49" charset="-122"/>
              </a:defRPr>
            </a:lvl1pPr>
          </a:lstStyle>
          <a:p>
            <a:r>
              <a:rPr lang="zh-CN" altLang="en-US" sz="2400" dirty="0"/>
              <a:t>重点难点</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019789" y="1738467"/>
            <a:ext cx="4033472" cy="481863"/>
          </a:xfrm>
          <a:prstGeom prst="rect">
            <a:avLst/>
          </a:prstGeom>
        </p:spPr>
        <p:txBody>
          <a:bodyPr>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smtClean="0">
                <a:latin typeface="黑体" pitchFamily="2" charset="-122"/>
                <a:ea typeface="黑体" pitchFamily="2" charset="-122"/>
              </a:rPr>
              <a:t>2. </a:t>
            </a:r>
            <a:r>
              <a:rPr lang="zh-CN" altLang="en-US" sz="2000" b="1" dirty="0" smtClean="0">
                <a:latin typeface="黑体" pitchFamily="2" charset="-122"/>
                <a:ea typeface="黑体" pitchFamily="2" charset="-122"/>
              </a:rPr>
              <a:t>教育制度 </a:t>
            </a:r>
          </a:p>
        </p:txBody>
      </p:sp>
      <p:sp>
        <p:nvSpPr>
          <p:cNvPr id="8" name="矩形 7"/>
          <p:cNvSpPr/>
          <p:nvPr/>
        </p:nvSpPr>
        <p:spPr bwMode="auto">
          <a:xfrm>
            <a:off x="675754" y="3879847"/>
            <a:ext cx="3824238"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smtClean="0">
                <a:ln w="11430"/>
                <a:latin typeface="黑体" pitchFamily="2" charset="-122"/>
                <a:ea typeface="黑体" pitchFamily="2" charset="-122"/>
              </a:rPr>
              <a:t>　　周代很重视贵族子弟的教育，从幼童开始，就要教以礼、 乐、射、御、书、数等基础知识和基本技能，号称为“六艺”。</a:t>
            </a:r>
          </a:p>
        </p:txBody>
      </p:sp>
      <p:sp>
        <p:nvSpPr>
          <p:cNvPr id="12" name="矩形 11"/>
          <p:cNvSpPr/>
          <p:nvPr/>
        </p:nvSpPr>
        <p:spPr bwMode="auto">
          <a:xfrm>
            <a:off x="967156" y="3284984"/>
            <a:ext cx="4033472" cy="481863"/>
          </a:xfrm>
          <a:prstGeom prst="rect">
            <a:avLst/>
          </a:prstGeom>
        </p:spPr>
        <p:txBody>
          <a:bodyPr>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smtClean="0">
                <a:latin typeface="黑体" pitchFamily="2" charset="-122"/>
                <a:ea typeface="黑体" pitchFamily="2" charset="-122"/>
              </a:rPr>
              <a:t>3. </a:t>
            </a:r>
            <a:r>
              <a:rPr lang="zh-CN" altLang="en-US" sz="2000" b="1" dirty="0" smtClean="0">
                <a:latin typeface="黑体" pitchFamily="2" charset="-122"/>
                <a:ea typeface="黑体" pitchFamily="2" charset="-122"/>
              </a:rPr>
              <a:t>天文学成就 </a:t>
            </a:r>
          </a:p>
        </p:txBody>
      </p:sp>
      <p:sp>
        <p:nvSpPr>
          <p:cNvPr id="21" name="矩形 20"/>
          <p:cNvSpPr/>
          <p:nvPr/>
        </p:nvSpPr>
        <p:spPr bwMode="auto">
          <a:xfrm>
            <a:off x="734036" y="2309971"/>
            <a:ext cx="7294347" cy="83099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smtClean="0">
                <a:ln w="11430"/>
                <a:latin typeface="黑体" pitchFamily="2" charset="-122"/>
                <a:ea typeface="黑体" pitchFamily="2" charset="-122"/>
              </a:rPr>
              <a:t>　　西周采取“观象授时”，为此，在黄道带和赤道带的两侧，确定了二十八个星座作为标志，称为二十八宿。</a:t>
            </a:r>
          </a:p>
        </p:txBody>
      </p:sp>
      <p:pic>
        <p:nvPicPr>
          <p:cNvPr id="22" name="Picture 4" descr="zhougong_ceyingtai"/>
          <p:cNvPicPr>
            <a:picLocks noChangeAspect="1" noChangeArrowheads="1"/>
          </p:cNvPicPr>
          <p:nvPr/>
        </p:nvPicPr>
        <p:blipFill>
          <a:blip r:embed="rId2"/>
          <a:srcRect/>
          <a:stretch>
            <a:fillRect/>
          </a:stretch>
        </p:blipFill>
        <p:spPr bwMode="auto">
          <a:xfrm>
            <a:off x="4860032" y="3529141"/>
            <a:ext cx="2640000" cy="1980000"/>
          </a:xfrm>
          <a:prstGeom prst="rect">
            <a:avLst/>
          </a:prstGeom>
          <a:ln>
            <a:noFill/>
          </a:ln>
          <a:effectLst/>
        </p:spPr>
      </p:pic>
      <p:sp>
        <p:nvSpPr>
          <p:cNvPr id="23" name="TextBox 22"/>
          <p:cNvSpPr txBox="1"/>
          <p:nvPr/>
        </p:nvSpPr>
        <p:spPr>
          <a:xfrm>
            <a:off x="5655540" y="5672281"/>
            <a:ext cx="1194558"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周公测景台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071538" y="1631766"/>
            <a:ext cx="4829550" cy="481863"/>
          </a:xfrm>
          <a:prstGeom prst="rect">
            <a:avLst/>
          </a:prstGeom>
        </p:spPr>
        <p:txBody>
          <a:bodyPr wrap="square">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smtClean="0">
                <a:latin typeface="黑体" pitchFamily="2" charset="-122"/>
                <a:ea typeface="黑体" pitchFamily="2" charset="-122"/>
              </a:rPr>
              <a:t>4. </a:t>
            </a:r>
            <a:r>
              <a:rPr lang="zh-CN" altLang="en-US" sz="2000" b="1" dirty="0" smtClean="0">
                <a:latin typeface="黑体" pitchFamily="2" charset="-122"/>
                <a:ea typeface="黑体" pitchFamily="2" charset="-122"/>
              </a:rPr>
              <a:t>文字、诗歌和音乐的发展</a:t>
            </a:r>
          </a:p>
        </p:txBody>
      </p:sp>
      <p:sp>
        <p:nvSpPr>
          <p:cNvPr id="12" name="矩形 11"/>
          <p:cNvSpPr/>
          <p:nvPr/>
        </p:nvSpPr>
        <p:spPr bwMode="auto">
          <a:xfrm>
            <a:off x="857224" y="2210669"/>
            <a:ext cx="7128792" cy="77328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文字：西周的文字以金文为特色，金文是指铸造或刻在青铜器上的文字，又称钟鼎文、彝文。 </a:t>
            </a:r>
            <a:endParaRPr lang="en-US" altLang="zh-CN" sz="1600" kern="0" dirty="0" smtClean="0">
              <a:ln w="11430"/>
              <a:latin typeface="黑体" pitchFamily="2" charset="-122"/>
              <a:ea typeface="黑体" pitchFamily="2" charset="-122"/>
            </a:endParaRPr>
          </a:p>
        </p:txBody>
      </p:sp>
      <p:grpSp>
        <p:nvGrpSpPr>
          <p:cNvPr id="8" name="组合 7"/>
          <p:cNvGrpSpPr/>
          <p:nvPr/>
        </p:nvGrpSpPr>
        <p:grpSpPr>
          <a:xfrm>
            <a:off x="1479472" y="3127974"/>
            <a:ext cx="2372448" cy="3109338"/>
            <a:chOff x="5869284" y="1987700"/>
            <a:chExt cx="2372448" cy="3109338"/>
          </a:xfrm>
        </p:grpSpPr>
        <p:pic>
          <p:nvPicPr>
            <p:cNvPr id="9" name="Picture 4" descr="毛公鼎"/>
            <p:cNvPicPr>
              <a:picLocks noChangeAspect="1" noChangeArrowheads="1"/>
            </p:cNvPicPr>
            <p:nvPr/>
          </p:nvPicPr>
          <p:blipFill>
            <a:blip r:embed="rId2"/>
            <a:srcRect t="6522"/>
            <a:stretch>
              <a:fillRect/>
            </a:stretch>
          </p:blipFill>
          <p:spPr>
            <a:xfrm>
              <a:off x="5869284" y="1987700"/>
              <a:ext cx="2372448" cy="2736000"/>
            </a:xfrm>
            <a:prstGeom prst="rect">
              <a:avLst/>
            </a:prstGeom>
            <a:ln>
              <a:noFill/>
            </a:ln>
            <a:effectLst/>
          </p:spPr>
        </p:pic>
        <p:sp>
          <p:nvSpPr>
            <p:cNvPr id="11" name="TextBox 10"/>
            <p:cNvSpPr txBox="1"/>
            <p:nvPr/>
          </p:nvSpPr>
          <p:spPr bwMode="auto">
            <a:xfrm>
              <a:off x="6560294" y="4820039"/>
              <a:ext cx="886781"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毛公鼎</a:t>
              </a:r>
            </a:p>
          </p:txBody>
        </p:sp>
      </p:grpSp>
      <p:grpSp>
        <p:nvGrpSpPr>
          <p:cNvPr id="10" name="组合 9"/>
          <p:cNvGrpSpPr/>
          <p:nvPr/>
        </p:nvGrpSpPr>
        <p:grpSpPr>
          <a:xfrm>
            <a:off x="4495428" y="3130214"/>
            <a:ext cx="3244924" cy="3094104"/>
            <a:chOff x="3931437" y="3220705"/>
            <a:chExt cx="3068543" cy="2643551"/>
          </a:xfrm>
          <a:effectLst/>
        </p:grpSpPr>
        <p:pic>
          <p:nvPicPr>
            <p:cNvPr id="14" name="Picture 2" descr="毛公鼎拓片"/>
            <p:cNvPicPr>
              <a:picLocks noChangeAspect="1" noChangeArrowheads="1"/>
            </p:cNvPicPr>
            <p:nvPr/>
          </p:nvPicPr>
          <p:blipFill>
            <a:blip r:embed="rId3"/>
            <a:srcRect t="18677"/>
            <a:stretch>
              <a:fillRect/>
            </a:stretch>
          </p:blipFill>
          <p:spPr bwMode="auto">
            <a:xfrm>
              <a:off x="3931437" y="3220705"/>
              <a:ext cx="3068543" cy="2306835"/>
            </a:xfrm>
            <a:prstGeom prst="rect">
              <a:avLst/>
            </a:prstGeom>
            <a:ln>
              <a:noFill/>
            </a:ln>
            <a:effectLst/>
          </p:spPr>
        </p:pic>
        <p:sp>
          <p:nvSpPr>
            <p:cNvPr id="15" name="TextBox 14"/>
            <p:cNvSpPr txBox="1"/>
            <p:nvPr/>
          </p:nvSpPr>
          <p:spPr>
            <a:xfrm>
              <a:off x="4900895" y="5627593"/>
              <a:ext cx="1129626" cy="236663"/>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毛公鼎拓片</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754707" y="1783849"/>
            <a:ext cx="7705725" cy="4237439"/>
            <a:chOff x="754707" y="1844824"/>
            <a:chExt cx="7705725" cy="4237439"/>
          </a:xfrm>
          <a:effectLst/>
        </p:grpSpPr>
        <p:sp>
          <p:nvSpPr>
            <p:cNvPr id="11" name="TextBox 10"/>
            <p:cNvSpPr txBox="1"/>
            <p:nvPr/>
          </p:nvSpPr>
          <p:spPr bwMode="auto">
            <a:xfrm>
              <a:off x="3850317" y="5805264"/>
              <a:ext cx="1040670"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金文：车</a:t>
              </a:r>
            </a:p>
          </p:txBody>
        </p:sp>
        <p:pic>
          <p:nvPicPr>
            <p:cNvPr id="12" name="Picture 4" descr="PicPage"/>
            <p:cNvPicPr>
              <a:picLocks noChangeAspect="1" noChangeArrowheads="1"/>
            </p:cNvPicPr>
            <p:nvPr/>
          </p:nvPicPr>
          <p:blipFill>
            <a:blip r:embed="rId2"/>
            <a:srcRect/>
            <a:stretch>
              <a:fillRect/>
            </a:stretch>
          </p:blipFill>
          <p:spPr bwMode="auto">
            <a:xfrm>
              <a:off x="3231332" y="4510237"/>
              <a:ext cx="836612" cy="1152525"/>
            </a:xfrm>
            <a:prstGeom prst="rect">
              <a:avLst/>
            </a:prstGeom>
            <a:ln>
              <a:noFill/>
            </a:ln>
            <a:effectLst/>
          </p:spPr>
        </p:pic>
        <p:pic>
          <p:nvPicPr>
            <p:cNvPr id="13" name="Picture 5" descr="PicPage"/>
            <p:cNvPicPr>
              <a:picLocks noChangeAspect="1" noChangeArrowheads="1"/>
            </p:cNvPicPr>
            <p:nvPr/>
          </p:nvPicPr>
          <p:blipFill>
            <a:blip r:embed="rId3"/>
            <a:srcRect/>
            <a:stretch>
              <a:fillRect/>
            </a:stretch>
          </p:blipFill>
          <p:spPr bwMode="auto">
            <a:xfrm>
              <a:off x="5218757" y="3068787"/>
              <a:ext cx="936625" cy="1008062"/>
            </a:xfrm>
            <a:prstGeom prst="rect">
              <a:avLst/>
            </a:prstGeom>
            <a:ln>
              <a:noFill/>
            </a:ln>
            <a:effectLst/>
          </p:spPr>
        </p:pic>
        <p:pic>
          <p:nvPicPr>
            <p:cNvPr id="15" name="Picture 7" descr="PicPage"/>
            <p:cNvPicPr>
              <a:picLocks noChangeAspect="1" noChangeArrowheads="1"/>
            </p:cNvPicPr>
            <p:nvPr/>
          </p:nvPicPr>
          <p:blipFill>
            <a:blip r:embed="rId4"/>
            <a:srcRect/>
            <a:stretch>
              <a:fillRect/>
            </a:stretch>
          </p:blipFill>
          <p:spPr bwMode="auto">
            <a:xfrm>
              <a:off x="6444307" y="3068787"/>
              <a:ext cx="863600" cy="1008062"/>
            </a:xfrm>
            <a:prstGeom prst="rect">
              <a:avLst/>
            </a:prstGeom>
            <a:ln>
              <a:noFill/>
            </a:ln>
            <a:effectLst/>
          </p:spPr>
        </p:pic>
        <p:pic>
          <p:nvPicPr>
            <p:cNvPr id="17" name="Picture 8" descr="PicPage"/>
            <p:cNvPicPr>
              <a:picLocks noChangeAspect="1" noChangeArrowheads="1"/>
            </p:cNvPicPr>
            <p:nvPr/>
          </p:nvPicPr>
          <p:blipFill>
            <a:blip r:embed="rId5"/>
            <a:srcRect/>
            <a:stretch>
              <a:fillRect/>
            </a:stretch>
          </p:blipFill>
          <p:spPr bwMode="auto">
            <a:xfrm>
              <a:off x="7523807" y="1989287"/>
              <a:ext cx="936625" cy="1008062"/>
            </a:xfrm>
            <a:prstGeom prst="rect">
              <a:avLst/>
            </a:prstGeom>
            <a:ln>
              <a:noFill/>
            </a:ln>
            <a:effectLst/>
          </p:spPr>
        </p:pic>
        <p:pic>
          <p:nvPicPr>
            <p:cNvPr id="18" name="Picture 9" descr="PicPage"/>
            <p:cNvPicPr>
              <a:picLocks noChangeAspect="1" noChangeArrowheads="1"/>
            </p:cNvPicPr>
            <p:nvPr/>
          </p:nvPicPr>
          <p:blipFill>
            <a:blip r:embed="rId6"/>
            <a:srcRect/>
            <a:stretch>
              <a:fillRect/>
            </a:stretch>
          </p:blipFill>
          <p:spPr bwMode="auto">
            <a:xfrm>
              <a:off x="6371282" y="2060724"/>
              <a:ext cx="935037" cy="863600"/>
            </a:xfrm>
            <a:prstGeom prst="rect">
              <a:avLst/>
            </a:prstGeom>
            <a:ln>
              <a:noFill/>
            </a:ln>
            <a:effectLst/>
          </p:spPr>
        </p:pic>
        <p:pic>
          <p:nvPicPr>
            <p:cNvPr id="19" name="Picture 10" descr="PicPage"/>
            <p:cNvPicPr>
              <a:picLocks noChangeAspect="1" noChangeArrowheads="1"/>
            </p:cNvPicPr>
            <p:nvPr/>
          </p:nvPicPr>
          <p:blipFill>
            <a:blip r:embed="rId7" cstate="print"/>
            <a:srcRect/>
            <a:stretch>
              <a:fillRect/>
            </a:stretch>
          </p:blipFill>
          <p:spPr bwMode="auto">
            <a:xfrm>
              <a:off x="1836316" y="5086499"/>
              <a:ext cx="1079500" cy="576263"/>
            </a:xfrm>
            <a:prstGeom prst="rect">
              <a:avLst/>
            </a:prstGeom>
            <a:ln>
              <a:noFill/>
            </a:ln>
            <a:effectLst/>
          </p:spPr>
        </p:pic>
        <p:pic>
          <p:nvPicPr>
            <p:cNvPr id="20" name="Picture 11" descr="PicPage"/>
            <p:cNvPicPr>
              <a:picLocks noChangeAspect="1" noChangeArrowheads="1"/>
            </p:cNvPicPr>
            <p:nvPr/>
          </p:nvPicPr>
          <p:blipFill>
            <a:blip r:embed="rId8"/>
            <a:srcRect/>
            <a:stretch>
              <a:fillRect/>
            </a:stretch>
          </p:blipFill>
          <p:spPr bwMode="auto">
            <a:xfrm>
              <a:off x="5147319" y="2133749"/>
              <a:ext cx="1079500" cy="792163"/>
            </a:xfrm>
            <a:prstGeom prst="rect">
              <a:avLst/>
            </a:prstGeom>
            <a:ln>
              <a:noFill/>
            </a:ln>
            <a:effectLst/>
          </p:spPr>
        </p:pic>
        <p:pic>
          <p:nvPicPr>
            <p:cNvPr id="21" name="Picture 12" descr="PicPage"/>
            <p:cNvPicPr>
              <a:picLocks noChangeAspect="1" noChangeArrowheads="1"/>
            </p:cNvPicPr>
            <p:nvPr/>
          </p:nvPicPr>
          <p:blipFill>
            <a:blip r:embed="rId9"/>
            <a:srcRect/>
            <a:stretch>
              <a:fillRect/>
            </a:stretch>
          </p:blipFill>
          <p:spPr bwMode="auto">
            <a:xfrm>
              <a:off x="1978669" y="3502174"/>
              <a:ext cx="981075" cy="576263"/>
            </a:xfrm>
            <a:prstGeom prst="rect">
              <a:avLst/>
            </a:prstGeom>
            <a:ln>
              <a:noFill/>
            </a:ln>
            <a:effectLst/>
          </p:spPr>
        </p:pic>
        <p:pic>
          <p:nvPicPr>
            <p:cNvPr id="22" name="Picture 13" descr="PicPage"/>
            <p:cNvPicPr>
              <a:picLocks noChangeAspect="1" noChangeArrowheads="1"/>
            </p:cNvPicPr>
            <p:nvPr/>
          </p:nvPicPr>
          <p:blipFill>
            <a:blip r:embed="rId10"/>
            <a:srcRect/>
            <a:stretch>
              <a:fillRect/>
            </a:stretch>
          </p:blipFill>
          <p:spPr bwMode="auto">
            <a:xfrm>
              <a:off x="4068440" y="1844824"/>
              <a:ext cx="863600" cy="1079500"/>
            </a:xfrm>
            <a:prstGeom prst="rect">
              <a:avLst/>
            </a:prstGeom>
            <a:ln>
              <a:noFill/>
            </a:ln>
            <a:effectLst/>
          </p:spPr>
        </p:pic>
        <p:pic>
          <p:nvPicPr>
            <p:cNvPr id="23" name="Picture 14" descr="PicPage"/>
            <p:cNvPicPr>
              <a:picLocks noChangeAspect="1" noChangeArrowheads="1"/>
            </p:cNvPicPr>
            <p:nvPr/>
          </p:nvPicPr>
          <p:blipFill>
            <a:blip r:embed="rId11"/>
            <a:srcRect/>
            <a:stretch>
              <a:fillRect/>
            </a:stretch>
          </p:blipFill>
          <p:spPr bwMode="auto">
            <a:xfrm>
              <a:off x="2988891" y="1989287"/>
              <a:ext cx="935037" cy="936625"/>
            </a:xfrm>
            <a:prstGeom prst="rect">
              <a:avLst/>
            </a:prstGeom>
            <a:ln>
              <a:noFill/>
            </a:ln>
            <a:effectLst/>
          </p:spPr>
        </p:pic>
        <p:pic>
          <p:nvPicPr>
            <p:cNvPr id="24" name="Picture 15" descr="PicPage"/>
            <p:cNvPicPr>
              <a:picLocks noChangeAspect="1" noChangeArrowheads="1"/>
            </p:cNvPicPr>
            <p:nvPr/>
          </p:nvPicPr>
          <p:blipFill>
            <a:blip r:embed="rId12"/>
            <a:srcRect/>
            <a:stretch>
              <a:fillRect/>
            </a:stretch>
          </p:blipFill>
          <p:spPr bwMode="auto">
            <a:xfrm>
              <a:off x="1835745" y="1989287"/>
              <a:ext cx="1008063" cy="936625"/>
            </a:xfrm>
            <a:prstGeom prst="rect">
              <a:avLst/>
            </a:prstGeom>
            <a:ln>
              <a:noFill/>
            </a:ln>
            <a:effectLst/>
          </p:spPr>
        </p:pic>
        <p:pic>
          <p:nvPicPr>
            <p:cNvPr id="25" name="Picture 16" descr="PicPage"/>
            <p:cNvPicPr>
              <a:picLocks noChangeAspect="1" noChangeArrowheads="1"/>
            </p:cNvPicPr>
            <p:nvPr/>
          </p:nvPicPr>
          <p:blipFill>
            <a:blip r:embed="rId13"/>
            <a:srcRect/>
            <a:stretch>
              <a:fillRect/>
            </a:stretch>
          </p:blipFill>
          <p:spPr bwMode="auto">
            <a:xfrm>
              <a:off x="754707" y="3502174"/>
              <a:ext cx="1050925" cy="503238"/>
            </a:xfrm>
            <a:prstGeom prst="rect">
              <a:avLst/>
            </a:prstGeom>
            <a:ln>
              <a:noFill/>
            </a:ln>
            <a:effectLst/>
          </p:spPr>
        </p:pic>
        <p:pic>
          <p:nvPicPr>
            <p:cNvPr id="26" name="Picture 18" descr="PicPage"/>
            <p:cNvPicPr>
              <a:picLocks noChangeAspect="1" noChangeArrowheads="1"/>
            </p:cNvPicPr>
            <p:nvPr/>
          </p:nvPicPr>
          <p:blipFill>
            <a:blip r:embed="rId14"/>
            <a:srcRect/>
            <a:stretch>
              <a:fillRect/>
            </a:stretch>
          </p:blipFill>
          <p:spPr bwMode="auto">
            <a:xfrm>
              <a:off x="7955607" y="4437212"/>
              <a:ext cx="476250" cy="1171575"/>
            </a:xfrm>
            <a:prstGeom prst="rect">
              <a:avLst/>
            </a:prstGeom>
            <a:ln>
              <a:noFill/>
            </a:ln>
            <a:effectLst/>
          </p:spPr>
        </p:pic>
        <p:pic>
          <p:nvPicPr>
            <p:cNvPr id="27" name="Picture 19" descr="PicPage"/>
            <p:cNvPicPr>
              <a:picLocks noChangeAspect="1" noChangeArrowheads="1"/>
            </p:cNvPicPr>
            <p:nvPr/>
          </p:nvPicPr>
          <p:blipFill>
            <a:blip r:embed="rId15" cstate="print"/>
            <a:srcRect/>
            <a:stretch>
              <a:fillRect/>
            </a:stretch>
          </p:blipFill>
          <p:spPr bwMode="auto">
            <a:xfrm>
              <a:off x="4210694" y="3213249"/>
              <a:ext cx="692150" cy="927100"/>
            </a:xfrm>
            <a:prstGeom prst="rect">
              <a:avLst/>
            </a:prstGeom>
            <a:ln>
              <a:noFill/>
            </a:ln>
            <a:effectLst/>
          </p:spPr>
        </p:pic>
        <p:pic>
          <p:nvPicPr>
            <p:cNvPr id="28" name="Picture 20" descr="PicPage"/>
            <p:cNvPicPr>
              <a:picLocks noChangeAspect="1" noChangeArrowheads="1"/>
            </p:cNvPicPr>
            <p:nvPr/>
          </p:nvPicPr>
          <p:blipFill>
            <a:blip r:embed="rId16"/>
            <a:srcRect/>
            <a:stretch>
              <a:fillRect/>
            </a:stretch>
          </p:blipFill>
          <p:spPr bwMode="auto">
            <a:xfrm>
              <a:off x="3202632" y="3140447"/>
              <a:ext cx="792162" cy="936625"/>
            </a:xfrm>
            <a:prstGeom prst="rect">
              <a:avLst/>
            </a:prstGeom>
            <a:ln>
              <a:noFill/>
            </a:ln>
            <a:effectLst/>
          </p:spPr>
        </p:pic>
        <p:pic>
          <p:nvPicPr>
            <p:cNvPr id="29" name="Picture 21" descr="PicPage"/>
            <p:cNvPicPr>
              <a:picLocks noChangeAspect="1" noChangeArrowheads="1"/>
            </p:cNvPicPr>
            <p:nvPr/>
          </p:nvPicPr>
          <p:blipFill>
            <a:blip r:embed="rId17"/>
            <a:srcRect/>
            <a:stretch>
              <a:fillRect/>
            </a:stretch>
          </p:blipFill>
          <p:spPr bwMode="auto">
            <a:xfrm>
              <a:off x="7668269" y="3213249"/>
              <a:ext cx="765175" cy="863600"/>
            </a:xfrm>
            <a:prstGeom prst="rect">
              <a:avLst/>
            </a:prstGeom>
            <a:ln>
              <a:noFill/>
            </a:ln>
            <a:effectLst/>
          </p:spPr>
        </p:pic>
        <p:pic>
          <p:nvPicPr>
            <p:cNvPr id="30" name="Picture 24" descr="PicPage"/>
            <p:cNvPicPr>
              <a:picLocks noChangeAspect="1" noChangeArrowheads="1"/>
            </p:cNvPicPr>
            <p:nvPr/>
          </p:nvPicPr>
          <p:blipFill>
            <a:blip r:embed="rId18"/>
            <a:srcRect/>
            <a:stretch>
              <a:fillRect/>
            </a:stretch>
          </p:blipFill>
          <p:spPr bwMode="auto">
            <a:xfrm>
              <a:off x="4599483" y="4726137"/>
              <a:ext cx="836613" cy="936625"/>
            </a:xfrm>
            <a:prstGeom prst="rect">
              <a:avLst/>
            </a:prstGeom>
            <a:ln>
              <a:noFill/>
            </a:ln>
            <a:effectLst/>
          </p:spPr>
        </p:pic>
        <p:pic>
          <p:nvPicPr>
            <p:cNvPr id="31" name="Picture 29" descr="PicPage"/>
            <p:cNvPicPr>
              <a:picLocks noChangeAspect="1" noChangeArrowheads="1"/>
            </p:cNvPicPr>
            <p:nvPr/>
          </p:nvPicPr>
          <p:blipFill>
            <a:blip r:embed="rId19"/>
            <a:srcRect/>
            <a:stretch>
              <a:fillRect/>
            </a:stretch>
          </p:blipFill>
          <p:spPr bwMode="auto">
            <a:xfrm>
              <a:off x="6904062" y="4510237"/>
              <a:ext cx="476250" cy="1085850"/>
            </a:xfrm>
            <a:prstGeom prst="rect">
              <a:avLst/>
            </a:prstGeom>
            <a:ln>
              <a:noFill/>
            </a:ln>
            <a:effectLst/>
          </p:spPr>
        </p:pic>
        <p:pic>
          <p:nvPicPr>
            <p:cNvPr id="32" name="Picture 31" descr="PicPage"/>
            <p:cNvPicPr>
              <a:picLocks noChangeAspect="1" noChangeArrowheads="1"/>
            </p:cNvPicPr>
            <p:nvPr/>
          </p:nvPicPr>
          <p:blipFill>
            <a:blip r:embed="rId20"/>
            <a:srcRect/>
            <a:stretch>
              <a:fillRect/>
            </a:stretch>
          </p:blipFill>
          <p:spPr bwMode="auto">
            <a:xfrm>
              <a:off x="5895950" y="4760565"/>
              <a:ext cx="476250" cy="828675"/>
            </a:xfrm>
            <a:prstGeom prst="rect">
              <a:avLst/>
            </a:prstGeom>
            <a:ln>
              <a:noFill/>
            </a:ln>
            <a:effectLst/>
          </p:spPr>
        </p:pic>
        <p:pic>
          <p:nvPicPr>
            <p:cNvPr id="33" name="Picture 33" descr="PicPage"/>
            <p:cNvPicPr>
              <a:picLocks noChangeAspect="1" noChangeArrowheads="1"/>
            </p:cNvPicPr>
            <p:nvPr/>
          </p:nvPicPr>
          <p:blipFill>
            <a:blip r:embed="rId21"/>
            <a:srcRect/>
            <a:stretch>
              <a:fillRect/>
            </a:stretch>
          </p:blipFill>
          <p:spPr bwMode="auto">
            <a:xfrm>
              <a:off x="927398" y="4365104"/>
              <a:ext cx="476250" cy="1333500"/>
            </a:xfrm>
            <a:prstGeom prst="rect">
              <a:avLst/>
            </a:prstGeom>
            <a:ln>
              <a:noFill/>
            </a:ln>
            <a:effectLst/>
          </p:spPr>
        </p:pic>
        <p:pic>
          <p:nvPicPr>
            <p:cNvPr id="34" name="Picture 34" descr="PicPage"/>
            <p:cNvPicPr>
              <a:picLocks noChangeAspect="1" noChangeArrowheads="1"/>
            </p:cNvPicPr>
            <p:nvPr/>
          </p:nvPicPr>
          <p:blipFill>
            <a:blip r:embed="rId22" cstate="print"/>
            <a:srcRect/>
            <a:stretch>
              <a:fillRect/>
            </a:stretch>
          </p:blipFill>
          <p:spPr bwMode="auto">
            <a:xfrm>
              <a:off x="754707" y="1917849"/>
              <a:ext cx="908050" cy="1008063"/>
            </a:xfrm>
            <a:prstGeom prst="rect">
              <a:avLst/>
            </a:prstGeom>
            <a:ln>
              <a:noFill/>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bwMode="auto">
          <a:xfrm>
            <a:off x="928662" y="1706032"/>
            <a:ext cx="7286676"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诗歌：西周的文学主要有散文、诗歌两种。其中诗歌的成就相对较高。部分诗歌保存在</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诗经</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中。</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诗经</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中的西周作品大致保存在</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周颂、</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小雅</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大雅</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及</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豳风</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中。</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风</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比较接近人民，更能反映社会生活。</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雅</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和</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颂</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则保存了很多历史史实，不仅是优秀的文学作品，而且是重要的文献资料。 </a:t>
            </a:r>
            <a:endParaRPr lang="en-US" altLang="zh-CN" sz="1600" kern="0" dirty="0" smtClean="0">
              <a:ln w="11430"/>
              <a:latin typeface="黑体" pitchFamily="2" charset="-122"/>
              <a:ea typeface="黑体" pitchFamily="2" charset="-122"/>
            </a:endParaRPr>
          </a:p>
        </p:txBody>
      </p:sp>
      <p:sp>
        <p:nvSpPr>
          <p:cNvPr id="3" name="矩形 2"/>
          <p:cNvSpPr/>
          <p:nvPr/>
        </p:nvSpPr>
        <p:spPr bwMode="auto">
          <a:xfrm>
            <a:off x="993260" y="3587532"/>
            <a:ext cx="2714644"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smtClean="0">
                <a:ln w="11430"/>
                <a:latin typeface="黑体" pitchFamily="2" charset="-122"/>
                <a:ea typeface="黑体" pitchFamily="2" charset="-122"/>
              </a:rPr>
              <a:t>　　诗歌与音乐结合是主要特点。五音：宫、商、角、徵、羽。乐器有钟、鼓、琴、瑟、竽、笙等。</a:t>
            </a:r>
            <a:endParaRPr lang="en-US" altLang="zh-CN" sz="1600" kern="0" dirty="0" smtClean="0">
              <a:ln w="11430"/>
              <a:latin typeface="黑体" pitchFamily="2" charset="-122"/>
              <a:ea typeface="黑体" pitchFamily="2" charset="-122"/>
            </a:endParaRPr>
          </a:p>
        </p:txBody>
      </p:sp>
      <p:grpSp>
        <p:nvGrpSpPr>
          <p:cNvPr id="4" name="组合 3"/>
          <p:cNvGrpSpPr/>
          <p:nvPr/>
        </p:nvGrpSpPr>
        <p:grpSpPr>
          <a:xfrm>
            <a:off x="4071934" y="3428077"/>
            <a:ext cx="3949610" cy="2521203"/>
            <a:chOff x="1979712" y="2924944"/>
            <a:chExt cx="4824413" cy="3154938"/>
          </a:xfrm>
        </p:grpSpPr>
        <p:pic>
          <p:nvPicPr>
            <p:cNvPr id="5" name="Picture 5" descr="杨家村出土西周编钟"/>
            <p:cNvPicPr>
              <a:picLocks noChangeAspect="1" noChangeArrowheads="1"/>
            </p:cNvPicPr>
            <p:nvPr/>
          </p:nvPicPr>
          <p:blipFill>
            <a:blip r:embed="rId2"/>
            <a:srcRect l="13701" t="59755" r="13699" b="11615"/>
            <a:stretch>
              <a:fillRect/>
            </a:stretch>
          </p:blipFill>
          <p:spPr bwMode="auto">
            <a:xfrm>
              <a:off x="1979712" y="2924944"/>
              <a:ext cx="4824413" cy="2735263"/>
            </a:xfrm>
            <a:prstGeom prst="rect">
              <a:avLst/>
            </a:prstGeom>
            <a:ln>
              <a:noFill/>
            </a:ln>
            <a:effectLst/>
          </p:spPr>
        </p:pic>
        <p:sp>
          <p:nvSpPr>
            <p:cNvPr id="6" name="TextBox 5"/>
            <p:cNvSpPr txBox="1"/>
            <p:nvPr/>
          </p:nvSpPr>
          <p:spPr bwMode="auto">
            <a:xfrm>
              <a:off x="3663061" y="5733256"/>
              <a:ext cx="1271169" cy="346626"/>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西周编钟</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00100" y="2453987"/>
            <a:ext cx="7000924"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社会生活包含的内容很广泛，它涉及与生产力水平相一致的诸多方面。</a:t>
            </a:r>
            <a:endParaRPr lang="en-US" altLang="zh-CN" sz="1600" kern="0" dirty="0" smtClean="0">
              <a:ln w="11430"/>
              <a:latin typeface="黑体" pitchFamily="2" charset="-122"/>
              <a:ea typeface="黑体" pitchFamily="2" charset="-122"/>
            </a:endParaRPr>
          </a:p>
          <a:p>
            <a:pPr fontAlgn="auto">
              <a:lnSpc>
                <a:spcPct val="150000"/>
              </a:lnSpc>
              <a:spcBef>
                <a:spcPts val="0"/>
              </a:spcBef>
              <a:spcAft>
                <a:spcPts val="0"/>
              </a:spcAft>
              <a:buFont typeface="Wingdings" pitchFamily="2" charset="2"/>
              <a:buChar char="Ø"/>
              <a:defRPr/>
            </a:pPr>
            <a:r>
              <a:rPr lang="zh-CN" altLang="en-US" sz="1600" kern="0" dirty="0" smtClean="0">
                <a:ln w="11430"/>
                <a:latin typeface="黑体" pitchFamily="2" charset="-122"/>
                <a:ea typeface="黑体" pitchFamily="2" charset="-122"/>
              </a:rPr>
              <a:t>  建筑：</a:t>
            </a:r>
            <a:endParaRPr lang="zh-CN" altLang="en-US" sz="1600" kern="0" dirty="0">
              <a:ln w="11430"/>
              <a:latin typeface="黑体" pitchFamily="2" charset="-122"/>
              <a:ea typeface="黑体" pitchFamily="2" charset="-122"/>
            </a:endParaRPr>
          </a:p>
        </p:txBody>
      </p:sp>
      <p:sp>
        <p:nvSpPr>
          <p:cNvPr id="10" name="矩形​​ 6"/>
          <p:cNvSpPr/>
          <p:nvPr/>
        </p:nvSpPr>
        <p:spPr bwMode="auto">
          <a:xfrm>
            <a:off x="2895971" y="1583345"/>
            <a:ext cx="3505201" cy="553998"/>
          </a:xfrm>
          <a:prstGeom prst="rect">
            <a:avLst/>
          </a:prstGeom>
        </p:spPr>
        <p:txBody>
          <a:bodyPr>
            <a:spAutoFit/>
            <a:scene3d>
              <a:camera prst="orthographicFront"/>
              <a:lightRig rig="threePt" dir="t"/>
            </a:scene3d>
            <a:sp3d extrusionH="57150">
              <a:bevelT w="38100" h="38100"/>
            </a:sp3d>
          </a:bodyPr>
          <a:lstStyle/>
          <a:p>
            <a:pPr algn="ctr" fontAlgn="auto">
              <a:lnSpc>
                <a:spcPts val="3600"/>
              </a:lnSpc>
              <a:spcBef>
                <a:spcPts val="0"/>
              </a:spcBef>
              <a:spcAft>
                <a:spcPts val="0"/>
              </a:spcAft>
            </a:pPr>
            <a:r>
              <a:rPr lang="zh-CN" altLang="en-US" sz="2000" spc="50" dirty="0">
                <a:ln w="11430"/>
                <a:effectLst>
                  <a:glow>
                    <a:srgbClr val="F8E784"/>
                  </a:glow>
                </a:effectLst>
                <a:latin typeface="黑体" pitchFamily="2" charset="-122"/>
                <a:ea typeface="黑体" pitchFamily="2" charset="-122"/>
              </a:rPr>
              <a:t>三</a:t>
            </a:r>
            <a:r>
              <a:rPr lang="zh-CN" altLang="en-US" sz="2000" spc="50" dirty="0">
                <a:ln w="11430"/>
                <a:effectLst>
                  <a:glow>
                    <a:srgbClr val="F8E784"/>
                  </a:glow>
                </a:effectLst>
                <a:latin typeface="黑体" pitchFamily="2" charset="-122"/>
                <a:ea typeface="黑体" pitchFamily="2" charset="-122"/>
              </a:rPr>
              <a:t>、社会生活</a:t>
            </a:r>
            <a:endParaRPr lang="zh-CN" altLang="en-US" sz="2000" spc="50" dirty="0">
              <a:ln w="11430"/>
              <a:effectLst>
                <a:glow>
                  <a:srgbClr val="F8E784"/>
                </a:glow>
              </a:effectLst>
              <a:latin typeface="黑体" pitchFamily="2" charset="-122"/>
              <a:ea typeface="黑体" pitchFamily="2" charset="-122"/>
            </a:endParaRPr>
          </a:p>
        </p:txBody>
      </p:sp>
      <p:grpSp>
        <p:nvGrpSpPr>
          <p:cNvPr id="12" name="组合 13"/>
          <p:cNvGrpSpPr>
            <a:grpSpLocks/>
          </p:cNvGrpSpPr>
          <p:nvPr/>
        </p:nvGrpSpPr>
        <p:grpSpPr bwMode="auto">
          <a:xfrm>
            <a:off x="1062138" y="3558365"/>
            <a:ext cx="2733441" cy="1952308"/>
            <a:chOff x="6978619" y="3347425"/>
            <a:chExt cx="2588639" cy="1667138"/>
          </a:xfrm>
        </p:grpSpPr>
        <p:pic>
          <p:nvPicPr>
            <p:cNvPr id="13" name="Picture 3"/>
            <p:cNvPicPr>
              <a:picLocks noChangeAspect="1" noChangeArrowheads="1"/>
            </p:cNvPicPr>
            <p:nvPr/>
          </p:nvPicPr>
          <p:blipFill>
            <a:blip r:embed="rId2"/>
            <a:stretch>
              <a:fillRect/>
            </a:stretch>
          </p:blipFill>
          <p:spPr>
            <a:xfrm>
              <a:off x="7245839" y="3347425"/>
              <a:ext cx="1965614" cy="1403738"/>
            </a:xfrm>
            <a:prstGeom prst="rect">
              <a:avLst/>
            </a:prstGeom>
            <a:ln>
              <a:noFill/>
            </a:ln>
            <a:effectLst/>
          </p:spPr>
        </p:pic>
        <p:sp>
          <p:nvSpPr>
            <p:cNvPr id="14" name="TextBox 13"/>
            <p:cNvSpPr txBox="1"/>
            <p:nvPr/>
          </p:nvSpPr>
          <p:spPr>
            <a:xfrm>
              <a:off x="6978619" y="4778025"/>
              <a:ext cx="2588639" cy="236538"/>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岐山西周宫殿遗址复原图（局部）</a:t>
              </a:r>
            </a:p>
          </p:txBody>
        </p:sp>
      </p:grpSp>
      <p:grpSp>
        <p:nvGrpSpPr>
          <p:cNvPr id="15" name="组合 12"/>
          <p:cNvGrpSpPr>
            <a:grpSpLocks/>
          </p:cNvGrpSpPr>
          <p:nvPr/>
        </p:nvGrpSpPr>
        <p:grpSpPr bwMode="auto">
          <a:xfrm>
            <a:off x="4357686" y="3486927"/>
            <a:ext cx="3643338" cy="2030305"/>
            <a:chOff x="674828" y="3414569"/>
            <a:chExt cx="3094301" cy="1354280"/>
          </a:xfrm>
        </p:grpSpPr>
        <p:pic>
          <p:nvPicPr>
            <p:cNvPr id="16" name="Picture 3" descr="Image13"/>
            <p:cNvPicPr>
              <a:picLocks noChangeAspect="1" noChangeArrowheads="1"/>
            </p:cNvPicPr>
            <p:nvPr/>
          </p:nvPicPr>
          <p:blipFill>
            <a:blip r:embed="rId3"/>
            <a:stretch>
              <a:fillRect/>
            </a:stretch>
          </p:blipFill>
          <p:spPr>
            <a:xfrm>
              <a:off x="674828" y="3414569"/>
              <a:ext cx="3094301" cy="1177825"/>
            </a:xfrm>
            <a:prstGeom prst="rect">
              <a:avLst/>
            </a:prstGeom>
            <a:ln>
              <a:noFill/>
            </a:ln>
            <a:effectLst/>
          </p:spPr>
        </p:pic>
        <p:sp>
          <p:nvSpPr>
            <p:cNvPr id="17" name="TextBox 16"/>
            <p:cNvSpPr txBox="1"/>
            <p:nvPr/>
          </p:nvSpPr>
          <p:spPr>
            <a:xfrm>
              <a:off x="1345616" y="4584082"/>
              <a:ext cx="1537334" cy="184767"/>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陈召宫殿建筑复原图</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00100" y="1772816"/>
            <a:ext cx="7000924" cy="40395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 服饰：</a:t>
            </a:r>
            <a:endParaRPr lang="zh-CN" altLang="en-US" sz="1600" kern="0" dirty="0">
              <a:ln w="11430"/>
              <a:latin typeface="黑体" pitchFamily="2" charset="-122"/>
              <a:ea typeface="黑体" pitchFamily="2" charset="-122"/>
            </a:endParaRPr>
          </a:p>
        </p:txBody>
      </p:sp>
      <p:grpSp>
        <p:nvGrpSpPr>
          <p:cNvPr id="4" name="组合 13"/>
          <p:cNvGrpSpPr>
            <a:grpSpLocks/>
          </p:cNvGrpSpPr>
          <p:nvPr/>
        </p:nvGrpSpPr>
        <p:grpSpPr bwMode="auto">
          <a:xfrm>
            <a:off x="1428728" y="2571746"/>
            <a:ext cx="2571768" cy="2801471"/>
            <a:chOff x="7306659" y="3347425"/>
            <a:chExt cx="2052428" cy="2016721"/>
          </a:xfrm>
        </p:grpSpPr>
        <p:pic>
          <p:nvPicPr>
            <p:cNvPr id="13" name="Picture 3"/>
            <p:cNvPicPr>
              <a:picLocks noChangeAspect="1" noChangeArrowheads="1"/>
            </p:cNvPicPr>
            <p:nvPr/>
          </p:nvPicPr>
          <p:blipFill>
            <a:blip r:embed="rId2"/>
            <a:stretch>
              <a:fillRect/>
            </a:stretch>
          </p:blipFill>
          <p:spPr>
            <a:xfrm>
              <a:off x="7306659" y="3347425"/>
              <a:ext cx="2052428" cy="1727678"/>
            </a:xfrm>
            <a:prstGeom prst="rect">
              <a:avLst/>
            </a:prstGeom>
            <a:ln>
              <a:noFill/>
            </a:ln>
            <a:effectLst/>
          </p:spPr>
        </p:pic>
        <p:sp>
          <p:nvSpPr>
            <p:cNvPr id="14" name="TextBox 13"/>
            <p:cNvSpPr txBox="1"/>
            <p:nvPr/>
          </p:nvSpPr>
          <p:spPr>
            <a:xfrm>
              <a:off x="7879905" y="5164740"/>
              <a:ext cx="830518" cy="199406"/>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西周官服</a:t>
              </a:r>
            </a:p>
          </p:txBody>
        </p:sp>
      </p:grpSp>
      <p:grpSp>
        <p:nvGrpSpPr>
          <p:cNvPr id="5" name="组合 12"/>
          <p:cNvGrpSpPr>
            <a:grpSpLocks/>
          </p:cNvGrpSpPr>
          <p:nvPr/>
        </p:nvGrpSpPr>
        <p:grpSpPr bwMode="auto">
          <a:xfrm>
            <a:off x="4730251" y="2643183"/>
            <a:ext cx="2484955" cy="2718997"/>
            <a:chOff x="1134552" y="3414569"/>
            <a:chExt cx="1860597" cy="1553568"/>
          </a:xfrm>
        </p:grpSpPr>
        <p:pic>
          <p:nvPicPr>
            <p:cNvPr id="16" name="Picture 3" descr="Image13"/>
            <p:cNvPicPr>
              <a:picLocks noChangeAspect="1" noChangeArrowheads="1"/>
            </p:cNvPicPr>
            <p:nvPr/>
          </p:nvPicPr>
          <p:blipFill>
            <a:blip r:embed="rId3"/>
            <a:stretch>
              <a:fillRect/>
            </a:stretch>
          </p:blipFill>
          <p:spPr>
            <a:xfrm>
              <a:off x="1134552" y="3414569"/>
              <a:ext cx="1860597" cy="1275977"/>
            </a:xfrm>
            <a:prstGeom prst="rect">
              <a:avLst/>
            </a:prstGeom>
            <a:ln>
              <a:noFill/>
            </a:ln>
            <a:effectLst/>
          </p:spPr>
        </p:pic>
        <p:sp>
          <p:nvSpPr>
            <p:cNvPr id="17" name="TextBox 16"/>
            <p:cNvSpPr txBox="1"/>
            <p:nvPr/>
          </p:nvSpPr>
          <p:spPr>
            <a:xfrm>
              <a:off x="1508666" y="4809867"/>
              <a:ext cx="1124865" cy="158270"/>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锥冠雌雄玉鸟佩</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00100" y="1869537"/>
            <a:ext cx="7000924" cy="40395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 交通工具：</a:t>
            </a:r>
            <a:endParaRPr lang="zh-CN" altLang="en-US" sz="1600" kern="0" dirty="0">
              <a:ln w="11430"/>
              <a:latin typeface="黑体" pitchFamily="2" charset="-122"/>
              <a:ea typeface="黑体" pitchFamily="2" charset="-122"/>
            </a:endParaRPr>
          </a:p>
        </p:txBody>
      </p:sp>
      <p:grpSp>
        <p:nvGrpSpPr>
          <p:cNvPr id="26" name="组合 25"/>
          <p:cNvGrpSpPr/>
          <p:nvPr/>
        </p:nvGrpSpPr>
        <p:grpSpPr>
          <a:xfrm>
            <a:off x="857224" y="2669035"/>
            <a:ext cx="6500858" cy="2920205"/>
            <a:chOff x="690408" y="4063392"/>
            <a:chExt cx="6500858" cy="2920205"/>
          </a:xfrm>
        </p:grpSpPr>
        <p:pic>
          <p:nvPicPr>
            <p:cNvPr id="21" name="Picture 9" descr="4a77b2affd8a2cf37cd92abc"/>
            <p:cNvPicPr>
              <a:picLocks noChangeAspect="1" noChangeArrowheads="1"/>
            </p:cNvPicPr>
            <p:nvPr/>
          </p:nvPicPr>
          <p:blipFill>
            <a:blip r:embed="rId2"/>
            <a:stretch>
              <a:fillRect/>
            </a:stretch>
          </p:blipFill>
          <p:spPr bwMode="auto">
            <a:xfrm>
              <a:off x="690408" y="4063392"/>
              <a:ext cx="3771097" cy="2413502"/>
            </a:xfrm>
            <a:prstGeom prst="rect">
              <a:avLst/>
            </a:prstGeom>
            <a:ln>
              <a:noFill/>
            </a:ln>
            <a:effectLst/>
          </p:spPr>
        </p:pic>
        <p:pic>
          <p:nvPicPr>
            <p:cNvPr id="22" name="Picture 11" descr="0862c354a9181d67d10906b3"/>
            <p:cNvPicPr>
              <a:picLocks noChangeAspect="1" noChangeArrowheads="1"/>
            </p:cNvPicPr>
            <p:nvPr/>
          </p:nvPicPr>
          <p:blipFill>
            <a:blip r:embed="rId3"/>
            <a:srcRect r="2857"/>
            <a:stretch>
              <a:fillRect/>
            </a:stretch>
          </p:blipFill>
          <p:spPr bwMode="auto">
            <a:xfrm>
              <a:off x="4762374" y="4063392"/>
              <a:ext cx="2428892" cy="2425310"/>
            </a:xfrm>
            <a:prstGeom prst="rect">
              <a:avLst/>
            </a:prstGeom>
            <a:ln>
              <a:noFill/>
            </a:ln>
            <a:effectLst/>
          </p:spPr>
        </p:pic>
        <p:sp>
          <p:nvSpPr>
            <p:cNvPr id="25" name="TextBox 24"/>
            <p:cNvSpPr txBox="1"/>
            <p:nvPr/>
          </p:nvSpPr>
          <p:spPr bwMode="auto">
            <a:xfrm>
              <a:off x="3420979" y="6706598"/>
              <a:ext cx="1502334"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西周车马复原图</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00100" y="2110204"/>
            <a:ext cx="2143140" cy="267765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 人生礼仪：西周是各种礼仪制度的创建和</a:t>
            </a:r>
            <a:r>
              <a:rPr lang="zh-CN" altLang="en-US" sz="1600" kern="0" smtClean="0">
                <a:ln w="11430"/>
                <a:latin typeface="黑体" pitchFamily="2" charset="-122"/>
                <a:ea typeface="黑体" pitchFamily="2" charset="-122"/>
              </a:rPr>
              <a:t>完善时期。</a:t>
            </a:r>
            <a:r>
              <a:rPr lang="zh-CN" altLang="en-US" sz="1600" kern="0" dirty="0" smtClean="0">
                <a:ln w="11430"/>
                <a:latin typeface="黑体" pitchFamily="2" charset="-122"/>
                <a:ea typeface="黑体" pitchFamily="2" charset="-122"/>
              </a:rPr>
              <a:t>从出生、成人到婚嫁、死丧都有一定的仪礼，规范人</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主要是贵族</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的行为。</a:t>
            </a:r>
            <a:endParaRPr lang="zh-CN" altLang="en-US" sz="1600" kern="0" dirty="0">
              <a:ln w="11430"/>
              <a:latin typeface="黑体" pitchFamily="2" charset="-122"/>
              <a:ea typeface="黑体" pitchFamily="2" charset="-122"/>
            </a:endParaRPr>
          </a:p>
        </p:txBody>
      </p:sp>
      <p:grpSp>
        <p:nvGrpSpPr>
          <p:cNvPr id="13" name="组合 12"/>
          <p:cNvGrpSpPr/>
          <p:nvPr/>
        </p:nvGrpSpPr>
        <p:grpSpPr>
          <a:xfrm>
            <a:off x="3714744" y="2217974"/>
            <a:ext cx="3857652" cy="3371266"/>
            <a:chOff x="2627784" y="3140968"/>
            <a:chExt cx="3435306" cy="3159688"/>
          </a:xfrm>
        </p:grpSpPr>
        <p:pic>
          <p:nvPicPr>
            <p:cNvPr id="12" name="Picture 6" descr="2007120838270566"/>
            <p:cNvPicPr>
              <a:picLocks noChangeAspect="1" noChangeArrowheads="1"/>
            </p:cNvPicPr>
            <p:nvPr/>
          </p:nvPicPr>
          <p:blipFill>
            <a:blip r:embed="rId2"/>
            <a:stretch>
              <a:fillRect/>
            </a:stretch>
          </p:blipFill>
          <p:spPr bwMode="auto">
            <a:xfrm>
              <a:off x="2627784" y="3140968"/>
              <a:ext cx="3435306" cy="2772000"/>
            </a:xfrm>
            <a:prstGeom prst="rect">
              <a:avLst/>
            </a:prstGeom>
            <a:ln>
              <a:noFill/>
            </a:ln>
            <a:effectLst/>
          </p:spPr>
        </p:pic>
        <p:sp>
          <p:nvSpPr>
            <p:cNvPr id="25" name="TextBox 24"/>
            <p:cNvSpPr txBox="1"/>
            <p:nvPr/>
          </p:nvSpPr>
          <p:spPr bwMode="auto">
            <a:xfrm>
              <a:off x="3415682" y="6041041"/>
              <a:ext cx="1748975" cy="259615"/>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周原出土的青铜器礼器</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00100" y="2488828"/>
            <a:ext cx="2357454" cy="230832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 宗教信仰：周代宗教信仰可分为自然崇拜和鬼神崇拜两类。西周早期，卜筮的作用相当重要。巫觋对西周社会生活也会产生较大影响。</a:t>
            </a:r>
            <a:endParaRPr lang="zh-CN" altLang="en-US" sz="1600" kern="0" dirty="0">
              <a:ln w="11430"/>
              <a:latin typeface="黑体" pitchFamily="2" charset="-122"/>
              <a:ea typeface="黑体" pitchFamily="2" charset="-122"/>
            </a:endParaRPr>
          </a:p>
        </p:txBody>
      </p:sp>
      <p:grpSp>
        <p:nvGrpSpPr>
          <p:cNvPr id="3" name="组合 12"/>
          <p:cNvGrpSpPr/>
          <p:nvPr/>
        </p:nvGrpSpPr>
        <p:grpSpPr>
          <a:xfrm>
            <a:off x="3929058" y="2371883"/>
            <a:ext cx="3435306" cy="2857317"/>
            <a:chOff x="2627784" y="3304044"/>
            <a:chExt cx="3435306" cy="2857317"/>
          </a:xfrm>
        </p:grpSpPr>
        <p:pic>
          <p:nvPicPr>
            <p:cNvPr id="12" name="Picture 6" descr="2007120838270566"/>
            <p:cNvPicPr>
              <a:picLocks noChangeAspect="1" noChangeArrowheads="1"/>
            </p:cNvPicPr>
            <p:nvPr/>
          </p:nvPicPr>
          <p:blipFill>
            <a:blip r:embed="rId2"/>
            <a:stretch>
              <a:fillRect/>
            </a:stretch>
          </p:blipFill>
          <p:spPr bwMode="auto">
            <a:xfrm>
              <a:off x="2627784" y="3304044"/>
              <a:ext cx="3435306" cy="2445848"/>
            </a:xfrm>
            <a:prstGeom prst="rect">
              <a:avLst/>
            </a:prstGeom>
            <a:ln>
              <a:noFill/>
            </a:ln>
            <a:effectLst/>
          </p:spPr>
        </p:pic>
        <p:sp>
          <p:nvSpPr>
            <p:cNvPr id="25" name="TextBox 24"/>
            <p:cNvSpPr txBox="1"/>
            <p:nvPr/>
          </p:nvSpPr>
          <p:spPr bwMode="auto">
            <a:xfrm>
              <a:off x="3977993" y="5884362"/>
              <a:ext cx="732893"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卜骨</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555776" y="2582589"/>
            <a:ext cx="4104456" cy="2214563"/>
          </a:xfrm>
          <a:prstGeom prst="wedgeRoundRectCallout">
            <a:avLst>
              <a:gd name="adj1" fmla="val -54044"/>
              <a:gd name="adj2" fmla="val -3435"/>
              <a:gd name="adj3" fmla="val 16667"/>
            </a:avLst>
          </a:prstGeom>
          <a:noFill/>
          <a:ln w="9525">
            <a:noFill/>
            <a:miter lim="800000"/>
            <a:headEnd/>
            <a:tailEnd/>
          </a:ln>
        </p:spPr>
        <p:txBody>
          <a:bodyPr wrap="none" anchor="ctr">
            <a:scene3d>
              <a:camera prst="orthographicFront"/>
              <a:lightRig rig="threePt" dir="t"/>
            </a:scene3d>
            <a:sp3d extrusionH="57150">
              <a:bevelT w="38100" h="38100"/>
            </a:sp3d>
          </a:bodyPr>
          <a:lstStyle/>
          <a:p>
            <a:pPr algn="ctr">
              <a:lnSpc>
                <a:spcPct val="150000"/>
              </a:lnSpc>
              <a:defRPr/>
            </a:pPr>
            <a:r>
              <a:rPr lang="en-US" altLang="zh-CN" sz="2000" b="1" spc="150" dirty="0">
                <a:ln w="11430"/>
                <a:latin typeface="黑体" pitchFamily="49" charset="-122"/>
                <a:ea typeface="黑体" pitchFamily="49" charset="-122"/>
              </a:rPr>
              <a:t>【</a:t>
            </a:r>
            <a:r>
              <a:rPr lang="zh-CN" altLang="en-US" sz="2000" b="1" spc="150" dirty="0">
                <a:ln w="11430"/>
                <a:latin typeface="黑体" pitchFamily="49" charset="-122"/>
                <a:ea typeface="黑体" pitchFamily="49" charset="-122"/>
              </a:rPr>
              <a:t>课后作业</a:t>
            </a:r>
            <a:r>
              <a:rPr lang="en-US" altLang="zh-CN" sz="2000" b="1" spc="150" dirty="0">
                <a:ln w="11430"/>
                <a:latin typeface="黑体" pitchFamily="49" charset="-122"/>
                <a:ea typeface="黑体" pitchFamily="49" charset="-122"/>
              </a:rPr>
              <a:t>】</a:t>
            </a:r>
          </a:p>
          <a:p>
            <a:pPr>
              <a:lnSpc>
                <a:spcPct val="150000"/>
              </a:lnSpc>
              <a:defRPr/>
            </a:pPr>
            <a:r>
              <a:rPr lang="en-US" altLang="zh-CN" spc="150" dirty="0" smtClean="0">
                <a:ln w="11430"/>
                <a:latin typeface="黑体" pitchFamily="49" charset="-122"/>
                <a:ea typeface="黑体" pitchFamily="49" charset="-122"/>
              </a:rPr>
              <a:t>1.</a:t>
            </a:r>
            <a:r>
              <a:rPr lang="zh-CN" altLang="en-US" spc="150" dirty="0" smtClean="0">
                <a:ln w="11430"/>
                <a:latin typeface="黑体" pitchFamily="49" charset="-122"/>
                <a:ea typeface="黑体" pitchFamily="49" charset="-122"/>
              </a:rPr>
              <a:t>西周经济发展表现在哪些方面？</a:t>
            </a:r>
          </a:p>
          <a:p>
            <a:pPr>
              <a:lnSpc>
                <a:spcPct val="150000"/>
              </a:lnSpc>
              <a:defRPr/>
            </a:pPr>
            <a:r>
              <a:rPr lang="en-US" altLang="zh-CN" spc="150" dirty="0" smtClean="0">
                <a:ln w="11430"/>
                <a:latin typeface="黑体" pitchFamily="49" charset="-122"/>
                <a:ea typeface="黑体" pitchFamily="49" charset="-122"/>
              </a:rPr>
              <a:t>2.</a:t>
            </a:r>
            <a:r>
              <a:rPr lang="zh-CN" altLang="en-US" spc="150" dirty="0" smtClean="0">
                <a:ln w="11430"/>
                <a:latin typeface="黑体" pitchFamily="49" charset="-122"/>
                <a:ea typeface="黑体" pitchFamily="49" charset="-122"/>
              </a:rPr>
              <a:t>简述西周时期的井田制度。</a:t>
            </a:r>
          </a:p>
          <a:p>
            <a:pPr>
              <a:lnSpc>
                <a:spcPct val="150000"/>
              </a:lnSpc>
              <a:defRPr/>
            </a:pPr>
            <a:r>
              <a:rPr lang="en-US" altLang="zh-CN" spc="150" dirty="0" smtClean="0">
                <a:ln w="11430"/>
                <a:latin typeface="黑体" pitchFamily="49" charset="-122"/>
                <a:ea typeface="黑体" pitchFamily="49" charset="-122"/>
              </a:rPr>
              <a:t>3.</a:t>
            </a:r>
            <a:r>
              <a:rPr lang="zh-CN" altLang="en-US" spc="150" dirty="0" smtClean="0">
                <a:ln w="11430"/>
                <a:latin typeface="黑体" pitchFamily="49" charset="-122"/>
                <a:ea typeface="黑体" pitchFamily="49" charset="-122"/>
              </a:rPr>
              <a:t>何谓“工商食官”？</a:t>
            </a:r>
          </a:p>
          <a:p>
            <a:pPr>
              <a:lnSpc>
                <a:spcPct val="150000"/>
              </a:lnSpc>
              <a:defRPr/>
            </a:pPr>
            <a:r>
              <a:rPr lang="en-US" altLang="zh-CN" spc="150" dirty="0" smtClean="0">
                <a:ln w="11430"/>
                <a:latin typeface="黑体" pitchFamily="49" charset="-122"/>
                <a:ea typeface="黑体" pitchFamily="49" charset="-122"/>
              </a:rPr>
              <a:t>4.</a:t>
            </a:r>
            <a:r>
              <a:rPr lang="zh-CN" altLang="en-US" spc="150" dirty="0" smtClean="0">
                <a:ln w="11430"/>
                <a:latin typeface="黑体" pitchFamily="49" charset="-122"/>
                <a:ea typeface="黑体" pitchFamily="49" charset="-122"/>
              </a:rPr>
              <a:t>何谓“五行”、“八卦”？</a:t>
            </a:r>
          </a:p>
          <a:p>
            <a:pPr>
              <a:lnSpc>
                <a:spcPct val="150000"/>
              </a:lnSpc>
              <a:defRPr/>
            </a:pPr>
            <a:r>
              <a:rPr lang="en-US" altLang="zh-CN" spc="150" dirty="0" smtClean="0">
                <a:ln w="11430"/>
                <a:latin typeface="黑体" pitchFamily="49" charset="-122"/>
                <a:ea typeface="黑体" pitchFamily="49" charset="-122"/>
              </a:rPr>
              <a:t>5.</a:t>
            </a:r>
            <a:r>
              <a:rPr lang="zh-CN" altLang="en-US" spc="150" dirty="0" smtClean="0">
                <a:ln w="11430"/>
                <a:latin typeface="黑体" pitchFamily="49" charset="-122"/>
                <a:ea typeface="黑体" pitchFamily="49" charset="-122"/>
              </a:rPr>
              <a:t>说说西周时期的礼乐文明。</a:t>
            </a:r>
          </a:p>
          <a:p>
            <a:pPr>
              <a:lnSpc>
                <a:spcPct val="80000"/>
              </a:lnSpc>
              <a:defRPr/>
            </a:pPr>
            <a:endParaRPr lang="zh-CN" altLang="en-US" spc="150" dirty="0">
              <a:ln w="11430"/>
              <a:latin typeface="黑体" pitchFamily="49" charset="-122"/>
              <a:ea typeface="黑体" pitchFamily="49" charset="-122"/>
            </a:endParaRPr>
          </a:p>
        </p:txBody>
      </p:sp>
      <p:pic>
        <p:nvPicPr>
          <p:cNvPr id="34822" name="图片 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5795684"/>
            <a:ext cx="772727" cy="51304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785786" y="2758276"/>
            <a:ext cx="4071966" cy="225061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西周</a:t>
            </a:r>
            <a:r>
              <a:rPr lang="zh-CN" altLang="en-US" sz="1600" kern="0" dirty="0">
                <a:ln w="11430"/>
                <a:latin typeface="黑体" pitchFamily="2" charset="-122"/>
                <a:ea typeface="黑体" pitchFamily="2" charset="-122"/>
              </a:rPr>
              <a:t>的农业经济在商代的基础上有较大的发展。</a:t>
            </a:r>
            <a:r>
              <a:rPr lang="zh-CN" altLang="en-US" sz="1600" kern="0" dirty="0" smtClean="0">
                <a:ln w="11430"/>
                <a:latin typeface="黑体" pitchFamily="2" charset="-122"/>
                <a:ea typeface="黑体" pitchFamily="2" charset="-122"/>
              </a:rPr>
              <a:t>一方面粮食</a:t>
            </a:r>
            <a:r>
              <a:rPr lang="zh-CN" altLang="en-US" sz="1600" kern="0" dirty="0">
                <a:ln w="11430"/>
                <a:latin typeface="黑体" pitchFamily="2" charset="-122"/>
                <a:ea typeface="黑体" pitchFamily="2" charset="-122"/>
              </a:rPr>
              <a:t>产量有所提高，</a:t>
            </a:r>
            <a:r>
              <a:rPr lang="zh-CN" altLang="en-US" sz="1600" kern="0" dirty="0" smtClean="0">
                <a:ln w="11430"/>
                <a:latin typeface="黑体" pitchFamily="2" charset="-122"/>
                <a:ea typeface="黑体" pitchFamily="2" charset="-122"/>
              </a:rPr>
              <a:t>另一方面生产</a:t>
            </a:r>
            <a:r>
              <a:rPr lang="zh-CN" altLang="en-US" sz="1600" kern="0" dirty="0">
                <a:ln w="11430"/>
                <a:latin typeface="黑体" pitchFamily="2" charset="-122"/>
                <a:ea typeface="黑体" pitchFamily="2" charset="-122"/>
              </a:rPr>
              <a:t>有了更快的发展。粮食品种增加了，单位面积产量也增加了，农业成为整个社会经济的基础和主要部门。畜牧业也有了相应的发展</a:t>
            </a:r>
            <a:r>
              <a:rPr lang="zh-CN" altLang="en-US" sz="1600" kern="0" dirty="0" smtClean="0">
                <a:ln w="11430"/>
                <a:latin typeface="黑体" pitchFamily="2" charset="-122"/>
                <a:ea typeface="黑体" pitchFamily="2" charset="-122"/>
              </a:rPr>
              <a:t>。</a:t>
            </a:r>
            <a:endParaRPr lang="zh-CN" altLang="en-US" sz="1600" kern="0" dirty="0">
              <a:ln w="11430"/>
              <a:solidFill>
                <a:srgbClr val="00B050"/>
              </a:solidFill>
              <a:latin typeface="黑体" pitchFamily="2" charset="-122"/>
              <a:ea typeface="黑体" pitchFamily="2" charset="-122"/>
            </a:endParaRPr>
          </a:p>
        </p:txBody>
      </p:sp>
      <p:sp>
        <p:nvSpPr>
          <p:cNvPr id="17" name="矩形​​ 6"/>
          <p:cNvSpPr/>
          <p:nvPr/>
        </p:nvSpPr>
        <p:spPr bwMode="auto">
          <a:xfrm>
            <a:off x="2895971" y="1556792"/>
            <a:ext cx="3505201" cy="481863"/>
          </a:xfrm>
          <a:prstGeom prst="rect">
            <a:avLst/>
          </a:prstGeom>
        </p:spPr>
        <p:txBody>
          <a:bodyPr>
            <a:spAutoFit/>
            <a:scene3d>
              <a:camera prst="orthographicFront"/>
              <a:lightRig rig="threePt" dir="t"/>
            </a:scene3d>
            <a:sp3d extrusionH="57150">
              <a:bevelT w="38100" h="38100"/>
            </a:sp3d>
          </a:bodyPr>
          <a:lstStyle/>
          <a:p>
            <a:pPr algn="ctr" fontAlgn="auto">
              <a:lnSpc>
                <a:spcPts val="3600"/>
              </a:lnSpc>
              <a:spcBef>
                <a:spcPts val="0"/>
              </a:spcBef>
              <a:spcAft>
                <a:spcPts val="0"/>
              </a:spcAft>
              <a:defRPr/>
            </a:pPr>
            <a:r>
              <a:rPr lang="zh-CN" altLang="en-US" sz="2000" spc="50" dirty="0">
                <a:ln w="11430"/>
                <a:effectLst>
                  <a:glow>
                    <a:srgbClr val="F8E784"/>
                  </a:glow>
                </a:effectLst>
                <a:latin typeface="黑体" pitchFamily="2" charset="-122"/>
                <a:ea typeface="黑体" pitchFamily="2" charset="-122"/>
              </a:rPr>
              <a:t>一</a:t>
            </a:r>
            <a:r>
              <a:rPr lang="zh-CN" altLang="en-US" sz="2000" spc="50" dirty="0" smtClean="0">
                <a:ln w="11430"/>
                <a:effectLst>
                  <a:glow>
                    <a:srgbClr val="F8E784"/>
                  </a:glow>
                </a:effectLst>
                <a:latin typeface="黑体" pitchFamily="2" charset="-122"/>
                <a:ea typeface="黑体" pitchFamily="2" charset="-122"/>
              </a:rPr>
              <a:t>、社会</a:t>
            </a:r>
            <a:r>
              <a:rPr lang="zh-CN" altLang="en-US" sz="2000" spc="50" dirty="0">
                <a:ln w="11430"/>
                <a:effectLst>
                  <a:glow>
                    <a:srgbClr val="F8E784"/>
                  </a:glow>
                </a:effectLst>
                <a:latin typeface="黑体" pitchFamily="2" charset="-122"/>
                <a:ea typeface="黑体" pitchFamily="2" charset="-122"/>
              </a:rPr>
              <a:t>经济的进一步发展</a:t>
            </a:r>
          </a:p>
        </p:txBody>
      </p:sp>
      <p:sp>
        <p:nvSpPr>
          <p:cNvPr id="13" name="矩形 12"/>
          <p:cNvSpPr/>
          <p:nvPr/>
        </p:nvSpPr>
        <p:spPr bwMode="auto">
          <a:xfrm>
            <a:off x="785786" y="2257760"/>
            <a:ext cx="4962166" cy="481863"/>
          </a:xfrm>
          <a:prstGeom prst="rect">
            <a:avLst/>
          </a:prstGeom>
        </p:spPr>
        <p:txBody>
          <a:bodyPr>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1. </a:t>
            </a:r>
            <a:r>
              <a:rPr lang="zh-CN" altLang="en-US" sz="2000" b="1" dirty="0" smtClean="0">
                <a:latin typeface="黑体" pitchFamily="2" charset="-122"/>
                <a:ea typeface="黑体" pitchFamily="2" charset="-122"/>
              </a:rPr>
              <a:t>农业</a:t>
            </a:r>
            <a:r>
              <a:rPr lang="zh-CN" altLang="en-US" sz="2000" b="1" dirty="0">
                <a:latin typeface="黑体" pitchFamily="2" charset="-122"/>
                <a:ea typeface="黑体" pitchFamily="2" charset="-122"/>
              </a:rPr>
              <a:t>生产状况</a:t>
            </a:r>
          </a:p>
        </p:txBody>
      </p:sp>
      <p:grpSp>
        <p:nvGrpSpPr>
          <p:cNvPr id="7" name="组合 12"/>
          <p:cNvGrpSpPr>
            <a:grpSpLocks/>
          </p:cNvGrpSpPr>
          <p:nvPr/>
        </p:nvGrpSpPr>
        <p:grpSpPr bwMode="auto">
          <a:xfrm>
            <a:off x="5076056" y="2658205"/>
            <a:ext cx="2786082" cy="3147059"/>
            <a:chOff x="968152" y="2714620"/>
            <a:chExt cx="2228188" cy="2609051"/>
          </a:xfrm>
        </p:grpSpPr>
        <p:pic>
          <p:nvPicPr>
            <p:cNvPr id="8" name="Picture 3" descr="Image13"/>
            <p:cNvPicPr>
              <a:picLocks noChangeAspect="1" noChangeArrowheads="1"/>
            </p:cNvPicPr>
            <p:nvPr/>
          </p:nvPicPr>
          <p:blipFill>
            <a:blip r:embed="rId2" cstate="print"/>
            <a:stretch>
              <a:fillRect/>
            </a:stretch>
          </p:blipFill>
          <p:spPr>
            <a:xfrm>
              <a:off x="968152" y="2714620"/>
              <a:ext cx="2228188" cy="2312241"/>
            </a:xfrm>
            <a:prstGeom prst="rect">
              <a:avLst/>
            </a:prstGeom>
            <a:ln>
              <a:noFill/>
            </a:ln>
            <a:effectLst/>
          </p:spPr>
        </p:pic>
        <p:sp>
          <p:nvSpPr>
            <p:cNvPr id="10" name="TextBox 9"/>
            <p:cNvSpPr txBox="1"/>
            <p:nvPr/>
          </p:nvSpPr>
          <p:spPr>
            <a:xfrm>
              <a:off x="1695328" y="5094027"/>
              <a:ext cx="832283" cy="229644"/>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1">
                  <a:latin typeface="Arial" charset="0"/>
                  <a:ea typeface="楷体_GB2312"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b="0" dirty="0" smtClean="0">
                  <a:latin typeface="黑体" pitchFamily="49" charset="-122"/>
                  <a:ea typeface="黑体" pitchFamily="49" charset="-122"/>
                </a:rPr>
                <a:t>西周</a:t>
              </a:r>
              <a:r>
                <a:rPr lang="zh-CN" altLang="en-US" b="0" dirty="0">
                  <a:latin typeface="黑体" pitchFamily="49" charset="-122"/>
                  <a:ea typeface="黑体" pitchFamily="49" charset="-122"/>
                </a:rPr>
                <a:t>铜耜</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5795684"/>
            <a:ext cx="772727" cy="513041"/>
          </a:xfrm>
          <a:prstGeom prst="rect">
            <a:avLst/>
          </a:prstGeom>
          <a:noFill/>
          <a:ln w="9525">
            <a:noFill/>
            <a:miter lim="800000"/>
            <a:headEnd/>
            <a:tailEnd/>
          </a:ln>
        </p:spPr>
      </p:pic>
      <p:sp>
        <p:nvSpPr>
          <p:cNvPr id="3" name="TextBox 2"/>
          <p:cNvSpPr txBox="1"/>
          <p:nvPr/>
        </p:nvSpPr>
        <p:spPr>
          <a:xfrm>
            <a:off x="714375" y="1803588"/>
            <a:ext cx="7715250" cy="4154984"/>
          </a:xfrm>
          <a:prstGeom prst="rect">
            <a:avLst/>
          </a:prstGeom>
          <a:noFill/>
        </p:spPr>
        <p:txBody>
          <a:bodyPr>
            <a:spAutoFit/>
          </a:bodyPr>
          <a:lstStyle>
            <a:defPPr>
              <a:defRPr lang="zh-CN"/>
            </a:defPPr>
            <a:lvl1pPr algn="ctr">
              <a:lnSpc>
                <a:spcPct val="150000"/>
              </a:lnSpc>
              <a:defRPr sz="1600" b="1">
                <a:solidFill>
                  <a:srgbClr val="996600"/>
                </a:solidFill>
                <a:latin typeface="黑体" pitchFamily="2" charset="-122"/>
                <a:ea typeface="黑体" pitchFamily="2" charset="-122"/>
              </a:defRPr>
            </a:lvl1pPr>
          </a:lstStyle>
          <a:p>
            <a:r>
              <a:rPr lang="zh-CN" altLang="en-US" dirty="0"/>
              <a:t>五行</a:t>
            </a:r>
            <a:endParaRPr lang="en-US" altLang="zh-CN" dirty="0"/>
          </a:p>
          <a:p>
            <a:pPr algn="l"/>
            <a:r>
              <a:rPr lang="zh-CN" altLang="en-US" dirty="0" smtClean="0"/>
              <a:t>　　</a:t>
            </a:r>
            <a:r>
              <a:rPr lang="zh-CN" altLang="en-US" b="0" dirty="0" smtClean="0"/>
              <a:t>即</a:t>
            </a:r>
            <a:r>
              <a:rPr lang="zh-CN" altLang="en-US" b="0" dirty="0"/>
              <a:t>水、火、木、金、土五种物质。</a:t>
            </a:r>
            <a:r>
              <a:rPr lang="en-US" altLang="zh-CN" b="0" dirty="0"/>
              <a:t>《</a:t>
            </a:r>
            <a:r>
              <a:rPr lang="zh-CN" altLang="en-US" b="0" dirty="0"/>
              <a:t>尚书</a:t>
            </a:r>
            <a:r>
              <a:rPr lang="en-US" altLang="zh-CN" b="0" dirty="0"/>
              <a:t>·</a:t>
            </a:r>
            <a:r>
              <a:rPr lang="zh-CN" altLang="en-US" b="0" dirty="0"/>
              <a:t>洪范</a:t>
            </a:r>
            <a:r>
              <a:rPr lang="en-US" altLang="zh-CN" b="0" dirty="0"/>
              <a:t>》</a:t>
            </a:r>
            <a:r>
              <a:rPr lang="zh-CN" altLang="en-US" b="0" dirty="0"/>
              <a:t>认为这五种物质各有不同的属性和作用，人们只要善于利用其属性和发挥其作用，世界就能在正常的秩序中发展。这五种基本物质，是我国自发的唯物主义思想因素发生较早的物质基础。</a:t>
            </a:r>
            <a:endParaRPr lang="en-US" altLang="zh-CN" b="0" dirty="0"/>
          </a:p>
          <a:p>
            <a:r>
              <a:rPr lang="zh-CN" altLang="en-US" dirty="0"/>
              <a:t>八卦</a:t>
            </a:r>
            <a:endParaRPr lang="en-US" altLang="zh-CN" dirty="0"/>
          </a:p>
          <a:p>
            <a:pPr algn="l"/>
            <a:r>
              <a:rPr lang="zh-CN" altLang="en-US" dirty="0" smtClean="0"/>
              <a:t>　　</a:t>
            </a:r>
            <a:r>
              <a:rPr lang="zh-CN" altLang="en-US" b="0" dirty="0" smtClean="0"/>
              <a:t>从</a:t>
            </a:r>
            <a:r>
              <a:rPr lang="zh-CN" altLang="en-US" b="0" dirty="0"/>
              <a:t>自然界中选取天、地、雷、火、风、泽、水、山八种自然物，作为生成万物的根源，而天、地二者又是总根源，这就是关于万物生成的一种十分朴素的唯物主义观念。它把世界上千变万化复杂纷纭的事物抽象为阴、阳两个基本范畴，认为世界就是由于这一对具有对抗性的势力交感而产生变化和发展的。而这一切事物的发展变化又有它自身的历史过程，当它发展到一定的极限，就会发生物极必反的现象，转化到它的对立面去。这也是一种朴素的辩证法思想。</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5795685"/>
            <a:ext cx="772727" cy="513041"/>
          </a:xfrm>
          <a:prstGeom prst="rect">
            <a:avLst/>
          </a:prstGeom>
          <a:noFill/>
          <a:ln w="9525">
            <a:noFill/>
            <a:miter lim="800000"/>
            <a:headEnd/>
            <a:tailEnd/>
          </a:ln>
        </p:spPr>
      </p:pic>
      <p:sp>
        <p:nvSpPr>
          <p:cNvPr id="3" name="TextBox 2"/>
          <p:cNvSpPr txBox="1"/>
          <p:nvPr/>
        </p:nvSpPr>
        <p:spPr>
          <a:xfrm>
            <a:off x="714375" y="1954213"/>
            <a:ext cx="7715250" cy="3139321"/>
          </a:xfrm>
          <a:prstGeom prst="rect">
            <a:avLst/>
          </a:prstGeom>
          <a:noFill/>
        </p:spPr>
        <p:txBody>
          <a:bodyPr>
            <a:spAutoFit/>
          </a:bodyPr>
          <a:lstStyle/>
          <a:p>
            <a:pPr algn="ctr">
              <a:lnSpc>
                <a:spcPct val="150000"/>
              </a:lnSpc>
              <a:defRPr/>
            </a:pPr>
            <a:r>
              <a:rPr lang="en-US" altLang="zh-CN" sz="1600" b="1" dirty="0">
                <a:solidFill>
                  <a:srgbClr val="996600"/>
                </a:solidFill>
                <a:latin typeface="黑体" pitchFamily="2" charset="-122"/>
                <a:ea typeface="黑体" pitchFamily="2" charset="-122"/>
              </a:rPr>
              <a:t>【</a:t>
            </a:r>
            <a:r>
              <a:rPr lang="zh-CN" altLang="en-US" sz="1600" b="1" dirty="0">
                <a:solidFill>
                  <a:srgbClr val="996600"/>
                </a:solidFill>
                <a:latin typeface="黑体" pitchFamily="2" charset="-122"/>
                <a:ea typeface="黑体" pitchFamily="2" charset="-122"/>
              </a:rPr>
              <a:t>教学目标</a:t>
            </a:r>
            <a:r>
              <a:rPr lang="en-US" altLang="zh-CN" sz="1600" b="1" dirty="0">
                <a:solidFill>
                  <a:srgbClr val="996600"/>
                </a:solidFill>
                <a:latin typeface="黑体" pitchFamily="2" charset="-122"/>
                <a:ea typeface="黑体" pitchFamily="2" charset="-122"/>
              </a:rPr>
              <a:t>】</a:t>
            </a:r>
          </a:p>
          <a:p>
            <a:pPr>
              <a:lnSpc>
                <a:spcPct val="150000"/>
              </a:lnSpc>
              <a:defRPr/>
            </a:pPr>
            <a:r>
              <a:rPr lang="zh-CN" altLang="en-US" sz="1600" dirty="0">
                <a:solidFill>
                  <a:srgbClr val="996600"/>
                </a:solidFill>
              </a:rPr>
              <a:t>　　</a:t>
            </a:r>
            <a:r>
              <a:rPr lang="zh-CN" altLang="en-US" sz="1600" dirty="0" smtClean="0">
                <a:solidFill>
                  <a:srgbClr val="996600"/>
                </a:solidFill>
              </a:rPr>
              <a:t>弄清西周时期社会经济发展的基本情况；理解西周时期的井田制度和工商食官制度；认识西周哲学思想领域的新变化；掌握西周科技文化的主要内容及其成就。</a:t>
            </a:r>
          </a:p>
          <a:p>
            <a:pPr>
              <a:lnSpc>
                <a:spcPct val="150000"/>
              </a:lnSpc>
              <a:defRPr/>
            </a:pPr>
            <a:endParaRPr lang="en-US" altLang="zh-CN" sz="1600" dirty="0">
              <a:solidFill>
                <a:srgbClr val="996600"/>
              </a:solidFill>
            </a:endParaRPr>
          </a:p>
          <a:p>
            <a:pPr>
              <a:lnSpc>
                <a:spcPct val="150000"/>
              </a:lnSpc>
              <a:defRPr/>
            </a:pPr>
            <a:endParaRPr lang="zh-CN" altLang="en-US" sz="1600" dirty="0">
              <a:solidFill>
                <a:srgbClr val="996600"/>
              </a:solidFill>
            </a:endParaRPr>
          </a:p>
          <a:p>
            <a:pPr algn="ctr">
              <a:lnSpc>
                <a:spcPct val="150000"/>
              </a:lnSpc>
              <a:defRPr/>
            </a:pPr>
            <a:r>
              <a:rPr lang="en-US" altLang="zh-CN" sz="1600" b="1" dirty="0">
                <a:solidFill>
                  <a:srgbClr val="996600"/>
                </a:solidFill>
                <a:latin typeface="宋体" pitchFamily="2" charset="-122"/>
              </a:rPr>
              <a:t>【</a:t>
            </a:r>
            <a:r>
              <a:rPr lang="zh-CN" altLang="en-US" sz="1600" b="1" dirty="0">
                <a:solidFill>
                  <a:srgbClr val="996600"/>
                </a:solidFill>
                <a:latin typeface="宋体" pitchFamily="2" charset="-122"/>
              </a:rPr>
              <a:t>重点难点</a:t>
            </a:r>
            <a:r>
              <a:rPr lang="en-US" altLang="zh-CN" sz="1600" b="1" dirty="0">
                <a:solidFill>
                  <a:srgbClr val="996600"/>
                </a:solidFill>
                <a:latin typeface="宋体" pitchFamily="2" charset="-122"/>
              </a:rPr>
              <a:t>】</a:t>
            </a:r>
            <a:endParaRPr lang="zh-CN" altLang="en-US" sz="1600" b="1" dirty="0">
              <a:solidFill>
                <a:srgbClr val="996600"/>
              </a:solidFill>
            </a:endParaRPr>
          </a:p>
          <a:p>
            <a:pPr>
              <a:lnSpc>
                <a:spcPct val="150000"/>
              </a:lnSpc>
              <a:defRPr/>
            </a:pPr>
            <a:r>
              <a:rPr lang="zh-CN" altLang="en-US" sz="1600" dirty="0">
                <a:solidFill>
                  <a:srgbClr val="996600"/>
                </a:solidFill>
              </a:rPr>
              <a:t>        本节课教学的重点</a:t>
            </a:r>
            <a:r>
              <a:rPr lang="zh-CN" altLang="en-US" sz="1600" dirty="0" smtClean="0">
                <a:solidFill>
                  <a:srgbClr val="996600"/>
                </a:solidFill>
              </a:rPr>
              <a:t>是西周时期的经济和文化。</a:t>
            </a:r>
            <a:r>
              <a:rPr lang="zh-CN" altLang="en-US" sz="1600" dirty="0">
                <a:solidFill>
                  <a:srgbClr val="996600"/>
                </a:solidFill>
              </a:rPr>
              <a:t>难点</a:t>
            </a:r>
            <a:r>
              <a:rPr lang="zh-CN" altLang="en-US" sz="1600" dirty="0" smtClean="0">
                <a:solidFill>
                  <a:srgbClr val="996600"/>
                </a:solidFill>
              </a:rPr>
              <a:t>是如何理解井田制度和工商食官制度；导致西周哲学思想变化的原因是什么。</a:t>
            </a:r>
            <a:endParaRPr lang="zh-CN" altLang="en-US" sz="1600" dirty="0">
              <a:solidFill>
                <a:srgbClr val="9966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5795684"/>
            <a:ext cx="772727" cy="513041"/>
          </a:xfrm>
          <a:prstGeom prst="rect">
            <a:avLst/>
          </a:prstGeom>
          <a:noFill/>
          <a:ln w="9525">
            <a:noFill/>
            <a:miter lim="800000"/>
            <a:headEnd/>
            <a:tailEnd/>
          </a:ln>
        </p:spPr>
      </p:pic>
      <p:sp>
        <p:nvSpPr>
          <p:cNvPr id="3" name="TextBox 2"/>
          <p:cNvSpPr txBox="1"/>
          <p:nvPr/>
        </p:nvSpPr>
        <p:spPr>
          <a:xfrm>
            <a:off x="889198" y="1196752"/>
            <a:ext cx="7715250" cy="4770537"/>
          </a:xfrm>
          <a:prstGeom prst="rect">
            <a:avLst/>
          </a:prstGeom>
          <a:noFill/>
        </p:spPr>
        <p:txBody>
          <a:bodyPr>
            <a:spAutoFit/>
          </a:bodyPr>
          <a:lstStyle/>
          <a:p>
            <a:r>
              <a:rPr lang="en-US" altLang="zh-CN" sz="1600" dirty="0" smtClean="0">
                <a:solidFill>
                  <a:srgbClr val="996600"/>
                </a:solidFill>
                <a:latin typeface="+mn-lt"/>
                <a:ea typeface="+mn-ea"/>
              </a:rPr>
              <a:t>1</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西汉</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司马迁</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史记</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，中华书局，</a:t>
            </a:r>
            <a:r>
              <a:rPr lang="en-US" altLang="zh-CN" sz="1600" dirty="0" smtClean="0">
                <a:solidFill>
                  <a:srgbClr val="996600"/>
                </a:solidFill>
                <a:latin typeface="+mn-lt"/>
                <a:ea typeface="+mn-ea"/>
              </a:rPr>
              <a:t>1973</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2.[</a:t>
            </a:r>
            <a:r>
              <a:rPr lang="zh-CN" altLang="en-US" sz="1600" dirty="0" smtClean="0">
                <a:solidFill>
                  <a:srgbClr val="996600"/>
                </a:solidFill>
                <a:latin typeface="+mn-lt"/>
                <a:ea typeface="+mn-ea"/>
              </a:rPr>
              <a:t>晋</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皇甫谧</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帝王世纪</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，辽宁教育出版社，</a:t>
            </a:r>
            <a:r>
              <a:rPr lang="en-US" altLang="zh-CN" sz="1600" dirty="0" smtClean="0">
                <a:solidFill>
                  <a:srgbClr val="996600"/>
                </a:solidFill>
                <a:latin typeface="+mn-lt"/>
                <a:ea typeface="+mn-ea"/>
              </a:rPr>
              <a:t>1997</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3.</a:t>
            </a:r>
            <a:r>
              <a:rPr lang="zh-CN" altLang="en-US" sz="1600" dirty="0" smtClean="0">
                <a:solidFill>
                  <a:srgbClr val="996600"/>
                </a:solidFill>
                <a:latin typeface="+mn-lt"/>
                <a:ea typeface="+mn-ea"/>
              </a:rPr>
              <a:t>范祥雍</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古本竹书纪年辑校订补</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，新知识出版社，</a:t>
            </a:r>
            <a:r>
              <a:rPr lang="en-US" altLang="zh-CN" sz="1600" dirty="0" smtClean="0">
                <a:solidFill>
                  <a:srgbClr val="996600"/>
                </a:solidFill>
                <a:latin typeface="+mn-lt"/>
                <a:ea typeface="+mn-ea"/>
              </a:rPr>
              <a:t>1956</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4.</a:t>
            </a:r>
            <a:r>
              <a:rPr lang="zh-CN" altLang="en-US" sz="1600" dirty="0" smtClean="0">
                <a:solidFill>
                  <a:srgbClr val="996600"/>
                </a:solidFill>
                <a:latin typeface="+mn-lt"/>
                <a:ea typeface="+mn-ea"/>
              </a:rPr>
              <a:t>翦伯赞、郑天挺主编</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中国通史参考资料</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第一册，中华书局，</a:t>
            </a:r>
            <a:r>
              <a:rPr lang="en-US" altLang="zh-CN" sz="1600" dirty="0" smtClean="0">
                <a:solidFill>
                  <a:srgbClr val="996600"/>
                </a:solidFill>
                <a:latin typeface="+mn-lt"/>
                <a:ea typeface="+mn-ea"/>
              </a:rPr>
              <a:t>1962</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5.</a:t>
            </a:r>
            <a:r>
              <a:rPr lang="zh-CN" altLang="en-US" sz="1600" dirty="0" smtClean="0">
                <a:solidFill>
                  <a:srgbClr val="996600"/>
                </a:solidFill>
                <a:latin typeface="+mn-lt"/>
                <a:ea typeface="+mn-ea"/>
              </a:rPr>
              <a:t>翦伯赞</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中国史纲要</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上册，人民出版社，</a:t>
            </a:r>
            <a:r>
              <a:rPr lang="en-US" altLang="zh-CN" sz="1600" dirty="0" smtClean="0">
                <a:solidFill>
                  <a:srgbClr val="996600"/>
                </a:solidFill>
                <a:latin typeface="+mn-lt"/>
                <a:ea typeface="+mn-ea"/>
              </a:rPr>
              <a:t>1983</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6.</a:t>
            </a:r>
            <a:r>
              <a:rPr lang="zh-CN" altLang="en-US" sz="1600" dirty="0" smtClean="0">
                <a:solidFill>
                  <a:srgbClr val="996600"/>
                </a:solidFill>
                <a:latin typeface="+mn-lt"/>
                <a:ea typeface="+mn-ea"/>
              </a:rPr>
              <a:t>范文澜</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中国通史</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第一册，人民出版社，</a:t>
            </a:r>
            <a:r>
              <a:rPr lang="en-US" altLang="zh-CN" sz="1600" dirty="0" smtClean="0">
                <a:solidFill>
                  <a:srgbClr val="996600"/>
                </a:solidFill>
                <a:latin typeface="+mn-lt"/>
                <a:ea typeface="+mn-ea"/>
              </a:rPr>
              <a:t>1978</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7.</a:t>
            </a:r>
            <a:r>
              <a:rPr lang="zh-CN" altLang="en-US" sz="1600" dirty="0" smtClean="0">
                <a:solidFill>
                  <a:srgbClr val="996600"/>
                </a:solidFill>
                <a:latin typeface="+mn-lt"/>
                <a:ea typeface="+mn-ea"/>
              </a:rPr>
              <a:t>郭沫若主编</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中国史稿</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第一册，人民出版社，</a:t>
            </a:r>
            <a:r>
              <a:rPr lang="en-US" altLang="zh-CN" sz="1600" dirty="0" smtClean="0">
                <a:solidFill>
                  <a:srgbClr val="996600"/>
                </a:solidFill>
                <a:latin typeface="+mn-lt"/>
                <a:ea typeface="+mn-ea"/>
              </a:rPr>
              <a:t>1976</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8.</a:t>
            </a:r>
            <a:r>
              <a:rPr lang="zh-CN" altLang="en-US" sz="1600" dirty="0" smtClean="0">
                <a:solidFill>
                  <a:srgbClr val="996600"/>
                </a:solidFill>
                <a:latin typeface="+mn-lt"/>
                <a:ea typeface="+mn-ea"/>
              </a:rPr>
              <a:t>白寿彝主编</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中国通史</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第一至四册，上海人民出版社，</a:t>
            </a:r>
            <a:r>
              <a:rPr lang="en-US" altLang="zh-CN" sz="1600" dirty="0" smtClean="0">
                <a:solidFill>
                  <a:srgbClr val="996600"/>
                </a:solidFill>
                <a:latin typeface="+mn-lt"/>
                <a:ea typeface="+mn-ea"/>
              </a:rPr>
              <a:t>1994</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9.</a:t>
            </a:r>
            <a:r>
              <a:rPr lang="zh-CN" altLang="en-US" sz="1600" dirty="0" smtClean="0">
                <a:solidFill>
                  <a:srgbClr val="996600"/>
                </a:solidFill>
                <a:latin typeface="+mn-lt"/>
                <a:ea typeface="+mn-ea"/>
              </a:rPr>
              <a:t>杨宽</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西周史</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，上海人民出版社，</a:t>
            </a:r>
            <a:r>
              <a:rPr lang="en-US" altLang="zh-CN" sz="1600" dirty="0" smtClean="0">
                <a:solidFill>
                  <a:srgbClr val="996600"/>
                </a:solidFill>
                <a:latin typeface="+mn-lt"/>
                <a:ea typeface="+mn-ea"/>
              </a:rPr>
              <a:t>1999</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10.</a:t>
            </a:r>
            <a:r>
              <a:rPr lang="zh-CN" altLang="en-US" sz="1600" dirty="0" smtClean="0">
                <a:solidFill>
                  <a:srgbClr val="996600"/>
                </a:solidFill>
                <a:latin typeface="+mn-lt"/>
                <a:ea typeface="+mn-ea"/>
              </a:rPr>
              <a:t>许倬云</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西周史</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，三联书店，</a:t>
            </a:r>
            <a:r>
              <a:rPr lang="en-US" altLang="zh-CN" sz="1600" dirty="0" smtClean="0">
                <a:solidFill>
                  <a:srgbClr val="996600"/>
                </a:solidFill>
                <a:latin typeface="+mn-lt"/>
                <a:ea typeface="+mn-ea"/>
              </a:rPr>
              <a:t>1994</a:t>
            </a:r>
            <a:r>
              <a:rPr lang="zh-CN" altLang="en-US" sz="1600" dirty="0" smtClean="0">
                <a:solidFill>
                  <a:srgbClr val="996600"/>
                </a:solidFill>
                <a:latin typeface="+mn-lt"/>
                <a:ea typeface="+mn-ea"/>
              </a:rPr>
              <a:t>。 </a:t>
            </a:r>
          </a:p>
          <a:p>
            <a:r>
              <a:rPr lang="en-US" altLang="zh-CN" sz="1600" dirty="0" smtClean="0">
                <a:solidFill>
                  <a:srgbClr val="996600"/>
                </a:solidFill>
                <a:latin typeface="+mn-lt"/>
                <a:ea typeface="+mn-ea"/>
              </a:rPr>
              <a:t>11.</a:t>
            </a:r>
            <a:r>
              <a:rPr lang="zh-CN" altLang="en-US" sz="1600" dirty="0" smtClean="0">
                <a:solidFill>
                  <a:srgbClr val="996600"/>
                </a:solidFill>
                <a:latin typeface="+mn-lt"/>
                <a:ea typeface="+mn-ea"/>
              </a:rPr>
              <a:t>赵光贤</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周代社会辨析</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，人民出版社，</a:t>
            </a:r>
            <a:r>
              <a:rPr lang="en-US" altLang="zh-CN" sz="1600" dirty="0" smtClean="0">
                <a:solidFill>
                  <a:srgbClr val="996600"/>
                </a:solidFill>
                <a:latin typeface="+mn-lt"/>
                <a:ea typeface="+mn-ea"/>
              </a:rPr>
              <a:t>1980</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12.</a:t>
            </a:r>
            <a:r>
              <a:rPr lang="zh-CN" altLang="en-US" sz="1600" dirty="0" smtClean="0">
                <a:solidFill>
                  <a:srgbClr val="996600"/>
                </a:solidFill>
                <a:latin typeface="+mn-lt"/>
                <a:ea typeface="+mn-ea"/>
              </a:rPr>
              <a:t>杨向奎</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宗周社会与礼乐文明</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，人民出版社，</a:t>
            </a:r>
            <a:r>
              <a:rPr lang="en-US" altLang="zh-CN" sz="1600" dirty="0" smtClean="0">
                <a:solidFill>
                  <a:srgbClr val="996600"/>
                </a:solidFill>
                <a:latin typeface="+mn-lt"/>
                <a:ea typeface="+mn-ea"/>
              </a:rPr>
              <a:t>1992</a:t>
            </a:r>
            <a:r>
              <a:rPr lang="zh-CN" altLang="en-US" sz="1600" dirty="0" smtClean="0">
                <a:solidFill>
                  <a:srgbClr val="996600"/>
                </a:solidFill>
                <a:latin typeface="+mn-lt"/>
                <a:ea typeface="+mn-ea"/>
              </a:rPr>
              <a:t>。 </a:t>
            </a:r>
          </a:p>
          <a:p>
            <a:r>
              <a:rPr lang="en-US" altLang="zh-CN" sz="1600" dirty="0" smtClean="0">
                <a:solidFill>
                  <a:srgbClr val="996600"/>
                </a:solidFill>
                <a:latin typeface="+mn-lt"/>
                <a:ea typeface="+mn-ea"/>
              </a:rPr>
              <a:t>13.</a:t>
            </a:r>
            <a:r>
              <a:rPr lang="zh-CN" altLang="en-US" sz="1600" dirty="0" smtClean="0">
                <a:solidFill>
                  <a:srgbClr val="996600"/>
                </a:solidFill>
                <a:latin typeface="+mn-lt"/>
                <a:ea typeface="+mn-ea"/>
              </a:rPr>
              <a:t>晁福林</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夏商西周的社会变迁</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，北京师范大学出版社，</a:t>
            </a:r>
            <a:r>
              <a:rPr lang="en-US" altLang="zh-CN" sz="1600" dirty="0" smtClean="0">
                <a:solidFill>
                  <a:srgbClr val="996600"/>
                </a:solidFill>
                <a:latin typeface="+mn-lt"/>
                <a:ea typeface="+mn-ea"/>
              </a:rPr>
              <a:t>1996</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14.</a:t>
            </a:r>
            <a:r>
              <a:rPr lang="zh-CN" altLang="en-US" sz="1600" dirty="0" smtClean="0">
                <a:solidFill>
                  <a:srgbClr val="996600"/>
                </a:solidFill>
                <a:latin typeface="+mn-lt"/>
                <a:ea typeface="+mn-ea"/>
              </a:rPr>
              <a:t>徐中舒</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先秦史论稿</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，巴蜀书社，</a:t>
            </a:r>
            <a:r>
              <a:rPr lang="en-US" altLang="zh-CN" sz="1600" dirty="0" smtClean="0">
                <a:solidFill>
                  <a:srgbClr val="996600"/>
                </a:solidFill>
                <a:latin typeface="+mn-lt"/>
                <a:ea typeface="+mn-ea"/>
              </a:rPr>
              <a:t>1992</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15.</a:t>
            </a:r>
            <a:r>
              <a:rPr lang="zh-CN" altLang="en-US" sz="1600" dirty="0" smtClean="0">
                <a:solidFill>
                  <a:srgbClr val="996600"/>
                </a:solidFill>
                <a:latin typeface="+mn-lt"/>
                <a:ea typeface="+mn-ea"/>
              </a:rPr>
              <a:t>金景芳</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中国奴隶社会史</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，上海人民出版社，</a:t>
            </a:r>
            <a:r>
              <a:rPr lang="en-US" altLang="zh-CN" sz="1600" dirty="0" smtClean="0">
                <a:solidFill>
                  <a:srgbClr val="996600"/>
                </a:solidFill>
                <a:latin typeface="+mn-lt"/>
                <a:ea typeface="+mn-ea"/>
              </a:rPr>
              <a:t>1983</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16.</a:t>
            </a:r>
            <a:r>
              <a:rPr lang="zh-CN" altLang="en-US" sz="1600" dirty="0" smtClean="0">
                <a:solidFill>
                  <a:srgbClr val="996600"/>
                </a:solidFill>
                <a:latin typeface="+mn-lt"/>
                <a:ea typeface="+mn-ea"/>
              </a:rPr>
              <a:t>郭沫若</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中国古代社会研究</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，人民出版社，</a:t>
            </a:r>
            <a:r>
              <a:rPr lang="en-US" altLang="zh-CN" sz="1600" dirty="0" smtClean="0">
                <a:solidFill>
                  <a:srgbClr val="996600"/>
                </a:solidFill>
                <a:latin typeface="+mn-lt"/>
                <a:ea typeface="+mn-ea"/>
              </a:rPr>
              <a:t>1977</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17.</a:t>
            </a:r>
            <a:r>
              <a:rPr lang="zh-CN" altLang="en-US" sz="1600" dirty="0" smtClean="0">
                <a:solidFill>
                  <a:srgbClr val="996600"/>
                </a:solidFill>
                <a:latin typeface="+mn-lt"/>
                <a:ea typeface="+mn-ea"/>
              </a:rPr>
              <a:t>徐喜辰</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井田制度研究</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，吉林人民出版社，</a:t>
            </a:r>
            <a:r>
              <a:rPr lang="en-US" altLang="zh-CN" sz="1600" dirty="0" smtClean="0">
                <a:solidFill>
                  <a:srgbClr val="996600"/>
                </a:solidFill>
                <a:latin typeface="+mn-lt"/>
                <a:ea typeface="+mn-ea"/>
              </a:rPr>
              <a:t>1982</a:t>
            </a:r>
            <a:r>
              <a:rPr lang="zh-CN" altLang="en-US" sz="1600" dirty="0" smtClean="0">
                <a:solidFill>
                  <a:srgbClr val="996600"/>
                </a:solidFill>
                <a:latin typeface="+mn-lt"/>
                <a:ea typeface="+mn-ea"/>
              </a:rPr>
              <a:t>。</a:t>
            </a:r>
          </a:p>
          <a:p>
            <a:r>
              <a:rPr lang="en-US" altLang="zh-CN" sz="1600" dirty="0" smtClean="0">
                <a:solidFill>
                  <a:srgbClr val="996600"/>
                </a:solidFill>
                <a:latin typeface="+mn-lt"/>
                <a:ea typeface="+mn-ea"/>
              </a:rPr>
              <a:t>18.</a:t>
            </a:r>
            <a:r>
              <a:rPr lang="zh-CN" altLang="en-US" sz="1600" dirty="0" smtClean="0">
                <a:solidFill>
                  <a:srgbClr val="996600"/>
                </a:solidFill>
                <a:latin typeface="+mn-lt"/>
                <a:ea typeface="+mn-ea"/>
              </a:rPr>
              <a:t>中国社会科学院考古研究所</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新中国的考古发现和研究</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，文物出版社，</a:t>
            </a:r>
            <a:r>
              <a:rPr lang="en-US" altLang="zh-CN" sz="1600" dirty="0" smtClean="0">
                <a:solidFill>
                  <a:srgbClr val="996600"/>
                </a:solidFill>
                <a:latin typeface="+mn-lt"/>
                <a:ea typeface="+mn-ea"/>
              </a:rPr>
              <a:t>1984</a:t>
            </a:r>
            <a:r>
              <a:rPr lang="zh-CN" altLang="en-US" sz="1600" dirty="0" smtClean="0">
                <a:solidFill>
                  <a:srgbClr val="996600"/>
                </a:solidFill>
                <a:latin typeface="+mn-lt"/>
                <a:ea typeface="+mn-ea"/>
              </a:rPr>
              <a:t>。</a:t>
            </a:r>
          </a:p>
          <a:p>
            <a:pPr>
              <a:buFontTx/>
              <a:buNone/>
            </a:pPr>
            <a:r>
              <a:rPr lang="en-US" altLang="zh-CN" sz="1600" dirty="0" smtClean="0">
                <a:solidFill>
                  <a:srgbClr val="996600"/>
                </a:solidFill>
                <a:latin typeface="+mn-lt"/>
                <a:ea typeface="+mn-ea"/>
              </a:rPr>
              <a:t>19.</a:t>
            </a:r>
            <a:r>
              <a:rPr lang="zh-CN" altLang="en-US" sz="1600" dirty="0" smtClean="0">
                <a:solidFill>
                  <a:srgbClr val="996600"/>
                </a:solidFill>
                <a:latin typeface="+mn-lt"/>
                <a:ea typeface="+mn-ea"/>
              </a:rPr>
              <a:t>谭其骧主编</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中国历史地图集</a:t>
            </a:r>
            <a:r>
              <a:rPr lang="en-US" altLang="zh-CN" sz="1600" dirty="0" smtClean="0">
                <a:solidFill>
                  <a:srgbClr val="996600"/>
                </a:solidFill>
                <a:latin typeface="+mn-lt"/>
                <a:ea typeface="+mn-ea"/>
              </a:rPr>
              <a:t>》</a:t>
            </a:r>
            <a:r>
              <a:rPr lang="zh-CN" altLang="en-US" sz="1600" dirty="0" smtClean="0">
                <a:solidFill>
                  <a:srgbClr val="996600"/>
                </a:solidFill>
                <a:latin typeface="+mn-lt"/>
                <a:ea typeface="+mn-ea"/>
              </a:rPr>
              <a:t>第一册，中国地图出版社，</a:t>
            </a:r>
            <a:r>
              <a:rPr lang="en-US" altLang="zh-CN" sz="1600" dirty="0" smtClean="0">
                <a:solidFill>
                  <a:srgbClr val="996600"/>
                </a:solidFill>
                <a:latin typeface="+mn-lt"/>
                <a:ea typeface="+mn-ea"/>
              </a:rPr>
              <a:t>1982</a:t>
            </a:r>
            <a:r>
              <a:rPr lang="zh-CN" altLang="en-US" sz="1600" dirty="0" smtClean="0">
                <a:solidFill>
                  <a:srgbClr val="996600"/>
                </a:solidFill>
                <a:latin typeface="+mn-lt"/>
                <a:ea typeface="+mn-ea"/>
              </a:rPr>
              <a:t>。</a:t>
            </a:r>
            <a:endParaRPr lang="zh-CN" altLang="en-US" sz="1600" dirty="0">
              <a:solidFill>
                <a:srgbClr val="996600"/>
              </a:solidFill>
              <a:latin typeface="+mn-lt"/>
              <a:ea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857224" y="2093947"/>
            <a:ext cx="7272808" cy="83099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耕作方式：耒耜农业阶段，青铜器耒广泛应用于农业生产。当时普遍采用“协田”、</a:t>
            </a:r>
            <a:r>
              <a:rPr lang="zh-CN" altLang="en-US" sz="1600" kern="0" dirty="0" smtClean="0">
                <a:latin typeface="黑体" pitchFamily="2" charset="-122"/>
                <a:ea typeface="黑体" pitchFamily="2" charset="-122"/>
              </a:rPr>
              <a:t>“耦耕”</a:t>
            </a:r>
            <a:r>
              <a:rPr lang="zh-CN" altLang="en-US" sz="1600" kern="0" dirty="0" smtClean="0">
                <a:ln w="11430"/>
                <a:latin typeface="黑体" pitchFamily="2" charset="-122"/>
                <a:ea typeface="黑体" pitchFamily="2" charset="-122"/>
              </a:rPr>
              <a:t>，出现休耕轮作，懂得深耕、熟耘、堆肥等。</a:t>
            </a:r>
            <a:endParaRPr lang="en-US" altLang="zh-CN" sz="1600" kern="0" dirty="0" smtClean="0">
              <a:ln w="11430"/>
              <a:latin typeface="黑体" pitchFamily="2" charset="-122"/>
              <a:ea typeface="黑体" pitchFamily="2" charset="-122"/>
            </a:endParaRPr>
          </a:p>
        </p:txBody>
      </p:sp>
      <p:sp>
        <p:nvSpPr>
          <p:cNvPr id="15" name="矩形 14"/>
          <p:cNvSpPr/>
          <p:nvPr/>
        </p:nvSpPr>
        <p:spPr bwMode="auto">
          <a:xfrm>
            <a:off x="857224" y="3053859"/>
            <a:ext cx="7272808" cy="20313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pPr>
            <a:r>
              <a:rPr lang="zh-CN" altLang="en-US" sz="1400" kern="0" dirty="0" smtClean="0">
                <a:ln w="11430"/>
                <a:latin typeface="黑体" pitchFamily="2" charset="-122"/>
                <a:ea typeface="黑体" pitchFamily="2" charset="-122"/>
              </a:rPr>
              <a:t>　　</a:t>
            </a:r>
            <a:r>
              <a:rPr lang="zh-CN" altLang="en-US" sz="1400" kern="0" dirty="0" smtClean="0">
                <a:ln w="11430"/>
                <a:solidFill>
                  <a:schemeClr val="tx2"/>
                </a:solidFill>
                <a:latin typeface="黑体" pitchFamily="2" charset="-122"/>
                <a:ea typeface="黑体" pitchFamily="2" charset="-122"/>
              </a:rPr>
              <a:t>噫嘻成王。既昭假尔。率时农夫。播厥百谷。骏发尔私。终三十里。亦服尔耕。十千维耦。</a:t>
            </a:r>
            <a:endParaRPr lang="en-US" altLang="zh-CN" sz="1400" kern="0" dirty="0" smtClean="0">
              <a:ln w="11430"/>
              <a:solidFill>
                <a:schemeClr val="tx2"/>
              </a:solidFill>
              <a:latin typeface="黑体" pitchFamily="2" charset="-122"/>
              <a:ea typeface="黑体" pitchFamily="2" charset="-122"/>
            </a:endParaRPr>
          </a:p>
          <a:p>
            <a:pPr>
              <a:lnSpc>
                <a:spcPct val="150000"/>
              </a:lnSpc>
            </a:pPr>
            <a:r>
              <a:rPr lang="en-US" altLang="zh-CN" sz="1400" kern="0" dirty="0" smtClean="0">
                <a:ln w="11430"/>
                <a:latin typeface="黑体" pitchFamily="2" charset="-122"/>
                <a:ea typeface="黑体" pitchFamily="2" charset="-122"/>
              </a:rPr>
              <a:t>                                                  ——《</a:t>
            </a:r>
            <a:r>
              <a:rPr lang="zh-CN" altLang="en-US" sz="1400" kern="0" dirty="0" smtClean="0">
                <a:ln w="11430"/>
                <a:latin typeface="黑体" pitchFamily="2" charset="-122"/>
                <a:ea typeface="黑体" pitchFamily="2" charset="-122"/>
              </a:rPr>
              <a:t>诗经</a:t>
            </a:r>
            <a:r>
              <a:rPr lang="en-US" altLang="zh-CN" sz="1400" kern="0" dirty="0" smtClean="0">
                <a:ln w="11430"/>
                <a:latin typeface="黑体" pitchFamily="2" charset="-122"/>
                <a:ea typeface="黑体" pitchFamily="2" charset="-122"/>
              </a:rPr>
              <a:t>·</a:t>
            </a:r>
            <a:r>
              <a:rPr lang="zh-CN" altLang="en-US" sz="1400" kern="0" dirty="0" smtClean="0">
                <a:ln w="11430"/>
                <a:latin typeface="黑体" pitchFamily="2" charset="-122"/>
                <a:ea typeface="黑体" pitchFamily="2" charset="-122"/>
              </a:rPr>
              <a:t>周颂</a:t>
            </a:r>
            <a:r>
              <a:rPr lang="en-US" altLang="zh-CN" sz="1400" kern="0" dirty="0" smtClean="0">
                <a:ln w="11430"/>
                <a:latin typeface="黑体" pitchFamily="2" charset="-122"/>
                <a:ea typeface="黑体" pitchFamily="2" charset="-122"/>
              </a:rPr>
              <a:t>·</a:t>
            </a:r>
            <a:r>
              <a:rPr lang="zh-CN" altLang="en-US" sz="1400" kern="0" dirty="0" smtClean="0">
                <a:ln w="11430"/>
                <a:latin typeface="黑体" pitchFamily="2" charset="-122"/>
                <a:ea typeface="黑体" pitchFamily="2" charset="-122"/>
              </a:rPr>
              <a:t>噫嘻</a:t>
            </a:r>
            <a:r>
              <a:rPr lang="en-US" altLang="zh-CN" sz="1400" kern="0" dirty="0" smtClean="0">
                <a:ln w="11430"/>
                <a:latin typeface="黑体" pitchFamily="2" charset="-122"/>
                <a:ea typeface="黑体" pitchFamily="2" charset="-122"/>
              </a:rPr>
              <a:t>》</a:t>
            </a:r>
            <a:endParaRPr lang="zh-CN" altLang="en-US" sz="1400" kern="0" dirty="0" smtClean="0">
              <a:ln w="11430"/>
              <a:solidFill>
                <a:srgbClr val="0070C0"/>
              </a:solidFill>
              <a:latin typeface="黑体" pitchFamily="2" charset="-122"/>
              <a:ea typeface="黑体" pitchFamily="2" charset="-122"/>
            </a:endParaRPr>
          </a:p>
          <a:p>
            <a:pPr>
              <a:lnSpc>
                <a:spcPct val="150000"/>
              </a:lnSpc>
            </a:pPr>
            <a:r>
              <a:rPr lang="zh-CN" altLang="en-US" sz="1400" kern="0" dirty="0" smtClean="0">
                <a:ln w="11430"/>
                <a:solidFill>
                  <a:srgbClr val="0070C0"/>
                </a:solidFill>
                <a:latin typeface="黑体" pitchFamily="2" charset="-122"/>
                <a:ea typeface="黑体" pitchFamily="2" charset="-122"/>
              </a:rPr>
              <a:t>　　</a:t>
            </a:r>
            <a:r>
              <a:rPr lang="zh-CN" altLang="en-US" sz="1400" kern="0" dirty="0" smtClean="0">
                <a:ln w="11430"/>
                <a:solidFill>
                  <a:schemeClr val="tx2"/>
                </a:solidFill>
                <a:latin typeface="黑体" pitchFamily="2" charset="-122"/>
                <a:ea typeface="黑体" pitchFamily="2" charset="-122"/>
              </a:rPr>
              <a:t>载芟载柞。其耕泽泽。千耦其耘。徂隰徂畛。侯主侯伯。侯亚侯旅。侯强侯以。有嗿其馌。思媚其妇。有依其士。有略其耜。俶载南亩。播厥百谷。</a:t>
            </a:r>
            <a:endParaRPr lang="en-US" altLang="zh-CN" sz="1400" kern="0" dirty="0" smtClean="0">
              <a:ln w="11430"/>
              <a:solidFill>
                <a:schemeClr val="tx2"/>
              </a:solidFill>
              <a:latin typeface="黑体" pitchFamily="2" charset="-122"/>
              <a:ea typeface="黑体" pitchFamily="2" charset="-122"/>
            </a:endParaRPr>
          </a:p>
          <a:p>
            <a:pPr>
              <a:lnSpc>
                <a:spcPct val="150000"/>
              </a:lnSpc>
            </a:pPr>
            <a:r>
              <a:rPr lang="en-US" altLang="zh-CN" sz="1400" kern="0" dirty="0" smtClean="0">
                <a:ln w="11430"/>
                <a:solidFill>
                  <a:srgbClr val="0070C0"/>
                </a:solidFill>
                <a:latin typeface="黑体" pitchFamily="2" charset="-122"/>
                <a:ea typeface="黑体" pitchFamily="2" charset="-122"/>
              </a:rPr>
              <a:t>                                                  </a:t>
            </a:r>
            <a:r>
              <a:rPr lang="en-US" altLang="zh-CN" sz="1400" kern="0" dirty="0" smtClean="0">
                <a:ln w="11430"/>
                <a:latin typeface="黑体" pitchFamily="2" charset="-122"/>
                <a:ea typeface="黑体" pitchFamily="2" charset="-122"/>
              </a:rPr>
              <a:t>——《</a:t>
            </a:r>
            <a:r>
              <a:rPr lang="zh-CN" altLang="en-US" sz="1400" kern="0" dirty="0" smtClean="0">
                <a:ln w="11430"/>
                <a:latin typeface="黑体" pitchFamily="2" charset="-122"/>
                <a:ea typeface="黑体" pitchFamily="2" charset="-122"/>
              </a:rPr>
              <a:t>诗经</a:t>
            </a:r>
            <a:r>
              <a:rPr lang="en-US" altLang="zh-CN" sz="1400" kern="0" dirty="0" smtClean="0">
                <a:ln w="11430"/>
                <a:latin typeface="黑体" pitchFamily="2" charset="-122"/>
                <a:ea typeface="黑体" pitchFamily="2" charset="-122"/>
              </a:rPr>
              <a:t>·</a:t>
            </a:r>
            <a:r>
              <a:rPr lang="zh-CN" altLang="en-US" sz="1400" kern="0" dirty="0" smtClean="0">
                <a:ln w="11430"/>
                <a:latin typeface="黑体" pitchFamily="2" charset="-122"/>
                <a:ea typeface="黑体" pitchFamily="2" charset="-122"/>
              </a:rPr>
              <a:t>周颂</a:t>
            </a:r>
            <a:r>
              <a:rPr lang="en-US" altLang="zh-CN" sz="1400" kern="0" dirty="0" smtClean="0">
                <a:ln w="11430"/>
                <a:latin typeface="黑体" pitchFamily="2" charset="-122"/>
                <a:ea typeface="黑体" pitchFamily="2" charset="-122"/>
              </a:rPr>
              <a:t>·</a:t>
            </a:r>
            <a:r>
              <a:rPr lang="zh-CN" altLang="en-US" sz="1400" kern="0" dirty="0" smtClean="0">
                <a:ln w="11430"/>
                <a:latin typeface="黑体" pitchFamily="2" charset="-122"/>
                <a:ea typeface="黑体" pitchFamily="2" charset="-122"/>
              </a:rPr>
              <a:t>载芟</a:t>
            </a:r>
            <a:r>
              <a:rPr lang="en-US" altLang="zh-CN" sz="1400" kern="0" dirty="0" smtClean="0">
                <a:ln w="11430"/>
                <a:latin typeface="黑体" pitchFamily="2" charset="-122"/>
                <a:ea typeface="黑体" pitchFamily="2" charset="-122"/>
              </a:rPr>
              <a:t>》</a:t>
            </a:r>
            <a:endParaRPr lang="zh-CN" altLang="en-US" sz="1600" kern="0" dirty="0">
              <a:ln w="11430"/>
              <a:latin typeface="黑体" pitchFamily="2" charset="-122"/>
              <a:ea typeface="黑体" pitchFamily="2" charset="-122"/>
            </a:endParaRPr>
          </a:p>
        </p:txBody>
      </p:sp>
      <p:sp>
        <p:nvSpPr>
          <p:cNvPr id="5" name="矩形 4"/>
          <p:cNvSpPr/>
          <p:nvPr/>
        </p:nvSpPr>
        <p:spPr bwMode="auto">
          <a:xfrm>
            <a:off x="899592" y="5175991"/>
            <a:ext cx="7272808" cy="77328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smtClean="0">
                <a:ln w="11430"/>
                <a:latin typeface="黑体" pitchFamily="2" charset="-122"/>
                <a:ea typeface="黑体" pitchFamily="2" charset="-122"/>
              </a:rPr>
              <a:t>　　</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诗经</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及一些青铜器铭文中记载的西周农作物品种很多，重要的谷物有黍、稷、芑、粱、秬、秠、麦、稻、稌等等，时有“百谷”之称。</a:t>
            </a:r>
            <a:endParaRPr lang="en-US" altLang="zh-CN" sz="1600" kern="0" dirty="0" smtClean="0">
              <a:ln w="11430"/>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038594" y="1844824"/>
            <a:ext cx="4962166" cy="481863"/>
          </a:xfrm>
          <a:prstGeom prst="rect">
            <a:avLst/>
          </a:prstGeom>
        </p:spPr>
        <p:txBody>
          <a:bodyPr>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2. </a:t>
            </a:r>
            <a:r>
              <a:rPr lang="zh-CN" altLang="en-US" sz="2000" b="1" dirty="0" smtClean="0">
                <a:latin typeface="黑体" pitchFamily="2" charset="-122"/>
                <a:ea typeface="黑体" pitchFamily="2" charset="-122"/>
              </a:rPr>
              <a:t>手工业和商业</a:t>
            </a:r>
            <a:endParaRPr lang="zh-CN" altLang="en-US" sz="2000" b="1" dirty="0">
              <a:latin typeface="黑体" pitchFamily="2" charset="-122"/>
              <a:ea typeface="黑体" pitchFamily="2" charset="-122"/>
            </a:endParaRPr>
          </a:p>
        </p:txBody>
      </p:sp>
      <p:sp>
        <p:nvSpPr>
          <p:cNvPr id="9" name="矩形 8"/>
          <p:cNvSpPr/>
          <p:nvPr/>
        </p:nvSpPr>
        <p:spPr bwMode="auto">
          <a:xfrm>
            <a:off x="1000100" y="2500306"/>
            <a:ext cx="7072362" cy="3046988"/>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nSpc>
                <a:spcPct val="150000"/>
              </a:lnSpc>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西周手工业和商业由政府控制，由官府经营管理，工匠和商人是奴隶主贵族的奴仆，从事专业的工商活动，他们的产品归政府所有和消费，生活也由官府提供，叫做“工商食官”。官府手工业作坊规模较大，分工细，号称“百工”。在西周社会经济发展的各个阶段，手工业生产中以制陶业、青铜制造业、玉石器制造业、纺织业、骨角器制造业和木器制造业几个部门的成就比较明显。</a:t>
            </a:r>
          </a:p>
          <a:p>
            <a:pPr>
              <a:lnSpc>
                <a:spcPct val="150000"/>
              </a:lnSpc>
            </a:pPr>
            <a:endParaRPr lang="zh-CN" altLang="en-US" sz="1600" kern="0" dirty="0" smtClean="0">
              <a:ln w="11430"/>
              <a:latin typeface="黑体" pitchFamily="2" charset="-122"/>
              <a:ea typeface="黑体" pitchFamily="2" charset="-122"/>
            </a:endParaRPr>
          </a:p>
          <a:p>
            <a:pPr>
              <a:lnSpc>
                <a:spcPct val="150000"/>
              </a:lnSpc>
            </a:pPr>
            <a:r>
              <a:rPr lang="zh-CN" altLang="en-US" sz="1600" kern="0" dirty="0" smtClean="0">
                <a:ln w="11430"/>
                <a:latin typeface="黑体" pitchFamily="2" charset="-122"/>
                <a:ea typeface="黑体" pitchFamily="2" charset="-122"/>
              </a:rPr>
              <a:t>　　</a:t>
            </a:r>
            <a:endParaRPr lang="en-US" altLang="zh-CN" sz="1600" kern="0" dirty="0">
              <a:ln w="11430"/>
              <a:solidFill>
                <a:srgbClr val="33CC33"/>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a:grpSpLocks/>
          </p:cNvGrpSpPr>
          <p:nvPr/>
        </p:nvGrpSpPr>
        <p:grpSpPr bwMode="auto">
          <a:xfrm>
            <a:off x="972902" y="2089225"/>
            <a:ext cx="2163690" cy="1731477"/>
            <a:chOff x="1034874" y="3815666"/>
            <a:chExt cx="2163705" cy="1573592"/>
          </a:xfrm>
        </p:grpSpPr>
        <p:pic>
          <p:nvPicPr>
            <p:cNvPr id="8" name="Picture 3" descr="Image13"/>
            <p:cNvPicPr>
              <a:picLocks noChangeAspect="1" noChangeArrowheads="1"/>
            </p:cNvPicPr>
            <p:nvPr/>
          </p:nvPicPr>
          <p:blipFill>
            <a:blip r:embed="rId2"/>
            <a:stretch>
              <a:fillRect/>
            </a:stretch>
          </p:blipFill>
          <p:spPr>
            <a:xfrm>
              <a:off x="1034874" y="3815666"/>
              <a:ext cx="2163705" cy="1310929"/>
            </a:xfrm>
            <a:prstGeom prst="rect">
              <a:avLst/>
            </a:prstGeom>
            <a:ln>
              <a:noFill/>
            </a:ln>
            <a:effectLst/>
          </p:spPr>
        </p:pic>
        <p:sp>
          <p:nvSpPr>
            <p:cNvPr id="11" name="TextBox 10"/>
            <p:cNvSpPr txBox="1"/>
            <p:nvPr/>
          </p:nvSpPr>
          <p:spPr>
            <a:xfrm>
              <a:off x="1614235" y="5137517"/>
              <a:ext cx="732898" cy="251741"/>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1">
                  <a:latin typeface="Arial" charset="0"/>
                  <a:ea typeface="楷体_GB2312"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b="0" dirty="0" smtClean="0">
                  <a:latin typeface="黑体" pitchFamily="49" charset="-122"/>
                  <a:ea typeface="黑体" pitchFamily="49" charset="-122"/>
                  <a:sym typeface="楷体_GB2312" pitchFamily="49" charset="-122"/>
                </a:rPr>
                <a:t>  </a:t>
              </a:r>
              <a:r>
                <a:rPr lang="zh-CN" altLang="en-US" b="0" dirty="0">
                  <a:latin typeface="黑体" pitchFamily="49" charset="-122"/>
                  <a:ea typeface="黑体" pitchFamily="49" charset="-122"/>
                </a:rPr>
                <a:t>牛尊</a:t>
              </a:r>
            </a:p>
          </p:txBody>
        </p:sp>
      </p:grpSp>
      <p:grpSp>
        <p:nvGrpSpPr>
          <p:cNvPr id="3" name="组合 13"/>
          <p:cNvGrpSpPr>
            <a:grpSpLocks/>
          </p:cNvGrpSpPr>
          <p:nvPr/>
        </p:nvGrpSpPr>
        <p:grpSpPr bwMode="auto">
          <a:xfrm>
            <a:off x="6187876" y="2017786"/>
            <a:ext cx="1677248" cy="2132323"/>
            <a:chOff x="7157665" y="3010399"/>
            <a:chExt cx="1677260" cy="2131924"/>
          </a:xfrm>
        </p:grpSpPr>
        <p:pic>
          <p:nvPicPr>
            <p:cNvPr id="10" name="Picture 3"/>
            <p:cNvPicPr>
              <a:picLocks noChangeAspect="1" noChangeArrowheads="1"/>
            </p:cNvPicPr>
            <p:nvPr/>
          </p:nvPicPr>
          <p:blipFill>
            <a:blip r:embed="rId3"/>
            <a:srcRect l="5035" t="3438" b="6897"/>
            <a:stretch>
              <a:fillRect/>
            </a:stretch>
          </p:blipFill>
          <p:spPr>
            <a:xfrm>
              <a:off x="7157665" y="3010399"/>
              <a:ext cx="1677260" cy="1871857"/>
            </a:xfrm>
            <a:prstGeom prst="rect">
              <a:avLst/>
            </a:prstGeom>
            <a:ln>
              <a:noFill/>
            </a:ln>
            <a:effectLst/>
          </p:spPr>
        </p:pic>
        <p:sp>
          <p:nvSpPr>
            <p:cNvPr id="12" name="TextBox 11"/>
            <p:cNvSpPr txBox="1"/>
            <p:nvPr/>
          </p:nvSpPr>
          <p:spPr>
            <a:xfrm>
              <a:off x="7658532" y="4865376"/>
              <a:ext cx="732898" cy="276947"/>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驹尊</a:t>
              </a:r>
            </a:p>
          </p:txBody>
        </p:sp>
      </p:grpSp>
      <p:grpSp>
        <p:nvGrpSpPr>
          <p:cNvPr id="14" name="组合 12"/>
          <p:cNvGrpSpPr>
            <a:grpSpLocks/>
          </p:cNvGrpSpPr>
          <p:nvPr/>
        </p:nvGrpSpPr>
        <p:grpSpPr bwMode="auto">
          <a:xfrm>
            <a:off x="830026" y="4089489"/>
            <a:ext cx="2163690" cy="2143180"/>
            <a:chOff x="1034874" y="3043805"/>
            <a:chExt cx="2163705" cy="1947757"/>
          </a:xfrm>
        </p:grpSpPr>
        <p:pic>
          <p:nvPicPr>
            <p:cNvPr id="15" name="Picture 3" descr="Image13"/>
            <p:cNvPicPr>
              <a:picLocks noChangeAspect="1" noChangeArrowheads="1"/>
            </p:cNvPicPr>
            <p:nvPr/>
          </p:nvPicPr>
          <p:blipFill>
            <a:blip r:embed="rId4"/>
            <a:stretch>
              <a:fillRect/>
            </a:stretch>
          </p:blipFill>
          <p:spPr>
            <a:xfrm>
              <a:off x="1034874" y="3043805"/>
              <a:ext cx="2163705" cy="1696015"/>
            </a:xfrm>
            <a:prstGeom prst="rect">
              <a:avLst/>
            </a:prstGeom>
            <a:ln>
              <a:noFill/>
            </a:ln>
            <a:effectLst/>
          </p:spPr>
        </p:pic>
        <p:sp>
          <p:nvSpPr>
            <p:cNvPr id="18" name="TextBox 17"/>
            <p:cNvSpPr txBox="1"/>
            <p:nvPr/>
          </p:nvSpPr>
          <p:spPr>
            <a:xfrm>
              <a:off x="1542567" y="4739821"/>
              <a:ext cx="886787" cy="251741"/>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单叔鬲</a:t>
              </a:r>
            </a:p>
          </p:txBody>
        </p:sp>
      </p:grpSp>
      <p:grpSp>
        <p:nvGrpSpPr>
          <p:cNvPr id="19" name="组合 13"/>
          <p:cNvGrpSpPr>
            <a:grpSpLocks/>
          </p:cNvGrpSpPr>
          <p:nvPr/>
        </p:nvGrpSpPr>
        <p:grpSpPr bwMode="auto">
          <a:xfrm>
            <a:off x="5830686" y="4446678"/>
            <a:ext cx="2485730" cy="1790634"/>
            <a:chOff x="5882568" y="3064052"/>
            <a:chExt cx="2485745" cy="1790299"/>
          </a:xfrm>
        </p:grpSpPr>
        <p:pic>
          <p:nvPicPr>
            <p:cNvPr id="20" name="Picture 3"/>
            <p:cNvPicPr>
              <a:picLocks noChangeAspect="1" noChangeArrowheads="1"/>
            </p:cNvPicPr>
            <p:nvPr/>
          </p:nvPicPr>
          <p:blipFill>
            <a:blip r:embed="rId5"/>
            <a:stretch>
              <a:fillRect/>
            </a:stretch>
          </p:blipFill>
          <p:spPr>
            <a:xfrm>
              <a:off x="5882568" y="3064052"/>
              <a:ext cx="2485745" cy="1511717"/>
            </a:xfrm>
            <a:prstGeom prst="rect">
              <a:avLst/>
            </a:prstGeom>
            <a:ln>
              <a:noFill/>
            </a:ln>
            <a:effectLst/>
          </p:spPr>
        </p:pic>
        <p:sp>
          <p:nvSpPr>
            <p:cNvPr id="21" name="TextBox 20"/>
            <p:cNvSpPr txBox="1"/>
            <p:nvPr/>
          </p:nvSpPr>
          <p:spPr>
            <a:xfrm>
              <a:off x="6462285" y="4577404"/>
              <a:ext cx="886786" cy="276947"/>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散氏盘</a:t>
              </a:r>
            </a:p>
          </p:txBody>
        </p:sp>
      </p:grpSp>
      <p:grpSp>
        <p:nvGrpSpPr>
          <p:cNvPr id="16" name="组合 12"/>
          <p:cNvGrpSpPr>
            <a:grpSpLocks/>
          </p:cNvGrpSpPr>
          <p:nvPr/>
        </p:nvGrpSpPr>
        <p:grpSpPr bwMode="auto">
          <a:xfrm>
            <a:off x="3401794" y="2517853"/>
            <a:ext cx="2163690" cy="2967716"/>
            <a:chOff x="1034874" y="2626710"/>
            <a:chExt cx="2163705" cy="2697106"/>
          </a:xfrm>
        </p:grpSpPr>
        <p:pic>
          <p:nvPicPr>
            <p:cNvPr id="17" name="Picture 3" descr="Image13"/>
            <p:cNvPicPr>
              <a:picLocks noChangeAspect="1" noChangeArrowheads="1"/>
            </p:cNvPicPr>
            <p:nvPr/>
          </p:nvPicPr>
          <p:blipFill>
            <a:blip r:embed="rId6"/>
            <a:stretch>
              <a:fillRect/>
            </a:stretch>
          </p:blipFill>
          <p:spPr>
            <a:xfrm>
              <a:off x="1034874" y="2626710"/>
              <a:ext cx="2163705" cy="2388366"/>
            </a:xfrm>
            <a:prstGeom prst="rect">
              <a:avLst/>
            </a:prstGeom>
            <a:ln>
              <a:noFill/>
            </a:ln>
            <a:effectLst/>
          </p:spPr>
        </p:pic>
        <p:sp>
          <p:nvSpPr>
            <p:cNvPr id="22" name="TextBox 21"/>
            <p:cNvSpPr txBox="1"/>
            <p:nvPr/>
          </p:nvSpPr>
          <p:spPr>
            <a:xfrm>
              <a:off x="1470607" y="5072075"/>
              <a:ext cx="1040677" cy="251741"/>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成王方鼎</a:t>
              </a:r>
            </a:p>
          </p:txBody>
        </p:sp>
      </p:grpSp>
      <p:sp>
        <p:nvSpPr>
          <p:cNvPr id="23" name="矩形 22"/>
          <p:cNvSpPr/>
          <p:nvPr/>
        </p:nvSpPr>
        <p:spPr bwMode="auto">
          <a:xfrm>
            <a:off x="642910" y="1512875"/>
            <a:ext cx="4577162" cy="40395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青铜制造业</a:t>
            </a:r>
            <a:endParaRPr lang="en-US" altLang="zh-CN" sz="1600" kern="0" dirty="0" smtClean="0">
              <a:ln w="11430"/>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a:grpSpLocks/>
          </p:cNvGrpSpPr>
          <p:nvPr/>
        </p:nvGrpSpPr>
        <p:grpSpPr bwMode="auto">
          <a:xfrm>
            <a:off x="1502302" y="3195703"/>
            <a:ext cx="2349618" cy="2393537"/>
            <a:chOff x="1034872" y="2962234"/>
            <a:chExt cx="2349633" cy="2175282"/>
          </a:xfrm>
        </p:grpSpPr>
        <p:pic>
          <p:nvPicPr>
            <p:cNvPr id="8" name="Picture 3" descr="Image13"/>
            <p:cNvPicPr>
              <a:picLocks noChangeAspect="1" noChangeArrowheads="1"/>
            </p:cNvPicPr>
            <p:nvPr/>
          </p:nvPicPr>
          <p:blipFill>
            <a:blip r:embed="rId2"/>
            <a:stretch>
              <a:fillRect/>
            </a:stretch>
          </p:blipFill>
          <p:spPr>
            <a:xfrm>
              <a:off x="1034872" y="2962234"/>
              <a:ext cx="2349633" cy="1864888"/>
            </a:xfrm>
            <a:prstGeom prst="rect">
              <a:avLst/>
            </a:prstGeom>
            <a:ln>
              <a:noFill/>
            </a:ln>
            <a:effectLst/>
          </p:spPr>
        </p:pic>
        <p:sp>
          <p:nvSpPr>
            <p:cNvPr id="11" name="TextBox 10"/>
            <p:cNvSpPr txBox="1"/>
            <p:nvPr/>
          </p:nvSpPr>
          <p:spPr>
            <a:xfrm>
              <a:off x="1699913" y="4885775"/>
              <a:ext cx="1040677" cy="251741"/>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西周板瓦</a:t>
              </a:r>
            </a:p>
          </p:txBody>
        </p:sp>
      </p:grpSp>
      <p:sp>
        <p:nvSpPr>
          <p:cNvPr id="13" name="矩形 12"/>
          <p:cNvSpPr/>
          <p:nvPr/>
        </p:nvSpPr>
        <p:spPr bwMode="auto">
          <a:xfrm>
            <a:off x="642910" y="1916832"/>
            <a:ext cx="7385474" cy="77328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制陶业：西周陶器的数量和种类都超过了前代。主要器型有碗、盂、豆、尊、盘等。</a:t>
            </a:r>
            <a:endParaRPr lang="en-US" altLang="zh-CN" sz="1600" kern="0" dirty="0" smtClean="0">
              <a:ln w="11430"/>
              <a:latin typeface="黑体" pitchFamily="2" charset="-122"/>
              <a:ea typeface="黑体" pitchFamily="2" charset="-122"/>
            </a:endParaRPr>
          </a:p>
        </p:txBody>
      </p:sp>
      <p:pic>
        <p:nvPicPr>
          <p:cNvPr id="24578" name="Picture 2" descr="http://attach.scimg.cn/month_0712/20071225_3984ea7a8e3c27b267a9LOX8jKRQHbYL.jpg"/>
          <p:cNvPicPr>
            <a:picLocks noChangeAspect="1" noChangeArrowheads="1"/>
          </p:cNvPicPr>
          <p:nvPr/>
        </p:nvPicPr>
        <p:blipFill>
          <a:blip r:embed="rId3"/>
          <a:srcRect l="23589" t="10916" r="16532" b="27225"/>
          <a:stretch>
            <a:fillRect/>
          </a:stretch>
        </p:blipFill>
        <p:spPr bwMode="auto">
          <a:xfrm>
            <a:off x="4786314" y="3143248"/>
            <a:ext cx="2786082" cy="2152882"/>
          </a:xfrm>
          <a:prstGeom prst="rect">
            <a:avLst/>
          </a:prstGeom>
          <a:noFill/>
        </p:spPr>
      </p:pic>
      <p:sp>
        <p:nvSpPr>
          <p:cNvPr id="14" name="TextBox 13"/>
          <p:cNvSpPr txBox="1"/>
          <p:nvPr/>
        </p:nvSpPr>
        <p:spPr>
          <a:xfrm>
            <a:off x="5632140" y="5429264"/>
            <a:ext cx="1040670"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西周陶釜</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642910" y="1872915"/>
            <a:ext cx="7385474" cy="40395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制玉业：玉器在贵族中的使用更为普遍。</a:t>
            </a:r>
            <a:endParaRPr lang="en-US" altLang="zh-CN" sz="1600" kern="0" dirty="0" smtClean="0">
              <a:ln w="11430"/>
              <a:latin typeface="黑体" pitchFamily="2" charset="-122"/>
              <a:ea typeface="黑体" pitchFamily="2" charset="-122"/>
            </a:endParaRPr>
          </a:p>
        </p:txBody>
      </p:sp>
      <p:pic>
        <p:nvPicPr>
          <p:cNvPr id="15" name="图片 14" descr="图片13.jpg"/>
          <p:cNvPicPr>
            <a:picLocks noChangeAspect="1"/>
          </p:cNvPicPr>
          <p:nvPr/>
        </p:nvPicPr>
        <p:blipFill>
          <a:blip r:embed="rId2"/>
          <a:stretch>
            <a:fillRect/>
          </a:stretch>
        </p:blipFill>
        <p:spPr>
          <a:xfrm>
            <a:off x="1306942" y="2727933"/>
            <a:ext cx="2648747" cy="2786082"/>
          </a:xfrm>
          <a:prstGeom prst="rect">
            <a:avLst/>
          </a:prstGeom>
          <a:ln>
            <a:noFill/>
          </a:ln>
          <a:effectLst/>
        </p:spPr>
      </p:pic>
      <p:pic>
        <p:nvPicPr>
          <p:cNvPr id="20" name="图片 19" descr="图片16.jpg"/>
          <p:cNvPicPr>
            <a:picLocks noChangeAspect="1"/>
          </p:cNvPicPr>
          <p:nvPr/>
        </p:nvPicPr>
        <p:blipFill>
          <a:blip r:embed="rId3"/>
          <a:stretch>
            <a:fillRect/>
          </a:stretch>
        </p:blipFill>
        <p:spPr>
          <a:xfrm>
            <a:off x="4735966" y="2764935"/>
            <a:ext cx="2500330" cy="2752297"/>
          </a:xfrm>
          <a:prstGeom prst="rect">
            <a:avLst/>
          </a:prstGeom>
          <a:ln>
            <a:noFill/>
          </a:ln>
          <a:effectLst/>
        </p:spPr>
      </p:pic>
      <p:sp>
        <p:nvSpPr>
          <p:cNvPr id="9" name="TextBox 8"/>
          <p:cNvSpPr txBox="1"/>
          <p:nvPr/>
        </p:nvSpPr>
        <p:spPr>
          <a:xfrm>
            <a:off x="2111120" y="5672281"/>
            <a:ext cx="1040670"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西周玉琮</a:t>
            </a:r>
          </a:p>
        </p:txBody>
      </p:sp>
      <p:sp>
        <p:nvSpPr>
          <p:cNvPr id="10" name="TextBox 9"/>
          <p:cNvSpPr txBox="1"/>
          <p:nvPr/>
        </p:nvSpPr>
        <p:spPr>
          <a:xfrm>
            <a:off x="5387317" y="5672281"/>
            <a:ext cx="1076841"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西周玉璧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852664" y="2407528"/>
            <a:ext cx="3143272" cy="267765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defRPr/>
            </a:pPr>
            <a:r>
              <a:rPr lang="zh-CN" altLang="en-US" sz="1600" kern="0" dirty="0" smtClean="0">
                <a:ln w="11430"/>
                <a:latin typeface="黑体" pitchFamily="2" charset="-122"/>
                <a:ea typeface="黑体" pitchFamily="2" charset="-122"/>
              </a:rPr>
              <a:t>　　西周时期的商业由官府垄断，有管理市场的质人，民间的交易是以物易物，设有固定的市场，日中为市。西周的货币是贝，铜也作为交换物。在西周市场贸易中，占突出地位的仍然是地区之间土特产品的交流。</a:t>
            </a:r>
            <a:endParaRPr lang="en-US" altLang="zh-CN" sz="1600" kern="0" dirty="0" smtClean="0">
              <a:ln w="11430"/>
              <a:latin typeface="黑体" pitchFamily="2" charset="-122"/>
              <a:ea typeface="黑体" pitchFamily="2" charset="-122"/>
            </a:endParaRPr>
          </a:p>
        </p:txBody>
      </p:sp>
      <p:grpSp>
        <p:nvGrpSpPr>
          <p:cNvPr id="6" name="组合 5"/>
          <p:cNvGrpSpPr/>
          <p:nvPr/>
        </p:nvGrpSpPr>
        <p:grpSpPr>
          <a:xfrm>
            <a:off x="4310758" y="2451805"/>
            <a:ext cx="3357586" cy="3065427"/>
            <a:chOff x="4929190" y="3355662"/>
            <a:chExt cx="2786082" cy="2434571"/>
          </a:xfrm>
        </p:grpSpPr>
        <p:pic>
          <p:nvPicPr>
            <p:cNvPr id="23558" name="Picture 6" descr="http://img3.artxun.com/forumimg/11/11b6e985a471dcb2a852f5b39aeb24c0.jpg"/>
            <p:cNvPicPr>
              <a:picLocks noChangeAspect="1" noChangeArrowheads="1"/>
            </p:cNvPicPr>
            <p:nvPr/>
          </p:nvPicPr>
          <p:blipFill>
            <a:blip r:embed="rId2"/>
            <a:srcRect/>
            <a:stretch>
              <a:fillRect/>
            </a:stretch>
          </p:blipFill>
          <p:spPr bwMode="auto">
            <a:xfrm>
              <a:off x="4929190" y="3355662"/>
              <a:ext cx="2786082" cy="2089562"/>
            </a:xfrm>
            <a:prstGeom prst="rect">
              <a:avLst/>
            </a:prstGeom>
            <a:ln>
              <a:noFill/>
            </a:ln>
            <a:effectLst/>
          </p:spPr>
        </p:pic>
        <p:sp>
          <p:nvSpPr>
            <p:cNvPr id="11" name="TextBox 10"/>
            <p:cNvSpPr txBox="1"/>
            <p:nvPr/>
          </p:nvSpPr>
          <p:spPr>
            <a:xfrm>
              <a:off x="6045344" y="5570240"/>
              <a:ext cx="608145" cy="219993"/>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贝币</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038594" y="2155049"/>
            <a:ext cx="4033472" cy="481863"/>
          </a:xfrm>
          <a:prstGeom prst="rect">
            <a:avLst/>
          </a:prstGeom>
        </p:spPr>
        <p:txBody>
          <a:bodyPr>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1. </a:t>
            </a:r>
            <a:r>
              <a:rPr lang="zh-CN" altLang="en-US" sz="2000" b="1" dirty="0" smtClean="0">
                <a:latin typeface="黑体" pitchFamily="2" charset="-122"/>
                <a:ea typeface="黑体" pitchFamily="2" charset="-122"/>
              </a:rPr>
              <a:t>哲学</a:t>
            </a:r>
            <a:endParaRPr lang="zh-CN" altLang="en-US" sz="2000" b="1" dirty="0">
              <a:latin typeface="黑体" pitchFamily="2" charset="-122"/>
              <a:ea typeface="黑体" pitchFamily="2" charset="-122"/>
            </a:endParaRPr>
          </a:p>
        </p:txBody>
      </p:sp>
      <p:sp>
        <p:nvSpPr>
          <p:cNvPr id="10" name="矩形​​ 6"/>
          <p:cNvSpPr/>
          <p:nvPr/>
        </p:nvSpPr>
        <p:spPr bwMode="auto">
          <a:xfrm>
            <a:off x="2814836" y="1578858"/>
            <a:ext cx="3629372" cy="481863"/>
          </a:xfrm>
          <a:prstGeom prst="rect">
            <a:avLst/>
          </a:prstGeom>
        </p:spPr>
        <p:txBody>
          <a:bodyPr wrap="square">
            <a:spAutoFit/>
            <a:scene3d>
              <a:camera prst="orthographicFront"/>
              <a:lightRig rig="threePt" dir="t"/>
            </a:scene3d>
            <a:sp3d extrusionH="57150">
              <a:bevelT w="38100" h="38100"/>
            </a:sp3d>
          </a:bodyPr>
          <a:lstStyle/>
          <a:p>
            <a:pPr algn="ctr" fontAlgn="auto">
              <a:lnSpc>
                <a:spcPts val="3600"/>
              </a:lnSpc>
              <a:spcBef>
                <a:spcPts val="0"/>
              </a:spcBef>
              <a:spcAft>
                <a:spcPts val="0"/>
              </a:spcAft>
              <a:defRPr/>
            </a:pPr>
            <a:r>
              <a:rPr lang="zh-CN" altLang="en-US" sz="2000" spc="50" dirty="0">
                <a:ln w="11430"/>
                <a:effectLst>
                  <a:glow>
                    <a:srgbClr val="F8E784"/>
                  </a:glow>
                </a:effectLst>
                <a:latin typeface="黑体" pitchFamily="2" charset="-122"/>
                <a:ea typeface="黑体" pitchFamily="2" charset="-122"/>
              </a:rPr>
              <a:t>二</a:t>
            </a:r>
            <a:r>
              <a:rPr lang="zh-CN" altLang="en-US" sz="2000" spc="50" dirty="0">
                <a:ln w="11430"/>
                <a:effectLst>
                  <a:glow>
                    <a:srgbClr val="F8E784"/>
                  </a:glow>
                </a:effectLst>
                <a:latin typeface="黑体" pitchFamily="2" charset="-122"/>
                <a:ea typeface="黑体" pitchFamily="2" charset="-122"/>
              </a:rPr>
              <a:t>、哲学、科技和文化的发展</a:t>
            </a:r>
            <a:endParaRPr lang="zh-CN" altLang="en-US" sz="2000" spc="50" dirty="0">
              <a:ln w="11430"/>
              <a:effectLst>
                <a:glow>
                  <a:srgbClr val="F8E784"/>
                </a:glow>
              </a:effectLst>
              <a:latin typeface="黑体" pitchFamily="2" charset="-122"/>
              <a:ea typeface="黑体" pitchFamily="2" charset="-122"/>
            </a:endParaRPr>
          </a:p>
        </p:txBody>
      </p:sp>
      <p:sp>
        <p:nvSpPr>
          <p:cNvPr id="8" name="矩形 7"/>
          <p:cNvSpPr/>
          <p:nvPr/>
        </p:nvSpPr>
        <p:spPr bwMode="auto">
          <a:xfrm>
            <a:off x="899592" y="2646420"/>
            <a:ext cx="7128792" cy="114262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敬天保民思想：周人的至上神是天，他们认为王权受命于天，把政权的延续叫做“保天命”。周人正式提出了“天命靡常”的观念，强调若想长保天命就要“明德慎罚”，明德即对民宽厚，慎罚即用刑要恰当。　　</a:t>
            </a:r>
            <a:endParaRPr lang="en-US" altLang="zh-CN" sz="1600" kern="0" dirty="0" smtClean="0">
              <a:ln w="11430"/>
              <a:latin typeface="黑体" pitchFamily="2" charset="-122"/>
              <a:ea typeface="黑体" pitchFamily="2" charset="-122"/>
            </a:endParaRPr>
          </a:p>
        </p:txBody>
      </p:sp>
      <p:sp>
        <p:nvSpPr>
          <p:cNvPr id="13" name="矩形 12"/>
          <p:cNvSpPr/>
          <p:nvPr/>
        </p:nvSpPr>
        <p:spPr bwMode="auto">
          <a:xfrm>
            <a:off x="928662" y="3784972"/>
            <a:ext cx="6984776"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nSpc>
                <a:spcPct val="150000"/>
              </a:lnSpc>
              <a:buFont typeface="Wingdings" pitchFamily="2" charset="2"/>
              <a:buChar char="Ø"/>
              <a:defRPr/>
            </a:pPr>
            <a:r>
              <a:rPr lang="zh-CN" altLang="en-US" sz="1600" kern="0" dirty="0">
                <a:ln w="11430"/>
                <a:latin typeface="黑体" pitchFamily="2" charset="-122"/>
                <a:ea typeface="黑体" pitchFamily="2" charset="-122"/>
              </a:rPr>
              <a:t>　</a:t>
            </a:r>
            <a:r>
              <a:rPr lang="zh-CN" altLang="en-US" sz="1600" kern="0" dirty="0" smtClean="0">
                <a:ln w="11430"/>
                <a:latin typeface="黑体" pitchFamily="2" charset="-122"/>
                <a:ea typeface="黑体" pitchFamily="2" charset="-122"/>
              </a:rPr>
              <a:t>朴素唯物主义思想：</a:t>
            </a:r>
            <a:endParaRPr lang="en-US" altLang="zh-CN" sz="1600" kern="0" dirty="0" smtClean="0">
              <a:ln w="11430"/>
              <a:latin typeface="黑体" pitchFamily="2" charset="-122"/>
              <a:ea typeface="黑体" pitchFamily="2" charset="-122"/>
            </a:endParaRPr>
          </a:p>
          <a:p>
            <a:pPr>
              <a:lnSpc>
                <a:spcPct val="150000"/>
              </a:lnSpc>
            </a:pPr>
            <a:r>
              <a:rPr lang="zh-CN" altLang="en-US" sz="1600" kern="0" dirty="0" smtClean="0">
                <a:ln w="11430"/>
                <a:latin typeface="黑体" pitchFamily="2" charset="-122"/>
                <a:ea typeface="黑体" pitchFamily="2" charset="-122"/>
              </a:rPr>
              <a:t>　　</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尚书</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洪范</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五行”学说，即认为自然界是由水、火、木、金、土五种物质元素构成。</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周易</a:t>
            </a:r>
            <a:r>
              <a:rPr lang="en-US" altLang="zh-CN" sz="1600" kern="0" dirty="0" smtClean="0">
                <a:ln w="11430"/>
                <a:latin typeface="黑体" pitchFamily="2" charset="-122"/>
                <a:ea typeface="黑体" pitchFamily="2" charset="-122"/>
              </a:rPr>
              <a:t>》</a:t>
            </a:r>
            <a:r>
              <a:rPr lang="zh-CN" altLang="en-US" sz="1600" kern="0" dirty="0" smtClean="0">
                <a:ln w="11430"/>
                <a:latin typeface="黑体" pitchFamily="2" charset="-122"/>
                <a:ea typeface="黑体" pitchFamily="2" charset="-122"/>
              </a:rPr>
              <a:t>把世界上千变万化的事物抽象为阴、阳两个基本范畴，并由此演生出“八卦”。</a:t>
            </a:r>
            <a:r>
              <a:rPr lang="zh-CN" altLang="en-US" sz="1600" b="1" kern="0" dirty="0" smtClean="0">
                <a:ln w="11430"/>
                <a:solidFill>
                  <a:schemeClr val="accent2">
                    <a:lumMod val="50000"/>
                  </a:schemeClr>
                </a:solidFill>
                <a:latin typeface="黑体" pitchFamily="2" charset="-122"/>
                <a:ea typeface="黑体" pitchFamily="2" charset="-122"/>
                <a:hlinkClick r:id="rId2" action="ppaction://hlinksldjump"/>
              </a:rPr>
              <a:t>五行八卦</a:t>
            </a:r>
            <a:r>
              <a:rPr lang="zh-CN" altLang="en-US" sz="1600" kern="0" dirty="0" smtClean="0">
                <a:ln w="11430"/>
                <a:latin typeface="黑体" pitchFamily="2" charset="-122"/>
                <a:ea typeface="黑体" pitchFamily="2" charset="-122"/>
              </a:rPr>
              <a:t>蕴含着朴素唯物主义思想。</a:t>
            </a:r>
            <a:endParaRPr lang="en-US" altLang="zh-CN" sz="1600" kern="0" dirty="0" smtClean="0">
              <a:ln w="11430"/>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自定义 1">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33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2894</TotalTime>
  <Words>616</Words>
  <Application>Microsoft Office PowerPoint</Application>
  <PresentationFormat>全屏显示(4:3)</PresentationFormat>
  <Paragraphs>102</Paragraphs>
  <Slides>22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Arial</vt:lpstr>
      <vt:lpstr>宋体</vt:lpstr>
      <vt:lpstr>黑体</vt:lpstr>
      <vt:lpstr>楷体_GB2312</vt:lpstr>
      <vt:lpstr>Wingdings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张燕</dc:creator>
  <cp:lastModifiedBy>WLXYs-</cp:lastModifiedBy>
  <cp:revision>438</cp:revision>
  <dcterms:created xsi:type="dcterms:W3CDTF">2006-08-16T00:00:00Z</dcterms:created>
  <dcterms:modified xsi:type="dcterms:W3CDTF">2013-09-06T01:45:10Z</dcterms:modified>
</cp:coreProperties>
</file>