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7" r:id="rId2"/>
    <p:sldId id="365" r:id="rId3"/>
    <p:sldId id="417" r:id="rId4"/>
    <p:sldId id="418" r:id="rId5"/>
    <p:sldId id="329" r:id="rId6"/>
    <p:sldId id="420" r:id="rId7"/>
    <p:sldId id="421" r:id="rId8"/>
    <p:sldId id="422" r:id="rId9"/>
    <p:sldId id="439" r:id="rId10"/>
    <p:sldId id="424" r:id="rId11"/>
    <p:sldId id="427" r:id="rId12"/>
    <p:sldId id="429" r:id="rId13"/>
    <p:sldId id="430" r:id="rId14"/>
    <p:sldId id="432" r:id="rId15"/>
    <p:sldId id="434" r:id="rId16"/>
    <p:sldId id="334" r:id="rId17"/>
    <p:sldId id="435" r:id="rId18"/>
    <p:sldId id="436" r:id="rId19"/>
    <p:sldId id="437" r:id="rId20"/>
    <p:sldId id="362" r:id="rId21"/>
    <p:sldId id="400" r:id="rId22"/>
    <p:sldId id="363" r:id="rId23"/>
    <p:sldId id="364" r:id="rId24"/>
  </p:sldIdLst>
  <p:sldSz cx="9144000" cy="6858000" type="screen4x3"/>
  <p:notesSz cx="6858000" cy="9144000"/>
  <p:embeddedFontLst>
    <p:embeddedFont>
      <p:font typeface="黑体" pitchFamily="49" charset="-122"/>
      <p:regular r:id="rId26"/>
    </p:embeddedFont>
    <p:embeddedFont>
      <p:font typeface="楷体_GB2312" charset="-122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250"/>
    <a:srgbClr val="336657"/>
    <a:srgbClr val="808000"/>
    <a:srgbClr val="996600"/>
    <a:srgbClr val="468C7A"/>
    <a:srgbClr val="FF3300"/>
    <a:srgbClr val="66FF33"/>
    <a:srgbClr val="33CC33"/>
    <a:srgbClr val="F8E784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2593" autoAdjust="0"/>
  </p:normalViewPr>
  <p:slideViewPr>
    <p:cSldViewPr>
      <p:cViewPr>
        <p:scale>
          <a:sx n="100" d="100"/>
          <a:sy n="100" d="100"/>
        </p:scale>
        <p:origin x="-64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D86FA9-8A27-488B-8E6C-3B622F6ED648}" type="datetimeFigureOut">
              <a:rPr lang="zh-CN" altLang="en-US"/>
              <a:pPr>
                <a:defRPr/>
              </a:pPr>
              <a:t>2013/9/6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4ABA8D-D137-4BD9-B193-FF7F0091FF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974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ABA8D-D137-4BD9-B193-FF7F0091FF29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03249" y="1592856"/>
            <a:ext cx="422899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7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80" y="1700808"/>
            <a:ext cx="648598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3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9A6A76-DB9E-4C44-8CD5-DAEE7DABFBF5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417451-5A9E-427B-B798-8D5A20948C80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4" r:id="rId4"/>
    <p:sldLayoutId id="2147483676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»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.gif"/><Relationship Id="rId7" Type="http://schemas.openxmlformats.org/officeDocument/2006/relationships/slide" Target="slide2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slide" Target="slide23.xml"/><Relationship Id="rId4" Type="http://schemas.openxmlformats.org/officeDocument/2006/relationships/slide" Target="slide2.xml"/><Relationship Id="rId9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图片 3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640" y="3128433"/>
            <a:ext cx="4930616" cy="5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图片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640" y="2470606"/>
            <a:ext cx="4930616" cy="5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图片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3969" y="1641982"/>
            <a:ext cx="1584176" cy="59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图片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628799"/>
            <a:ext cx="1584174" cy="59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​​ 26">
            <a:hlinkClick r:id="rId4" action="ppaction://hlinksldjump"/>
          </p:cNvPr>
          <p:cNvSpPr/>
          <p:nvPr/>
        </p:nvSpPr>
        <p:spPr bwMode="auto">
          <a:xfrm>
            <a:off x="2626838" y="2428844"/>
            <a:ext cx="410540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一、王室衰微</a:t>
            </a:r>
          </a:p>
        </p:txBody>
      </p:sp>
      <p:sp>
        <p:nvSpPr>
          <p:cNvPr id="29" name="矩形​​ 28">
            <a:hlinkClick r:id="rId2" action="ppaction://hlinksldjump"/>
          </p:cNvPr>
          <p:cNvSpPr/>
          <p:nvPr/>
        </p:nvSpPr>
        <p:spPr bwMode="auto">
          <a:xfrm>
            <a:off x="2662703" y="3089319"/>
            <a:ext cx="4067178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二、大国争霸 </a:t>
            </a:r>
            <a:endParaRPr lang="en-US" altLang="zh-CN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36" name="图片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640" y="3766993"/>
            <a:ext cx="4930616" cy="5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​​ 30">
            <a:hlinkClick r:id="rId8" action="ppaction://hlinksldjump"/>
          </p:cNvPr>
          <p:cNvSpPr/>
          <p:nvPr/>
        </p:nvSpPr>
        <p:spPr bwMode="auto">
          <a:xfrm>
            <a:off x="2635026" y="3741611"/>
            <a:ext cx="4096675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三、地主阶级夺取政权的斗争 </a:t>
            </a:r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 bwMode="auto">
          <a:xfrm>
            <a:off x="5310055" y="1663888"/>
            <a:ext cx="1422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参考文献</a:t>
            </a:r>
          </a:p>
        </p:txBody>
      </p:sp>
      <p:sp>
        <p:nvSpPr>
          <p:cNvPr id="36" name="TextBox 35">
            <a:hlinkClick r:id="rId7" action="ppaction://hlinksldjump"/>
          </p:cNvPr>
          <p:cNvSpPr txBox="1"/>
          <p:nvPr/>
        </p:nvSpPr>
        <p:spPr bwMode="auto">
          <a:xfrm>
            <a:off x="2051720" y="1661666"/>
            <a:ext cx="1422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教学目标</a:t>
            </a:r>
          </a:p>
        </p:txBody>
      </p:sp>
      <p:pic>
        <p:nvPicPr>
          <p:cNvPr id="5123" name="图片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641" y="4451017"/>
            <a:ext cx="4894524" cy="54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3704532" y="4437112"/>
            <a:ext cx="1731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练习与思考</a:t>
            </a:r>
          </a:p>
        </p:txBody>
      </p:sp>
      <p:pic>
        <p:nvPicPr>
          <p:cNvPr id="5128" name="图片 2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6198" y="1641982"/>
            <a:ext cx="1583849" cy="5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>
            <a:hlinkClick r:id="rId7" action="ppaction://hlinksldjump"/>
          </p:cNvPr>
          <p:cNvSpPr txBox="1"/>
          <p:nvPr/>
        </p:nvSpPr>
        <p:spPr bwMode="auto">
          <a:xfrm>
            <a:off x="3646728" y="1671191"/>
            <a:ext cx="150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重点难点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1038594" y="1628800"/>
            <a:ext cx="4033472" cy="55399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晋文公取威定霸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899592" y="2244928"/>
            <a:ext cx="324378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晋文公在外流亡十九年，经历丰富，发奋图强。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扩充军队，将军队从二军扩充至三军、五军；作辕田（辕即交换，允许土地买卖）；用贤能（赵衰、贾佗、狐晏等）；平定周王室内乱，恢复周襄王的地位；城濮之战：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报施救患，喜赂怒顽，取威定霸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，打败楚国。 </a:t>
            </a:r>
          </a:p>
        </p:txBody>
      </p:sp>
      <p:pic>
        <p:nvPicPr>
          <p:cNvPr id="6" name="Picture 4" descr="15"/>
          <p:cNvPicPr>
            <a:picLocks noChangeAspect="1" noChangeArrowheads="1"/>
          </p:cNvPicPr>
          <p:nvPr/>
        </p:nvPicPr>
        <p:blipFill>
          <a:blip r:embed="rId2"/>
          <a:srcRect t="10092"/>
          <a:stretch>
            <a:fillRect/>
          </a:stretch>
        </p:blipFill>
        <p:spPr>
          <a:xfrm>
            <a:off x="4357686" y="2344343"/>
            <a:ext cx="3904975" cy="29289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54195" y="5373216"/>
            <a:ext cx="187743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晋文公争霸图</a:t>
            </a:r>
            <a:endParaRPr lang="en-US" altLang="zh-CN" dirty="0"/>
          </a:p>
          <a:p>
            <a:r>
              <a:rPr lang="zh-CN" altLang="en-US" dirty="0"/>
              <a:t>采自北大中国古代史课件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1038594" y="1700808"/>
            <a:ext cx="4033472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秦穆公霸西戎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899592" y="2348880"/>
            <a:ext cx="712879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殽之战，使秦东进受阻，秦穆公将进攻的矛头指向了邻近的戎狄部落，短短五六年便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益国十二，开地千里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（ 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秦本纪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），取得了独霸西戎的地位。 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71538" y="3500438"/>
            <a:ext cx="4033472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5.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楚庄王争霸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857224" y="4082296"/>
            <a:ext cx="712879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楚国经过楚武王、文王、成王等几代人经营，控制了南方淮泗水、群舒、濮等广大地区；任用孙叔敖为令尹（相），进行改革，发展生产。敖作芍陂，修寿春古城，北边设防；平定若敖氏等旧贵族叛乱。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楚庄王伐陆浑之戎，遂至于雒，观兵于周疆。定王使王孙满劳楚子，</a:t>
            </a:r>
            <a:r>
              <a:rPr lang="zh-CN" altLang="en-US" sz="1600" b="1" kern="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黑体" pitchFamily="2" charset="-122"/>
                <a:ea typeface="黑体" pitchFamily="2" charset="-122"/>
                <a:hlinkClick r:id="rId2" action="ppaction://hlinksldjump"/>
              </a:rPr>
              <a:t>楚子问鼎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之大小轻重焉。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933153" y="1146937"/>
            <a:ext cx="4033472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6.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弭兵之会：背景、意义 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899592" y="5423031"/>
            <a:ext cx="712879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晋、楚之从交相见。”（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襄公二十七年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》）</a:t>
            </a:r>
            <a:endParaRPr lang="zh-CN" altLang="en-US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086"/>
              </p:ext>
            </p:extLst>
          </p:nvPr>
        </p:nvGraphicFramePr>
        <p:xfrm>
          <a:off x="1331640" y="1844824"/>
          <a:ext cx="648072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4608512"/>
              </a:tblGrid>
              <a:tr h="1327407">
                <a:tc>
                  <a:txBody>
                    <a:bodyPr/>
                    <a:lstStyle/>
                    <a:p>
                      <a:pPr algn="ctr"/>
                      <a:endParaRPr lang="en-US" altLang="zh-CN" sz="200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20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20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579</a:t>
                      </a:r>
                      <a:r>
                        <a:rPr lang="zh-CN" altLang="en-US" sz="20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年　</a:t>
                      </a:r>
                      <a:endParaRPr lang="en-US" altLang="zh-CN" sz="200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CN" sz="200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20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华元弭兵</a:t>
                      </a:r>
                      <a:endParaRPr lang="en-US" altLang="zh-CN" sz="200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sz="2000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5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</a:t>
                      </a:r>
                      <a:endParaRPr lang="en-US" altLang="zh-CN" sz="18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indent="0">
                        <a:lnSpc>
                          <a:spcPct val="150000"/>
                        </a:lnSpc>
                      </a:pPr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　宋国华元约合晋楚，订盟互不加兵、互相救难、共同讨伐不听命者。</a:t>
                      </a:r>
                      <a:endParaRPr lang="zh-CN" altLang="en-US" sz="18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7250"/>
                    </a:solidFill>
                  </a:tcPr>
                </a:tc>
              </a:tr>
              <a:tr h="1768936">
                <a:tc>
                  <a:txBody>
                    <a:bodyPr/>
                    <a:lstStyle/>
                    <a:p>
                      <a:pPr algn="ctr"/>
                      <a:endParaRPr lang="en-US" altLang="zh-CN" sz="200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2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546</a:t>
                      </a:r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年</a:t>
                      </a:r>
                      <a:endParaRPr lang="en-US" altLang="zh-CN" sz="2000" b="1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CN" sz="2000" b="1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向戌弭兵</a:t>
                      </a:r>
                    </a:p>
                    <a:p>
                      <a:pPr algn="ctr"/>
                      <a:endParaRPr lang="zh-CN" altLang="en-US" sz="2000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72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　宋国向戌约合十四国会盟于宋。楚人争为盟主，晋人让步，由楚主盟。达成协议：晋楚同为霸主，小国同时朝贡于两国；大国齐、秦分别与晋、楚结盟。晋楚遂平分霸权。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5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1142976" y="1844824"/>
            <a:ext cx="4033472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7.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吴越争霸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1000100" y="2416328"/>
            <a:ext cx="3357586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吴王阖闾即位之初在楚国亡臣伍子胥和</a:t>
            </a:r>
            <a:r>
              <a:rPr lang="zh-CN" altLang="en-US" sz="1600" b="1" kern="0" dirty="0" smtClean="0">
                <a:ln w="11430"/>
                <a:latin typeface="黑体" pitchFamily="2" charset="-122"/>
                <a:ea typeface="黑体" pitchFamily="2" charset="-122"/>
              </a:rPr>
              <a:t>著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名军事家孙武的协助下灭徐破楚，一度占领楚国都城，后因秦兵救楚，加之其弟反叛而元气大伤。公元前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496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年与越国交兵，伤指而死。其子夫差继续与越国对抗，通过“夫椒之战”，迫使越国投降，又大败齐兵，会盟黄池，与晋争霸。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01" y="2811746"/>
            <a:ext cx="3813745" cy="22014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矩形 16"/>
          <p:cNvSpPr/>
          <p:nvPr/>
        </p:nvSpPr>
        <p:spPr>
          <a:xfrm>
            <a:off x="5796136" y="5096217"/>
            <a:ext cx="134844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/>
            <a:r>
              <a:rPr lang="zh-CN" altLang="en-US" sz="1200" dirty="0" smtClean="0">
                <a:latin typeface="黑体" pitchFamily="49" charset="-122"/>
                <a:ea typeface="黑体" pitchFamily="49" charset="-122"/>
                <a:sym typeface="楷体_GB2312" pitchFamily="49" charset="-122"/>
              </a:rPr>
              <a:t>  </a:t>
            </a:r>
            <a:r>
              <a:rPr lang="zh-CN" altLang="en-US" sz="1200" dirty="0">
                <a:latin typeface="黑体" pitchFamily="49" charset="-122"/>
                <a:ea typeface="黑体" pitchFamily="49" charset="-122"/>
              </a:rPr>
              <a:t>吴王夫差御鉴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785786" y="1652607"/>
            <a:ext cx="734310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勾践曾被夫差大败于会稽，屈服求和，回国后卧薪尝胆，发奋图强，任用范蠡、文种整理国政，经过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十年生聚，十年教训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哀公元年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）转弱为强。公元前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482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年，越国乘吴国北上中原后方空虚灭掉吴国，大会诸侯于徐州。</a:t>
            </a:r>
          </a:p>
        </p:txBody>
      </p:sp>
      <p:pic>
        <p:nvPicPr>
          <p:cNvPr id="5" name="Picture 2" descr="http://www.hb.xinhuanet.com/cwh/2005-03/07/xin_5203020715043282428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8934"/>
            <a:ext cx="785818" cy="2619394"/>
          </a:xfrm>
          <a:prstGeom prst="rect">
            <a:avLst/>
          </a:prstGeom>
          <a:noFill/>
        </p:spPr>
      </p:pic>
      <p:pic>
        <p:nvPicPr>
          <p:cNvPr id="7" name="Picture 4" descr="01300000014597119874816445360_s"/>
          <p:cNvPicPr>
            <a:picLocks noChangeAspect="1" noChangeArrowheads="1"/>
          </p:cNvPicPr>
          <p:nvPr/>
        </p:nvPicPr>
        <p:blipFill>
          <a:blip r:embed="rId3"/>
          <a:srcRect l="6340"/>
          <a:stretch>
            <a:fillRect/>
          </a:stretch>
        </p:blipFill>
        <p:spPr bwMode="auto">
          <a:xfrm>
            <a:off x="3786182" y="2857496"/>
            <a:ext cx="3166176" cy="2772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75656" y="5661248"/>
            <a:ext cx="119455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吴王夫差矛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8024" y="5672281"/>
            <a:ext cx="119455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越王勾践剑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785786" y="1772816"/>
            <a:ext cx="4033472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8.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大国争霸的实质及其历史意义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785786" y="2420888"/>
            <a:ext cx="7643866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第一，争霸战争加快了统一中国的步伐。大国在争霸和兼并战争中，开拓了疆土，实现了区域性的局部统一。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   第二，争霸战争加速了新旧制度的更替过程。争霸战争程度不同地打击和削弱了奴隶主贵族集团，为封建地主阶级扫清了前进道路上的障碍。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   第三，争霸战争，促进了民族的大融合。空前的民族大迁徙、大交流打破了各族间固有的地域界限，从而密切了华夏族与其他各族经济文化的联系。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03249" y="1592856"/>
            <a:ext cx="4228991" cy="540000"/>
          </a:xfrm>
          <a:prstGeom prst="rect">
            <a:avLst/>
          </a:prstGeom>
        </p:spPr>
      </p:pic>
      <p:sp>
        <p:nvSpPr>
          <p:cNvPr id="10" name="矩形​​ 6"/>
          <p:cNvSpPr/>
          <p:nvPr/>
        </p:nvSpPr>
        <p:spPr bwMode="auto">
          <a:xfrm>
            <a:off x="2771801" y="1578858"/>
            <a:ext cx="362937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三、地主阶级夺取政权的斗争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971600" y="2132856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“私家”对“公室”的斗争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642910" y="2595676"/>
            <a:ext cx="745748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“公室”指诸侯国君，“私家”则指大夫。以国君为代表的“公室”大都是主张维持旧制度的守旧派，而“私家”则是从旧贵族中转化过来的新兴地主阶级的政治代表。新兴地主阶层利用奴隶和平民的力量，向奴隶主贵族展开了激烈的夺权斗争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宗法地主”：领主，尤其是私家大夫，通过改革剥削方式成为贵族地主。 “暴君污吏，必慢其经界”（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孟子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滕文公上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）。如晋六卿、齐田氏、鲁三桓。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“军功地主”：军功赏赐。赵简子：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克敌者，上大夫受县，下大夫受郡，士田十万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899592" y="1124744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田氏代齐</a:t>
            </a:r>
          </a:p>
        </p:txBody>
      </p:sp>
      <p:pic>
        <p:nvPicPr>
          <p:cNvPr id="7" name="Picture 4" descr="10205102357_X0527"/>
          <p:cNvPicPr>
            <a:picLocks noChangeAspect="1" noChangeArrowheads="1"/>
          </p:cNvPicPr>
          <p:nvPr/>
        </p:nvPicPr>
        <p:blipFill>
          <a:blip r:embed="rId2"/>
          <a:srcRect r="9560" b="9045"/>
          <a:stretch>
            <a:fillRect/>
          </a:stretch>
        </p:blipFill>
        <p:spPr bwMode="auto">
          <a:xfrm>
            <a:off x="1403648" y="1772816"/>
            <a:ext cx="5693646" cy="421548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1038594" y="1124744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三家分晋</a:t>
            </a:r>
          </a:p>
        </p:txBody>
      </p:sp>
      <p:pic>
        <p:nvPicPr>
          <p:cNvPr id="8" name="Picture 4" descr="10205102531_X0530"/>
          <p:cNvPicPr>
            <a:picLocks noChangeAspect="1" noChangeArrowheads="1"/>
          </p:cNvPicPr>
          <p:nvPr/>
        </p:nvPicPr>
        <p:blipFill>
          <a:blip r:embed="rId2"/>
          <a:srcRect r="9829" b="8666"/>
          <a:stretch>
            <a:fillRect/>
          </a:stretch>
        </p:blipFill>
        <p:spPr bwMode="auto">
          <a:xfrm>
            <a:off x="1608497" y="1700808"/>
            <a:ext cx="5771815" cy="427293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1038594" y="1795009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其他（鲁、郑、楚）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71600" y="2460952"/>
            <a:ext cx="712879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鲁：“三桓” 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孟孙（庆父）、叔孙（叔牙）、季孙（季友）三个大夫家族，都是春秋早期鲁桓公后代。三桓中，季孙氏势力最强，最终控制了公室。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郑：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都鄙有章，上下有服，田有封洫，庐井有伍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；公元前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538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年，“作丘赋”；两年后，“铸刑书”。孔子评价子产：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其行己也恭；其事上也敬；其养民也惠；其使民也义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楚：白公胜， 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大斛以出，轻斤两以纳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，发展势力。一度控制了楚都，后被率军入王都的叶公（叶公子高）所败，白公胜入山自缢，楚国新旧势力斗争以新势力失败告终。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03249" y="1376832"/>
            <a:ext cx="4228991" cy="5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928662" y="2643458"/>
            <a:ext cx="742955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69850" h="381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周平王迁都洛邑之初，还有约方圆六百里的王畿。后来因赏赐有功诸侯及被外部侵夺，渐次缩减，最后，仅剩下成周方一二百里。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矩形​​ 6"/>
          <p:cNvSpPr/>
          <p:nvPr/>
        </p:nvSpPr>
        <p:spPr bwMode="auto">
          <a:xfrm>
            <a:off x="2771800" y="1340768"/>
            <a:ext cx="3505201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一、王室衰微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000100" y="2143392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王畿锐减</a:t>
            </a:r>
            <a:endParaRPr lang="zh-CN" altLang="en-US" sz="2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000100" y="3474455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王权丧失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1000100" y="3911727"/>
            <a:ext cx="724430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天子控制诸侯的权力和直接拥有的军事力量不断丧失 ，诸侯强大，“政由方伯”。有些诸侯甚至公然与天子对抗。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705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年，“周郑交质”变成“周郑交恶”。公元前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707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年，周桓王亲自率领陈、蔡、卫等诸侯国的军队讨伐郑国；郑庄公射王中肩，王师惨败。天子的威严扫地，从此一蹶不振。 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80" y="1700808"/>
            <a:ext cx="6485980" cy="3960000"/>
          </a:xfrm>
          <a:prstGeom prst="rect">
            <a:avLst/>
          </a:prstGeom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555776" y="2286000"/>
            <a:ext cx="4022179" cy="2214563"/>
          </a:xfrm>
          <a:prstGeom prst="wedgeRoundRectCallout">
            <a:avLst>
              <a:gd name="adj1" fmla="val -54044"/>
              <a:gd name="adj2" fmla="val -3435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spc="150" dirty="0">
                <a:ln w="11430"/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spc="150" dirty="0">
                <a:ln w="11430"/>
                <a:latin typeface="黑体" pitchFamily="49" charset="-122"/>
                <a:ea typeface="黑体" pitchFamily="49" charset="-122"/>
              </a:rPr>
              <a:t>课后作业</a:t>
            </a:r>
            <a:r>
              <a:rPr lang="en-US" altLang="zh-CN" sz="2000" spc="150" dirty="0">
                <a:ln w="11430"/>
                <a:latin typeface="黑体" pitchFamily="49" charset="-122"/>
                <a:ea typeface="黑体" pitchFamily="49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春秋时期的政治形势如何？</a:t>
            </a:r>
          </a:p>
          <a:p>
            <a:pPr>
              <a:lnSpc>
                <a:spcPct val="150000"/>
              </a:lnSpc>
            </a:pP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春秋时期王室衰微的原因是什么？</a:t>
            </a:r>
          </a:p>
          <a:p>
            <a:pPr>
              <a:lnSpc>
                <a:spcPct val="150000"/>
              </a:lnSpc>
            </a:pP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“春秋五霸”是怎样兴替的？</a:t>
            </a:r>
          </a:p>
          <a:p>
            <a:pPr>
              <a:lnSpc>
                <a:spcPct val="150000"/>
              </a:lnSpc>
            </a:pP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“尊王攘夷”是怎么回事？</a:t>
            </a:r>
          </a:p>
          <a:p>
            <a:pPr>
              <a:lnSpc>
                <a:spcPct val="150000"/>
              </a:lnSpc>
            </a:pP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说说春秋后期新旧势力的斗争。</a:t>
            </a:r>
            <a:endParaRPr lang="zh-CN" altLang="en-US" spc="150" dirty="0">
              <a:ln w="11430"/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4822" name="图片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6"/>
            <a:ext cx="772727" cy="5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5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2405587"/>
            <a:ext cx="77152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楚子问鼎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楚子问鼎之大小轻重焉。对曰：在德不在鼎。昔夏之方有德也，远方图物，贡金九牧，铸鼎象物，百物而为之备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……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桀有昏德，鼎迁于商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……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商纣暴虐，鼎迁于周。德之休明，虽小，重也。其奸回昏乱，虽大，轻也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……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天所命也。周德虽衰，天命未改。鼎之轻重，未可问也。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6314" y="4429132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——《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左传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》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宣公三年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3" name="Picture 1" descr="C:\Documents and Settings\Administrator\Application Data\Tencent\Users\824547054\QQ\WinTemp\RichOle\HEWV37H[922ZAS1%00$}GY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6357958"/>
            <a:ext cx="1609725" cy="257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5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1954213"/>
            <a:ext cx="771525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黑体" pitchFamily="2" charset="-122"/>
                <a:ea typeface="黑体" pitchFamily="2" charset="-122"/>
              </a:rPr>
              <a:t>教学目标</a:t>
            </a:r>
            <a:r>
              <a:rPr lang="en-US" altLang="zh-CN" sz="1600" b="1" dirty="0">
                <a:solidFill>
                  <a:srgbClr val="996600"/>
                </a:solidFill>
                <a:latin typeface="黑体" pitchFamily="2" charset="-122"/>
                <a:ea typeface="黑体" pitchFamily="2" charset="-122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solidFill>
                  <a:srgbClr val="996600"/>
                </a:solidFill>
              </a:rPr>
              <a:t>　　了解春秋时期王室衰微的基本事实及其原因；弄清春秋时期大国争霸的历程及其前因后果；认识春秋后期新旧势力交替的必然性。</a:t>
            </a:r>
          </a:p>
          <a:p>
            <a:pPr>
              <a:lnSpc>
                <a:spcPct val="150000"/>
              </a:lnSpc>
              <a:defRPr/>
            </a:pPr>
            <a:endParaRPr lang="zh-CN" altLang="en-US" sz="1600" dirty="0" smtClean="0">
              <a:solidFill>
                <a:srgbClr val="9966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dirty="0" smtClean="0">
                <a:solidFill>
                  <a:srgbClr val="996600"/>
                </a:solidFill>
                <a:latin typeface="宋体" pitchFamily="2" charset="-122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宋体" pitchFamily="2" charset="-122"/>
              </a:rPr>
              <a:t>重点难点</a:t>
            </a:r>
            <a:r>
              <a:rPr lang="en-US" altLang="zh-CN" sz="1600" b="1" dirty="0">
                <a:solidFill>
                  <a:srgbClr val="996600"/>
                </a:solidFill>
                <a:latin typeface="宋体" pitchFamily="2" charset="-122"/>
              </a:rPr>
              <a:t>】</a:t>
            </a:r>
            <a:endParaRPr lang="zh-CN" altLang="en-US" sz="1600" b="1" dirty="0">
              <a:solidFill>
                <a:srgbClr val="9966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</a:rPr>
              <a:t>        本节课教学的重点</a:t>
            </a:r>
            <a:r>
              <a:rPr lang="zh-CN" altLang="en-US" sz="1600" dirty="0" smtClean="0">
                <a:solidFill>
                  <a:srgbClr val="996600"/>
                </a:solidFill>
              </a:rPr>
              <a:t>是大国争霸与新旧交替。难点是尊王攘夷、弭兵之会、</a:t>
            </a:r>
            <a:r>
              <a:rPr lang="en-US" altLang="zh-CN" sz="1600" dirty="0" smtClean="0">
                <a:solidFill>
                  <a:srgbClr val="996600"/>
                </a:solidFill>
              </a:rPr>
              <a:t>“</a:t>
            </a:r>
            <a:r>
              <a:rPr lang="zh-CN" altLang="en-US" sz="1600" dirty="0" smtClean="0">
                <a:solidFill>
                  <a:srgbClr val="996600"/>
                </a:solidFill>
              </a:rPr>
              <a:t>公室</a:t>
            </a:r>
            <a:r>
              <a:rPr lang="en-US" altLang="zh-CN" sz="1600" dirty="0" smtClean="0">
                <a:solidFill>
                  <a:srgbClr val="996600"/>
                </a:solidFill>
              </a:rPr>
              <a:t>”</a:t>
            </a:r>
            <a:r>
              <a:rPr lang="zh-CN" altLang="en-US" sz="1600" dirty="0" smtClean="0">
                <a:solidFill>
                  <a:srgbClr val="996600"/>
                </a:solidFill>
              </a:rPr>
              <a:t>与</a:t>
            </a:r>
            <a:r>
              <a:rPr lang="en-US" altLang="zh-CN" sz="1600" dirty="0" smtClean="0">
                <a:solidFill>
                  <a:srgbClr val="996600"/>
                </a:solidFill>
              </a:rPr>
              <a:t>“</a:t>
            </a:r>
            <a:r>
              <a:rPr lang="zh-CN" altLang="en-US" sz="1600" dirty="0" smtClean="0">
                <a:solidFill>
                  <a:srgbClr val="996600"/>
                </a:solidFill>
              </a:rPr>
              <a:t>私家</a:t>
            </a:r>
            <a:r>
              <a:rPr lang="en-US" altLang="zh-CN" sz="1600" dirty="0" smtClean="0">
                <a:solidFill>
                  <a:srgbClr val="996600"/>
                </a:solidFill>
              </a:rPr>
              <a:t>”</a:t>
            </a:r>
            <a:r>
              <a:rPr lang="zh-CN" altLang="en-US" sz="1600" dirty="0" smtClean="0">
                <a:solidFill>
                  <a:srgbClr val="996600"/>
                </a:solidFill>
              </a:rPr>
              <a:t>的斗争。</a:t>
            </a:r>
            <a:endParaRPr lang="zh-CN" altLang="en-US" sz="1600" dirty="0">
              <a:solidFill>
                <a:srgbClr val="996600"/>
              </a:solidFill>
            </a:endParaRPr>
          </a:p>
        </p:txBody>
      </p:sp>
      <p:pic>
        <p:nvPicPr>
          <p:cNvPr id="2049" name="Picture 1" descr="C:\Documents and Settings\Administrator\Application Data\Tencent\Users\824547054\QQ\WinTemp\RichOle\HEWV37H[922ZAS1%00$}GY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357958"/>
            <a:ext cx="1609725" cy="257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280949"/>
            <a:ext cx="83215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西汉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司马迁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史记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，中华书局，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1973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晋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皇甫谧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帝王世纪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，辽宁教育出版社，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3.[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左丘明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左传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4.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范祥雍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古本竹书纪年辑校订补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，新知识出版社，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1956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5.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翦伯赞、郑天挺主编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中国通史参考资料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第一册，中华书局，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1962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6.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翦伯赞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中国史纲要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上册，人民出版社，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1983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7.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范文澜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1978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8.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郭沫若主编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中国史稿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9.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白寿彝主编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第一至四册，上海人民出版社，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1994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10.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李学勤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东周与秦代文明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，文物出版社，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1984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11.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童书业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春秋史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，山东大学出版社，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12.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顾德融、朱顺龙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春秋史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2001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13.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晁福林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霸权迭兴：春秋霸主论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，三联书店，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1992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14.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何怀宏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世袭社会及其解体：中国历史上的春秋时代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，三联书店，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15.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熊梅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春秋时代霸权兴衰规律研究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，军事科学出版社，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2008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16.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许倬云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中国古代社会史论：春秋战国时期的社会流动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，广西师范大学出版社，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2006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17.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徐中舒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先秦史论稿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，巴蜀书社，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1992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18.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金景芳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中国奴隶社会史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1983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</p:txBody>
      </p:sp>
      <p:pic>
        <p:nvPicPr>
          <p:cNvPr id="1025" name="Picture 1" descr="C:\Documents and Settings\Administrator\Application Data\Tencent\Users\824547054\QQ\WinTemp\RichOle\HEWV37H[922ZAS1%00$}GY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6357958"/>
            <a:ext cx="1609725" cy="257175"/>
          </a:xfrm>
          <a:prstGeom prst="rect">
            <a:avLst/>
          </a:prstGeom>
          <a:noFill/>
        </p:spPr>
      </p:pic>
      <p:pic>
        <p:nvPicPr>
          <p:cNvPr id="36866" name="图片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5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899592" y="2276872"/>
            <a:ext cx="7488832" cy="11426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诸侯对天子的朝聘、贡献大大减少，王室财政越来越拮据，不得不仰赖诸侯的资助，周桓王、周顷王曾先后派人向鲁国“求赙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丧葬费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)”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、“告饥”、“求车”、“求金”。天子不仅经济上有求于诸侯，政治上也往往受诸侯的摆布。 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038594" y="1628800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财政拮据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000100" y="3514506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礼崩乐坏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857224" y="4158588"/>
            <a:ext cx="7244308" cy="11426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天子共主的地位，此时已名存实亡，“礼乐征伐自天子出”的时代已经成为过去，社会进入了一个动乱的时代。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幽、历失德，周道日衰，纲纪散坏，下陵上替，诸侯专征，大夫擅政，礼之大体计丧七八矣。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9"/>
          <p:cNvPicPr>
            <a:picLocks noChangeAspect="1" noChangeArrowheads="1"/>
          </p:cNvPicPr>
          <p:nvPr/>
        </p:nvPicPr>
        <p:blipFill>
          <a:blip r:embed="rId2"/>
          <a:srcRect t="13387" b="4491"/>
          <a:stretch>
            <a:fillRect/>
          </a:stretch>
        </p:blipFill>
        <p:spPr bwMode="auto">
          <a:xfrm>
            <a:off x="1331640" y="1268760"/>
            <a:ext cx="6621999" cy="45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01721" y="5933890"/>
            <a:ext cx="211788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1">
                <a:latin typeface="Arial" charset="0"/>
                <a:ea typeface="楷体_GB2312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b="0" dirty="0" smtClean="0">
                <a:latin typeface="黑体" pitchFamily="49" charset="-122"/>
                <a:ea typeface="黑体" pitchFamily="49" charset="-122"/>
                <a:sym typeface="楷体_GB2312" pitchFamily="49" charset="-122"/>
              </a:rPr>
              <a:t>  </a:t>
            </a:r>
            <a:r>
              <a:rPr lang="zh-CN" altLang="en-US" b="0" dirty="0">
                <a:latin typeface="黑体" pitchFamily="49" charset="-122"/>
                <a:ea typeface="黑体" pitchFamily="49" charset="-122"/>
              </a:rPr>
              <a:t>采自北大中国古代史课件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47265" y="1376832"/>
            <a:ext cx="4228991" cy="540000"/>
          </a:xfrm>
          <a:prstGeom prst="rect">
            <a:avLst/>
          </a:prstGeom>
        </p:spPr>
      </p:pic>
      <p:sp>
        <p:nvSpPr>
          <p:cNvPr id="10" name="矩形​​ 6"/>
          <p:cNvSpPr/>
          <p:nvPr/>
        </p:nvSpPr>
        <p:spPr bwMode="auto">
          <a:xfrm>
            <a:off x="2895971" y="1340768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二、大国争霸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714348" y="1939835"/>
            <a:ext cx="774437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春秋时期，大国争霸，先后出现过五位霸主，史称“春秋五霸”。</a:t>
            </a:r>
          </a:p>
        </p:txBody>
      </p:sp>
      <p:pic>
        <p:nvPicPr>
          <p:cNvPr id="7" name="Picture 4" descr="tu_buren"/>
          <p:cNvPicPr>
            <a:picLocks noChangeAspect="1" noChangeArrowheads="1"/>
          </p:cNvPicPr>
          <p:nvPr/>
        </p:nvPicPr>
        <p:blipFill>
          <a:blip r:embed="rId3"/>
          <a:srcRect t="11575"/>
          <a:stretch>
            <a:fillRect/>
          </a:stretch>
        </p:blipFill>
        <p:spPr>
          <a:xfrm>
            <a:off x="2035743" y="2511339"/>
            <a:ext cx="4696497" cy="32741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79912" y="5816297"/>
            <a:ext cx="119455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春秋形势图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1038594" y="1761986"/>
            <a:ext cx="4033472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齐桓公首霸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899592" y="2348880"/>
            <a:ext cx="7128792" cy="403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齐桓公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685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～前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643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年在位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，任用管仲为相，建立霸业。</a:t>
            </a:r>
          </a:p>
        </p:txBody>
      </p:sp>
      <p:pic>
        <p:nvPicPr>
          <p:cNvPr id="26" name="Picture 6" descr="Image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03648" y="2996952"/>
            <a:ext cx="1958040" cy="2664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7" descr="图片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11960" y="3356992"/>
            <a:ext cx="3112004" cy="22319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07704" y="5733256"/>
            <a:ext cx="88678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管仲像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899592" y="1829430"/>
            <a:ext cx="7101432" cy="27238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 smtClean="0">
                <a:ln w="11430"/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）改革内政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目标：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通货积财，富国强兵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原则：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修旧法，择其善者而业用之，遂滋民与无财，而敬百姓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措施：① 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叁其国而伍其鄙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。将“国”分为工乡、商乡和士乡，将“鄙”      （野）分为五属。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         ② 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相地而衰征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。按土地肥瘠情况征税。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        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③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作内政而寄军令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。加强对常备军的控制和训练。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785786" y="1772816"/>
            <a:ext cx="7128792" cy="12464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 smtClean="0">
                <a:ln w="11430"/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）尊王攘夷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利用天下共主周王室的威望，遏制少数族侵扰。存邢救卫，使“邢迁如归，卫国忘亡”。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785786" y="3274724"/>
            <a:ext cx="7128792" cy="19851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 smtClean="0">
                <a:ln w="11430"/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）大会诸侯</a:t>
            </a:r>
            <a:endParaRPr lang="zh-CN" altLang="en-US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召陵之盟：在河南郾城东与楚订立盟约，取得了霸主地位。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葵丘之会：周襄王元年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651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的葵丘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河南兰考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之会，周天子也派人参加，齐桓公霸业达到了顶峰。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战国策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卷十一载：齐桓公 </a:t>
            </a:r>
            <a:r>
              <a:rPr lang="zh-CN" altLang="en-US" sz="14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九合诸侯，一匡天下。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971600" y="1917048"/>
            <a:ext cx="4033472" cy="55399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宋襄公图霸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899592" y="2637128"/>
            <a:ext cx="7128792" cy="15119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宋襄公不自量力，妄图接替齐桓公的霸业。公元前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638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年，以郑国附楚为借口，率本国人马及卫、滕、许等国兵力攻打郑国，在河南柘城县北的泓水一带与前来增援郑国的楚军相遇。由于他采取了愚蠢的“仁义”战略，最后身受重伤，大败而归。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1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33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2841</TotalTime>
  <Words>561</Words>
  <Application>Microsoft Office PowerPoint</Application>
  <PresentationFormat>全屏显示(4:3)</PresentationFormat>
  <Paragraphs>117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Arial</vt:lpstr>
      <vt:lpstr>宋体</vt:lpstr>
      <vt:lpstr>黑体</vt:lpstr>
      <vt:lpstr>楷体_GB2312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张燕</dc:creator>
  <cp:lastModifiedBy>WLXYs-</cp:lastModifiedBy>
  <cp:revision>472</cp:revision>
  <dcterms:created xsi:type="dcterms:W3CDTF">2006-08-16T00:00:00Z</dcterms:created>
  <dcterms:modified xsi:type="dcterms:W3CDTF">2013-09-06T02:17:46Z</dcterms:modified>
</cp:coreProperties>
</file>