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28"/>
  </p:notesMasterIdLst>
  <p:handoutMasterIdLst>
    <p:handoutMasterId r:id="rId29"/>
  </p:handoutMasterIdLst>
  <p:sldIdLst>
    <p:sldId id="257" r:id="rId2"/>
    <p:sldId id="278" r:id="rId3"/>
    <p:sldId id="259" r:id="rId4"/>
    <p:sldId id="260" r:id="rId5"/>
    <p:sldId id="262" r:id="rId6"/>
    <p:sldId id="263" r:id="rId7"/>
    <p:sldId id="264" r:id="rId8"/>
    <p:sldId id="279" r:id="rId9"/>
    <p:sldId id="270" r:id="rId10"/>
    <p:sldId id="271" r:id="rId11"/>
    <p:sldId id="272" r:id="rId12"/>
    <p:sldId id="281" r:id="rId13"/>
    <p:sldId id="290" r:id="rId14"/>
    <p:sldId id="282" r:id="rId15"/>
    <p:sldId id="283" r:id="rId16"/>
    <p:sldId id="273" r:id="rId17"/>
    <p:sldId id="274" r:id="rId18"/>
    <p:sldId id="287" r:id="rId19"/>
    <p:sldId id="288" r:id="rId20"/>
    <p:sldId id="268" r:id="rId21"/>
    <p:sldId id="269" r:id="rId22"/>
    <p:sldId id="275" r:id="rId23"/>
    <p:sldId id="276" r:id="rId24"/>
    <p:sldId id="284" r:id="rId25"/>
    <p:sldId id="285" r:id="rId26"/>
    <p:sldId id="286" r:id="rId27"/>
  </p:sldIdLst>
  <p:sldSz cx="9144000" cy="6858000" type="screen4x3"/>
  <p:notesSz cx="6858000" cy="9144000"/>
  <p:embeddedFontLst>
    <p:embeddedFont>
      <p:font typeface="黑体" pitchFamily="49" charset="-122"/>
      <p:regular r:id="rId30"/>
    </p:embeddedFont>
    <p:embeddedFont>
      <p:font typeface="楷体_GB2312" charset="-122"/>
      <p:regular r:id="rId31"/>
    </p:embeddedFont>
    <p:embeddedFont>
      <p:font typeface="Calibri" pitchFamily="34" charset="0"/>
      <p:regular r:id="rId32"/>
      <p:bold r:id="rId33"/>
      <p:italic r:id="rId34"/>
      <p:boldItalic r:id="rId35"/>
    </p:embeddedFont>
  </p:embeddedFontLst>
  <p:defaultText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B30"/>
    <a:srgbClr val="8A5823"/>
    <a:srgbClr val="184694"/>
    <a:srgbClr val="996600"/>
    <a:srgbClr val="993300"/>
    <a:srgbClr val="FFCC00"/>
    <a:srgbClr val="4F291D"/>
    <a:srgbClr val="F5DE51"/>
    <a:srgbClr val="F8E784"/>
    <a:srgbClr val="FFE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4675" autoAdjust="0"/>
  </p:normalViewPr>
  <p:slideViewPr>
    <p:cSldViewPr>
      <p:cViewPr>
        <p:scale>
          <a:sx n="100" d="100"/>
          <a:sy n="100" d="100"/>
        </p:scale>
        <p:origin x="-684"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8" d="100"/>
          <a:sy n="68" d="100"/>
        </p:scale>
        <p:origin x="-28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DCAD86-BB55-4C65-8C72-E4E36F778420}" type="datetimeFigureOut">
              <a:rPr lang="zh-CN" altLang="en-US" smtClean="0"/>
              <a:pPr/>
              <a:t>2013/9/6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65E773-F5ED-42A5-B7BC-FEA40D09774E}" type="slidenum">
              <a:rPr lang="zh-CN" altLang="en-US" smtClean="0"/>
              <a:pPr/>
              <a:t>‹#›</a:t>
            </a:fld>
            <a:endParaRPr lang="zh-CN" altLang="en-US"/>
          </a:p>
        </p:txBody>
      </p:sp>
    </p:spTree>
    <p:extLst>
      <p:ext uri="{BB962C8B-B14F-4D97-AF65-F5344CB8AC3E}">
        <p14:creationId xmlns:p14="http://schemas.microsoft.com/office/powerpoint/2010/main" val="2335688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57F8B-B898-469D-AB65-AB235B2118A9}" type="datetimeFigureOut">
              <a:rPr lang="zh-CN" altLang="en-US" smtClean="0"/>
              <a:pPr/>
              <a:t>2013/9/6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A2E98-1F25-4ECC-AD09-BA03C8318616}" type="slidenum">
              <a:rPr lang="zh-CN" altLang="en-US" smtClean="0"/>
              <a:pPr/>
              <a:t>‹#›</a:t>
            </a:fld>
            <a:endParaRPr lang="zh-CN" altLang="en-US"/>
          </a:p>
        </p:txBody>
      </p:sp>
    </p:spTree>
    <p:extLst>
      <p:ext uri="{BB962C8B-B14F-4D97-AF65-F5344CB8AC3E}">
        <p14:creationId xmlns:p14="http://schemas.microsoft.com/office/powerpoint/2010/main" val="84070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a:pPr/>
              <a:t>9/18/2006</a:t>
            </a:fld>
            <a:endParaRPr lang="zh-CN"/>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B6F15528-21DE-4FAA-801E-634DDDAF4B2B}" type="slidenum">
              <a:rPr/>
              <a:pPr/>
              <a:t>‹#›</a:t>
            </a:fld>
            <a:endParaRPr lang="zh-CN"/>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a:pPr/>
              <a:t>9/18/2006</a:t>
            </a:fld>
            <a:endParaRPr lang="zh-CN"/>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B6F15528-21DE-4FAA-801E-634DDDAF4B2B}" type="slidenum">
              <a:rPr/>
              <a:pPr/>
              <a:t>‹#›</a:t>
            </a:fld>
            <a:endParaRPr lang="zh-CN"/>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348607" y="1592856"/>
            <a:ext cx="4527649" cy="540000"/>
          </a:xfrm>
          <a:prstGeom prst="rect">
            <a:avLst/>
          </a:prstGeom>
        </p:spPr>
      </p:pic>
    </p:spTree>
    <p:extLst>
      <p:ext uri="{BB962C8B-B14F-4D97-AF65-F5344CB8AC3E}">
        <p14:creationId xmlns:p14="http://schemas.microsoft.com/office/powerpoint/2010/main" val="384723292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a:pPr/>
              <a:t>9/18/2006</a:t>
            </a:fld>
            <a:endParaRPr lang="zh-CN"/>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B6F15528-21DE-4FAA-801E-634DDDAF4B2B}" type="slidenum">
              <a:rPr/>
              <a:pPr/>
              <a:t>‹#›</a:t>
            </a:fld>
            <a:endParaRPr lang="zh-CN"/>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40" y="1700808"/>
            <a:ext cx="6485980" cy="3960000"/>
          </a:xfrm>
          <a:prstGeom prst="rect">
            <a:avLst/>
          </a:prstGeom>
        </p:spPr>
      </p:pic>
      <p:pic>
        <p:nvPicPr>
          <p:cNvPr id="8" name="图片 7"/>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59792" y="1660128"/>
            <a:ext cx="6485980" cy="3960000"/>
          </a:xfrm>
          <a:prstGeom prst="rect">
            <a:avLst/>
          </a:prstGeom>
        </p:spPr>
      </p:pic>
    </p:spTree>
    <p:extLst>
      <p:ext uri="{BB962C8B-B14F-4D97-AF65-F5344CB8AC3E}">
        <p14:creationId xmlns:p14="http://schemas.microsoft.com/office/powerpoint/2010/main" val="413236980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a:pPr/>
              <a:t>9/18/2006</a:t>
            </a:fld>
            <a:endParaRPr lang="zh-CN"/>
          </a:p>
        </p:txBody>
      </p:sp>
      <p:sp>
        <p:nvSpPr>
          <p:cNvPr id="5" name="Footer Placeholder 4"/>
          <p:cNvSpPr>
            <a:spLocks noGrp="1"/>
          </p:cNvSpPr>
          <p:nvPr>
            <p:ph type="ftr" sz="quarter" idx="11"/>
          </p:nvPr>
        </p:nvSpPr>
        <p:spPr/>
        <p:txBody>
          <a:bodyPr/>
          <a:lstStyle/>
          <a:p>
            <a:endParaRPr lang="zh-CN"/>
          </a:p>
        </p:txBody>
      </p:sp>
      <p:sp>
        <p:nvSpPr>
          <p:cNvPr id="6" name="Slide Number Placeholder 5"/>
          <p:cNvSpPr>
            <a:spLocks noGrp="1"/>
          </p:cNvSpPr>
          <p:nvPr>
            <p:ph type="sldNum" sz="quarter" idx="12"/>
          </p:nvPr>
        </p:nvSpPr>
        <p:spPr/>
        <p:txBody>
          <a:bodyPr/>
          <a:lstStyle/>
          <a:p>
            <a:fld id="{B6F15528-21DE-4FAA-801E-634DDDAF4B2B}" type="slidenum">
              <a:rPr/>
              <a:pPr/>
              <a:t>‹#›</a:t>
            </a:fld>
            <a:endParaRPr lang="zh-CN"/>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链接内容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D8BD707-D9CF-40AE-B4C6-C98DA3205C09}" type="datetimeFigureOut">
              <a:rPr lang="en-US" altLang="zh-CN" smtClean="0"/>
              <a:pPr/>
              <a:t>9/6/2013</a:t>
            </a:fld>
            <a:endParaRPr lang="zh-CN" altLang="en-US"/>
          </a:p>
        </p:txBody>
      </p:sp>
      <p:sp>
        <p:nvSpPr>
          <p:cNvPr id="4" name="页脚占位符 3"/>
          <p:cNvSpPr>
            <a:spLocks noGrp="1"/>
          </p:cNvSpPr>
          <p:nvPr>
            <p:ph type="ftr" sz="quarter" idx="11"/>
          </p:nvPr>
        </p:nvSpPr>
        <p:spPr/>
        <p:txBody>
          <a:bodyPr/>
          <a:lstStyle/>
          <a:p>
            <a:endParaRPr lang="zh-CN"/>
          </a:p>
        </p:txBody>
      </p:sp>
      <p:sp>
        <p:nvSpPr>
          <p:cNvPr id="5" name="灯片编号占位符 4"/>
          <p:cNvSpPr>
            <a:spLocks noGrp="1"/>
          </p:cNvSpPr>
          <p:nvPr>
            <p:ph type="sldNum" sz="quarter" idx="12"/>
          </p:nvPr>
        </p:nvSpPr>
        <p:spPr/>
        <p:txBody>
          <a:bodyPr/>
          <a:lstStyle/>
          <a:p>
            <a:fld id="{B6F15528-21DE-4FAA-801E-634DDDAF4B2B}" type="slidenum">
              <a:rPr lang="en-US" altLang="zh-CN" smtClean="0"/>
              <a:pPr/>
              <a:t>‹#›</a:t>
            </a:fld>
            <a:endParaRPr lang="zh-CN" alt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latinLnBrk="0">
              <a:defRPr lang="zh-CN" sz="1200">
                <a:solidFill>
                  <a:schemeClr val="tx1">
                    <a:tint val="75000"/>
                  </a:schemeClr>
                </a:solidFill>
              </a:defRPr>
            </a:lvl1pPr>
          </a:lstStyle>
          <a:p>
            <a:fld id="{1D8BD707-D9CF-40AE-B4C6-C98DA3205C09}" type="datetimeFigureOut">
              <a:rPr/>
              <a:pPr/>
              <a:t>9/18/2006</a:t>
            </a:fld>
            <a:endParaRPr 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latinLnBrk="0">
              <a:defRPr lang="zh-CN" sz="1200">
                <a:solidFill>
                  <a:schemeClr val="tx1">
                    <a:tint val="75000"/>
                  </a:schemeClr>
                </a:solidFill>
              </a:defRPr>
            </a:lvl1pPr>
          </a:lstStyle>
          <a:p>
            <a:endParaRPr 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latinLnBrk="0">
              <a:defRPr lang="zh-CN" sz="1200">
                <a:solidFill>
                  <a:schemeClr val="tx1">
                    <a:tint val="75000"/>
                  </a:schemeClr>
                </a:solidFill>
              </a:defRPr>
            </a:lvl1pPr>
          </a:lstStyle>
          <a:p>
            <a:fld id="{B6F15528-21DE-4FAA-801E-634DDDAF4B2B}" type="slidenum">
              <a:rPr/>
              <a:pPr/>
              <a:t>‹#›</a:t>
            </a:fld>
            <a:endParaRPr lang="zh-CN"/>
          </a:p>
        </p:txBody>
      </p:sp>
    </p:spTree>
  </p:cSld>
  <p:clrMap bg1="lt1" tx1="dk1" bg2="lt2" tx2="dk2" accent1="accent1" accent2="accent2" accent3="accent3" accent4="accent4" accent5="accent5" accent6="accent6" hlink="hlink" folHlink="folHlink"/>
  <p:sldLayoutIdLst>
    <p:sldLayoutId id="2147483650" r:id="rId1"/>
    <p:sldLayoutId id="2147483664" r:id="rId2"/>
    <p:sldLayoutId id="2147483665" r:id="rId3"/>
    <p:sldLayoutId id="2147483649" r:id="rId4"/>
    <p:sldLayoutId id="2147483663" r:id="rId5"/>
  </p:sldLayoutIdLst>
  <p:transition>
    <p:fade/>
  </p:transition>
  <p:timing>
    <p:tnLst>
      <p:par>
        <p:cTn id="1" dur="indefinite" restart="never" nodeType="tmRoot"/>
      </p:par>
    </p:tnLst>
  </p:timing>
  <p:txStyles>
    <p:titleStyle>
      <a:lvl1pPr algn="ctr" defTabSz="914400" rtl="0" eaLnBrk="1" latinLnBrk="0" hangingPunct="1">
        <a:spcBef>
          <a:spcPct val="0"/>
        </a:spcBef>
        <a:buNone/>
        <a:defRPr lang="zh-CN"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zh-CN"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zh-CN"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zh-CN"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gif"/><Relationship Id="rId7" Type="http://schemas.openxmlformats.org/officeDocument/2006/relationships/image" Target="../media/image5.gif"/><Relationship Id="rId2"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12.xml"/><Relationship Id="rId4" Type="http://schemas.openxmlformats.org/officeDocument/2006/relationships/slide" Target="slide2.xml"/><Relationship Id="rId9"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412" y="3201897"/>
            <a:ext cx="4773884" cy="540000"/>
          </a:xfrm>
          <a:prstGeom prst="rect">
            <a:avLst/>
          </a:prstGeom>
        </p:spPr>
      </p:pic>
      <p:pic>
        <p:nvPicPr>
          <p:cNvPr id="33" name="图片 32">
            <a:hlinkClick r:id="rId4"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412" y="2595724"/>
            <a:ext cx="4773884" cy="540000"/>
          </a:xfrm>
          <a:prstGeom prst="rect">
            <a:avLst/>
          </a:prstGeom>
        </p:spPr>
      </p:pic>
      <p:sp>
        <p:nvSpPr>
          <p:cNvPr id="27" name="矩形​​ 26">
            <a:hlinkClick r:id="rId4" action="ppaction://hlinksldjump"/>
          </p:cNvPr>
          <p:cNvSpPr/>
          <p:nvPr/>
        </p:nvSpPr>
        <p:spPr>
          <a:xfrm>
            <a:off x="2433458" y="2551934"/>
            <a:ext cx="3956837" cy="481863"/>
          </a:xfrm>
          <a:prstGeom prst="rect">
            <a:avLst/>
          </a:prstGeom>
        </p:spPr>
        <p:txBody>
          <a:bodyPr wrap="square">
            <a:spAutoFit/>
            <a:scene3d>
              <a:camera prst="orthographicFront"/>
              <a:lightRig rig="threePt" dir="t"/>
            </a:scene3d>
            <a:sp3d extrusionH="57150">
              <a:bevelT w="38100" h="38100"/>
            </a:sp3d>
          </a:bodyPr>
          <a:lstStyle/>
          <a:p>
            <a:pPr>
              <a:lnSpc>
                <a:spcPts val="3600"/>
              </a:lnSpc>
            </a:pPr>
            <a:r>
              <a:rPr lang="zh-CN" altLang="en-US" sz="2000" spc="50" dirty="0">
                <a:ln w="11430"/>
                <a:effectLst>
                  <a:glow>
                    <a:srgbClr val="F8E784"/>
                  </a:glow>
                </a:effectLst>
                <a:latin typeface="黑体" pitchFamily="2" charset="-122"/>
                <a:ea typeface="黑体" pitchFamily="2" charset="-122"/>
              </a:rPr>
              <a:t>一、中央集权国家的建立</a:t>
            </a:r>
          </a:p>
        </p:txBody>
      </p:sp>
      <p:sp>
        <p:nvSpPr>
          <p:cNvPr id="29" name="矩形​​ 28">
            <a:hlinkClick r:id="rId2" action="ppaction://hlinksldjump"/>
          </p:cNvPr>
          <p:cNvSpPr/>
          <p:nvPr/>
        </p:nvSpPr>
        <p:spPr>
          <a:xfrm>
            <a:off x="2442983" y="3161534"/>
            <a:ext cx="3956837" cy="481863"/>
          </a:xfrm>
          <a:prstGeom prst="rect">
            <a:avLst/>
          </a:prstGeom>
        </p:spPr>
        <p:txBody>
          <a:bodyPr wrap="square">
            <a:spAutoFit/>
            <a:scene3d>
              <a:camera prst="orthographicFront"/>
              <a:lightRig rig="threePt" dir="t"/>
            </a:scene3d>
            <a:sp3d extrusionH="57150">
              <a:bevelT w="38100" h="38100"/>
            </a:sp3d>
          </a:bodyPr>
          <a:lstStyle/>
          <a:p>
            <a:pPr>
              <a:lnSpc>
                <a:spcPts val="3600"/>
              </a:lnSpc>
            </a:pPr>
            <a:r>
              <a:rPr lang="zh-CN" altLang="en-US" sz="2000" spc="50" dirty="0">
                <a:ln w="11430"/>
                <a:effectLst>
                  <a:glow>
                    <a:srgbClr val="F8E784"/>
                  </a:glow>
                </a:effectLst>
                <a:latin typeface="黑体" pitchFamily="2" charset="-122"/>
                <a:ea typeface="黑体" pitchFamily="2" charset="-122"/>
              </a:rPr>
              <a:t>二、秦始皇巩固统一的措施</a:t>
            </a:r>
            <a:endParaRPr lang="en-US" altLang="zh-CN" sz="2000" spc="50" dirty="0">
              <a:ln w="11430"/>
              <a:effectLst>
                <a:glow>
                  <a:srgbClr val="F8E784"/>
                </a:glow>
              </a:effectLst>
              <a:latin typeface="黑体" pitchFamily="2" charset="-122"/>
              <a:ea typeface="黑体" pitchFamily="2" charset="-122"/>
            </a:endParaRPr>
          </a:p>
        </p:txBody>
      </p:sp>
      <p:pic>
        <p:nvPicPr>
          <p:cNvPr id="30" name="图片 29">
            <a:hlinkClick r:id="rId5"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412" y="3808070"/>
            <a:ext cx="4773884" cy="540000"/>
          </a:xfrm>
          <a:prstGeom prst="rect">
            <a:avLst/>
          </a:prstGeom>
        </p:spPr>
      </p:pic>
      <p:sp>
        <p:nvSpPr>
          <p:cNvPr id="31" name="矩形​​ 30">
            <a:hlinkClick r:id="rId5" action="ppaction://hlinksldjump"/>
          </p:cNvPr>
          <p:cNvSpPr/>
          <p:nvPr/>
        </p:nvSpPr>
        <p:spPr>
          <a:xfrm>
            <a:off x="2469635" y="3771134"/>
            <a:ext cx="4333181" cy="481863"/>
          </a:xfrm>
          <a:prstGeom prst="rect">
            <a:avLst/>
          </a:prstGeom>
        </p:spPr>
        <p:txBody>
          <a:bodyPr wrap="square">
            <a:spAutoFit/>
            <a:scene3d>
              <a:camera prst="orthographicFront"/>
              <a:lightRig rig="threePt" dir="t"/>
            </a:scene3d>
            <a:sp3d extrusionH="57150">
              <a:bevelT w="38100" h="38100"/>
            </a:sp3d>
          </a:bodyPr>
          <a:lstStyle/>
          <a:p>
            <a:pPr>
              <a:lnSpc>
                <a:spcPts val="3600"/>
              </a:lnSpc>
            </a:pPr>
            <a:r>
              <a:rPr lang="zh-CN" altLang="en-US" sz="2000" spc="50" dirty="0">
                <a:ln w="11430"/>
                <a:effectLst>
                  <a:glow>
                    <a:srgbClr val="F8E784"/>
                  </a:glow>
                </a:effectLst>
                <a:latin typeface="黑体" pitchFamily="2" charset="-122"/>
                <a:ea typeface="黑体" pitchFamily="2" charset="-122"/>
              </a:rPr>
              <a:t>三、统一的多</a:t>
            </a:r>
            <a:r>
              <a:rPr lang="zh-CN" altLang="en-US" sz="2000" spc="50" dirty="0">
                <a:ln w="11430"/>
                <a:effectLst>
                  <a:glow>
                    <a:srgbClr val="F8E784"/>
                  </a:glow>
                </a:effectLst>
                <a:latin typeface="黑体" pitchFamily="2" charset="-122"/>
                <a:ea typeface="黑体" pitchFamily="2" charset="-122"/>
              </a:rPr>
              <a:t>民族封建</a:t>
            </a:r>
            <a:r>
              <a:rPr lang="zh-CN" altLang="en-US" sz="2000" spc="50" dirty="0">
                <a:ln w="11430"/>
                <a:effectLst>
                  <a:glow>
                    <a:srgbClr val="F8E784"/>
                  </a:glow>
                </a:effectLst>
                <a:latin typeface="黑体" pitchFamily="2" charset="-122"/>
                <a:ea typeface="黑体" pitchFamily="2" charset="-122"/>
              </a:rPr>
              <a:t>国家的形成</a:t>
            </a:r>
          </a:p>
        </p:txBody>
      </p:sp>
      <p:pic>
        <p:nvPicPr>
          <p:cNvPr id="13" name="图片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2014" y="1879282"/>
            <a:ext cx="1500499" cy="540000"/>
          </a:xfrm>
          <a:prstGeom prst="rect">
            <a:avLst/>
          </a:prstGeom>
        </p:spPr>
      </p:pic>
      <p:sp>
        <p:nvSpPr>
          <p:cNvPr id="34" name="TextBox 33">
            <a:hlinkClick r:id="rId6" action="ppaction://hlinksldjump"/>
          </p:cNvPr>
          <p:cNvSpPr txBox="1"/>
          <p:nvPr/>
        </p:nvSpPr>
        <p:spPr>
          <a:xfrm>
            <a:off x="2339752" y="1871295"/>
            <a:ext cx="1422184" cy="461665"/>
          </a:xfrm>
          <a:prstGeom prst="rect">
            <a:avLst/>
          </a:prstGeom>
          <a:noFill/>
        </p:spPr>
        <p:txBody>
          <a:bodyPr wrap="none">
            <a:spAutoFit/>
          </a:bodyPr>
          <a:lstStyle>
            <a:defPPr>
              <a:defRPr lang="zh-CN"/>
            </a:defPPr>
            <a:lvl1pPr algn="ctr" fontAlgn="auto">
              <a:spcBef>
                <a:spcPts val="0"/>
              </a:spcBef>
              <a:spcAft>
                <a:spcPts val="0"/>
              </a:spcAft>
              <a:defRPr sz="2400" b="1" u="sng">
                <a:effectLst>
                  <a:glow>
                    <a:srgbClr val="FFEC9B"/>
                  </a:glow>
                </a:effectLst>
                <a:latin typeface="楷体_GB2312" pitchFamily="49" charset="-122"/>
                <a:ea typeface="楷体_GB2312" pitchFamily="49" charset="-122"/>
              </a:defRPr>
            </a:lvl1pPr>
            <a:lvl2pPr fontAlgn="base">
              <a:spcBef>
                <a:spcPct val="0"/>
              </a:spcBef>
              <a:spcAft>
                <a:spcPct val="0"/>
              </a:spcAft>
              <a:defRPr>
                <a:latin typeface="Calibri" charset="0"/>
                <a:ea typeface="宋体" pitchFamily="2" charset="-122"/>
              </a:defRPr>
            </a:lvl2pPr>
            <a:lvl3pPr fontAlgn="base">
              <a:spcBef>
                <a:spcPct val="0"/>
              </a:spcBef>
              <a:spcAft>
                <a:spcPct val="0"/>
              </a:spcAft>
              <a:defRPr>
                <a:latin typeface="Calibri" charset="0"/>
                <a:ea typeface="宋体" pitchFamily="2" charset="-122"/>
              </a:defRPr>
            </a:lvl3pPr>
            <a:lvl4pPr fontAlgn="base">
              <a:spcBef>
                <a:spcPct val="0"/>
              </a:spcBef>
              <a:spcAft>
                <a:spcPct val="0"/>
              </a:spcAft>
              <a:defRPr>
                <a:latin typeface="Calibri" charset="0"/>
                <a:ea typeface="宋体" pitchFamily="2" charset="-122"/>
              </a:defRPr>
            </a:lvl4pPr>
            <a:lvl5pPr fontAlgn="base">
              <a:spcBef>
                <a:spcPct val="0"/>
              </a:spcBef>
              <a:spcAft>
                <a:spcPct val="0"/>
              </a:spcAft>
              <a:defRPr>
                <a:latin typeface="Calibri" charset="0"/>
                <a:ea typeface="宋体" pitchFamily="2" charset="-122"/>
              </a:defRPr>
            </a:lvl5pPr>
            <a:lvl6pPr>
              <a:defRPr>
                <a:latin typeface="Calibri" charset="0"/>
                <a:ea typeface="宋体" pitchFamily="2" charset="-122"/>
              </a:defRPr>
            </a:lvl6pPr>
            <a:lvl7pPr>
              <a:defRPr>
                <a:latin typeface="Calibri" charset="0"/>
                <a:ea typeface="宋体" pitchFamily="2" charset="-122"/>
              </a:defRPr>
            </a:lvl7pPr>
            <a:lvl8pPr>
              <a:defRPr>
                <a:latin typeface="Calibri" charset="0"/>
                <a:ea typeface="宋体" pitchFamily="2" charset="-122"/>
              </a:defRPr>
            </a:lvl8pPr>
            <a:lvl9pPr>
              <a:defRPr>
                <a:latin typeface="Calibri" charset="0"/>
                <a:ea typeface="宋体" pitchFamily="2" charset="-122"/>
              </a:defRPr>
            </a:lvl9pPr>
          </a:lstStyle>
          <a:p>
            <a:r>
              <a:rPr lang="zh-CN" altLang="en-US" dirty="0"/>
              <a:t>重点</a:t>
            </a:r>
            <a:r>
              <a:rPr lang="zh-CN" altLang="en-US" dirty="0"/>
              <a:t>难点</a:t>
            </a:r>
            <a:endParaRPr lang="zh-CN" altLang="en-US" dirty="0"/>
          </a:p>
        </p:txBody>
      </p:sp>
      <p:pic>
        <p:nvPicPr>
          <p:cNvPr id="23" name="图片 22">
            <a:hlinkClick r:id="rId8"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6237" y="1879282"/>
            <a:ext cx="1500499" cy="540000"/>
          </a:xfrm>
          <a:prstGeom prst="rect">
            <a:avLst/>
          </a:prstGeom>
        </p:spPr>
      </p:pic>
      <p:sp>
        <p:nvSpPr>
          <p:cNvPr id="35" name="TextBox 34">
            <a:hlinkClick r:id="rId8" action="ppaction://hlinksldjump"/>
          </p:cNvPr>
          <p:cNvSpPr txBox="1"/>
          <p:nvPr/>
        </p:nvSpPr>
        <p:spPr>
          <a:xfrm>
            <a:off x="3737215" y="1888202"/>
            <a:ext cx="1422184" cy="461665"/>
          </a:xfrm>
          <a:prstGeom prst="rect">
            <a:avLst/>
          </a:prstGeom>
          <a:noFill/>
        </p:spPr>
        <p:txBody>
          <a:bodyPr wrap="none">
            <a:spAutoFit/>
          </a:bodyPr>
          <a:lstStyle>
            <a:defPPr>
              <a:defRPr lang="zh-CN"/>
            </a:defPPr>
            <a:lvl1pPr algn="ctr" fontAlgn="auto">
              <a:spcBef>
                <a:spcPts val="0"/>
              </a:spcBef>
              <a:spcAft>
                <a:spcPts val="0"/>
              </a:spcAft>
              <a:defRPr sz="2400" b="1" u="sng">
                <a:effectLst>
                  <a:glow>
                    <a:srgbClr val="FFEC9B"/>
                  </a:glow>
                </a:effectLst>
                <a:latin typeface="楷体_GB2312" pitchFamily="49" charset="-122"/>
                <a:ea typeface="楷体_GB2312" pitchFamily="49" charset="-122"/>
              </a:defRPr>
            </a:lvl1pPr>
            <a:lvl2pPr fontAlgn="base">
              <a:spcBef>
                <a:spcPct val="0"/>
              </a:spcBef>
              <a:spcAft>
                <a:spcPct val="0"/>
              </a:spcAft>
              <a:defRPr>
                <a:latin typeface="Calibri" charset="0"/>
                <a:ea typeface="宋体" pitchFamily="2" charset="-122"/>
              </a:defRPr>
            </a:lvl2pPr>
            <a:lvl3pPr fontAlgn="base">
              <a:spcBef>
                <a:spcPct val="0"/>
              </a:spcBef>
              <a:spcAft>
                <a:spcPct val="0"/>
              </a:spcAft>
              <a:defRPr>
                <a:latin typeface="Calibri" charset="0"/>
                <a:ea typeface="宋体" pitchFamily="2" charset="-122"/>
              </a:defRPr>
            </a:lvl3pPr>
            <a:lvl4pPr fontAlgn="base">
              <a:spcBef>
                <a:spcPct val="0"/>
              </a:spcBef>
              <a:spcAft>
                <a:spcPct val="0"/>
              </a:spcAft>
              <a:defRPr>
                <a:latin typeface="Calibri" charset="0"/>
                <a:ea typeface="宋体" pitchFamily="2" charset="-122"/>
              </a:defRPr>
            </a:lvl4pPr>
            <a:lvl5pPr fontAlgn="base">
              <a:spcBef>
                <a:spcPct val="0"/>
              </a:spcBef>
              <a:spcAft>
                <a:spcPct val="0"/>
              </a:spcAft>
              <a:defRPr>
                <a:latin typeface="Calibri" charset="0"/>
                <a:ea typeface="宋体" pitchFamily="2" charset="-122"/>
              </a:defRPr>
            </a:lvl5pPr>
            <a:lvl6pPr>
              <a:defRPr>
                <a:latin typeface="Calibri" charset="0"/>
                <a:ea typeface="宋体" pitchFamily="2" charset="-122"/>
              </a:defRPr>
            </a:lvl6pPr>
            <a:lvl7pPr>
              <a:defRPr>
                <a:latin typeface="Calibri" charset="0"/>
                <a:ea typeface="宋体" pitchFamily="2" charset="-122"/>
              </a:defRPr>
            </a:lvl7pPr>
            <a:lvl8pPr>
              <a:defRPr>
                <a:latin typeface="Calibri" charset="0"/>
                <a:ea typeface="宋体" pitchFamily="2" charset="-122"/>
              </a:defRPr>
            </a:lvl8pPr>
            <a:lvl9pPr>
              <a:defRPr>
                <a:latin typeface="Calibri" charset="0"/>
                <a:ea typeface="宋体" pitchFamily="2" charset="-122"/>
              </a:defRPr>
            </a:lvl9pPr>
          </a:lstStyle>
          <a:p>
            <a:r>
              <a:rPr lang="zh-CN" altLang="en-US" dirty="0"/>
              <a:t>参考文献</a:t>
            </a:r>
          </a:p>
        </p:txBody>
      </p:sp>
      <p:pic>
        <p:nvPicPr>
          <p:cNvPr id="24" name="图片 2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6100" y="1879282"/>
            <a:ext cx="1582735" cy="569595"/>
          </a:xfrm>
          <a:prstGeom prst="rect">
            <a:avLst/>
          </a:prstGeom>
        </p:spPr>
      </p:pic>
      <p:sp>
        <p:nvSpPr>
          <p:cNvPr id="36" name="TextBox 35">
            <a:hlinkClick r:id="rId6" action="ppaction://hlinksldjump"/>
          </p:cNvPr>
          <p:cNvSpPr txBox="1"/>
          <p:nvPr/>
        </p:nvSpPr>
        <p:spPr>
          <a:xfrm>
            <a:off x="5253365" y="1903695"/>
            <a:ext cx="1422184" cy="461665"/>
          </a:xfrm>
          <a:prstGeom prst="rect">
            <a:avLst/>
          </a:prstGeom>
          <a:noFill/>
        </p:spPr>
        <p:txBody>
          <a:bodyPr wrap="none">
            <a:spAutoFit/>
          </a:bodyPr>
          <a:lstStyle>
            <a:defPPr>
              <a:defRPr lang="zh-CN"/>
            </a:defPPr>
            <a:lvl1pPr algn="ctr" fontAlgn="auto">
              <a:spcBef>
                <a:spcPts val="0"/>
              </a:spcBef>
              <a:spcAft>
                <a:spcPts val="0"/>
              </a:spcAft>
              <a:defRPr sz="2400" b="1" u="sng">
                <a:effectLst>
                  <a:glow>
                    <a:srgbClr val="FFEC9B"/>
                  </a:glow>
                </a:effectLst>
                <a:latin typeface="楷体_GB2312" pitchFamily="49" charset="-122"/>
                <a:ea typeface="楷体_GB2312" pitchFamily="49" charset="-122"/>
              </a:defRPr>
            </a:lvl1pPr>
            <a:lvl2pPr fontAlgn="base">
              <a:spcBef>
                <a:spcPct val="0"/>
              </a:spcBef>
              <a:spcAft>
                <a:spcPct val="0"/>
              </a:spcAft>
              <a:defRPr>
                <a:latin typeface="Calibri" charset="0"/>
                <a:ea typeface="宋体" pitchFamily="2" charset="-122"/>
              </a:defRPr>
            </a:lvl2pPr>
            <a:lvl3pPr fontAlgn="base">
              <a:spcBef>
                <a:spcPct val="0"/>
              </a:spcBef>
              <a:spcAft>
                <a:spcPct val="0"/>
              </a:spcAft>
              <a:defRPr>
                <a:latin typeface="Calibri" charset="0"/>
                <a:ea typeface="宋体" pitchFamily="2" charset="-122"/>
              </a:defRPr>
            </a:lvl3pPr>
            <a:lvl4pPr fontAlgn="base">
              <a:spcBef>
                <a:spcPct val="0"/>
              </a:spcBef>
              <a:spcAft>
                <a:spcPct val="0"/>
              </a:spcAft>
              <a:defRPr>
                <a:latin typeface="Calibri" charset="0"/>
                <a:ea typeface="宋体" pitchFamily="2" charset="-122"/>
              </a:defRPr>
            </a:lvl4pPr>
            <a:lvl5pPr fontAlgn="base">
              <a:spcBef>
                <a:spcPct val="0"/>
              </a:spcBef>
              <a:spcAft>
                <a:spcPct val="0"/>
              </a:spcAft>
              <a:defRPr>
                <a:latin typeface="Calibri" charset="0"/>
                <a:ea typeface="宋体" pitchFamily="2" charset="-122"/>
              </a:defRPr>
            </a:lvl5pPr>
            <a:lvl6pPr>
              <a:defRPr>
                <a:latin typeface="Calibri" charset="0"/>
                <a:ea typeface="宋体" pitchFamily="2" charset="-122"/>
              </a:defRPr>
            </a:lvl6pPr>
            <a:lvl7pPr>
              <a:defRPr>
                <a:latin typeface="Calibri" charset="0"/>
                <a:ea typeface="宋体" pitchFamily="2" charset="-122"/>
              </a:defRPr>
            </a:lvl7pPr>
            <a:lvl8pPr>
              <a:defRPr>
                <a:latin typeface="Calibri" charset="0"/>
                <a:ea typeface="宋体" pitchFamily="2" charset="-122"/>
              </a:defRPr>
            </a:lvl8pPr>
            <a:lvl9pPr>
              <a:defRPr>
                <a:latin typeface="Calibri" charset="0"/>
                <a:ea typeface="宋体" pitchFamily="2" charset="-122"/>
              </a:defRPr>
            </a:lvl9pPr>
          </a:lstStyle>
          <a:p>
            <a:r>
              <a:rPr lang="zh-CN" altLang="en-US" dirty="0"/>
              <a:t>教学目标</a:t>
            </a:r>
          </a:p>
        </p:txBody>
      </p:sp>
      <p:pic>
        <p:nvPicPr>
          <p:cNvPr id="21" name="图片 20">
            <a:hlinkClick r:id="rId9"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410" y="4543400"/>
            <a:ext cx="4773885" cy="540000"/>
          </a:xfrm>
          <a:prstGeom prst="rect">
            <a:avLst/>
          </a:prstGeom>
        </p:spPr>
      </p:pic>
      <p:sp>
        <p:nvSpPr>
          <p:cNvPr id="37" name="TextBox 36">
            <a:hlinkClick r:id="rId9" action="ppaction://hlinksldjump"/>
          </p:cNvPr>
          <p:cNvSpPr txBox="1"/>
          <p:nvPr/>
        </p:nvSpPr>
        <p:spPr>
          <a:xfrm>
            <a:off x="3692963" y="4551511"/>
            <a:ext cx="1731563" cy="461665"/>
          </a:xfrm>
          <a:prstGeom prst="rect">
            <a:avLst/>
          </a:prstGeom>
          <a:noFill/>
        </p:spPr>
        <p:txBody>
          <a:bodyPr wrap="none">
            <a:spAutoFit/>
          </a:bodyPr>
          <a:lstStyle>
            <a:defPPr>
              <a:defRPr lang="zh-CN"/>
            </a:defPPr>
            <a:lvl1pPr algn="ctr" fontAlgn="auto">
              <a:spcBef>
                <a:spcPts val="0"/>
              </a:spcBef>
              <a:spcAft>
                <a:spcPts val="0"/>
              </a:spcAft>
              <a:defRPr sz="2400" b="1" u="sng">
                <a:effectLst>
                  <a:glow>
                    <a:srgbClr val="FFEC9B"/>
                  </a:glow>
                </a:effectLst>
                <a:latin typeface="楷体_GB2312" pitchFamily="49" charset="-122"/>
                <a:ea typeface="楷体_GB2312" pitchFamily="49" charset="-122"/>
              </a:defRPr>
            </a:lvl1pPr>
            <a:lvl2pPr fontAlgn="base">
              <a:spcBef>
                <a:spcPct val="0"/>
              </a:spcBef>
              <a:spcAft>
                <a:spcPct val="0"/>
              </a:spcAft>
              <a:defRPr>
                <a:latin typeface="Calibri" charset="0"/>
                <a:ea typeface="宋体" pitchFamily="2" charset="-122"/>
              </a:defRPr>
            </a:lvl2pPr>
            <a:lvl3pPr fontAlgn="base">
              <a:spcBef>
                <a:spcPct val="0"/>
              </a:spcBef>
              <a:spcAft>
                <a:spcPct val="0"/>
              </a:spcAft>
              <a:defRPr>
                <a:latin typeface="Calibri" charset="0"/>
                <a:ea typeface="宋体" pitchFamily="2" charset="-122"/>
              </a:defRPr>
            </a:lvl3pPr>
            <a:lvl4pPr fontAlgn="base">
              <a:spcBef>
                <a:spcPct val="0"/>
              </a:spcBef>
              <a:spcAft>
                <a:spcPct val="0"/>
              </a:spcAft>
              <a:defRPr>
                <a:latin typeface="Calibri" charset="0"/>
                <a:ea typeface="宋体" pitchFamily="2" charset="-122"/>
              </a:defRPr>
            </a:lvl4pPr>
            <a:lvl5pPr fontAlgn="base">
              <a:spcBef>
                <a:spcPct val="0"/>
              </a:spcBef>
              <a:spcAft>
                <a:spcPct val="0"/>
              </a:spcAft>
              <a:defRPr>
                <a:latin typeface="Calibri" charset="0"/>
                <a:ea typeface="宋体" pitchFamily="2" charset="-122"/>
              </a:defRPr>
            </a:lvl5pPr>
            <a:lvl6pPr>
              <a:defRPr>
                <a:latin typeface="Calibri" charset="0"/>
                <a:ea typeface="宋体" pitchFamily="2" charset="-122"/>
              </a:defRPr>
            </a:lvl6pPr>
            <a:lvl7pPr>
              <a:defRPr>
                <a:latin typeface="Calibri" charset="0"/>
                <a:ea typeface="宋体" pitchFamily="2" charset="-122"/>
              </a:defRPr>
            </a:lvl7pPr>
            <a:lvl8pPr>
              <a:defRPr>
                <a:latin typeface="Calibri" charset="0"/>
                <a:ea typeface="宋体" pitchFamily="2" charset="-122"/>
              </a:defRPr>
            </a:lvl8pPr>
            <a:lvl9pPr>
              <a:defRPr>
                <a:latin typeface="Calibri" charset="0"/>
                <a:ea typeface="宋体" pitchFamily="2" charset="-122"/>
              </a:defRPr>
            </a:lvl9pPr>
          </a:lstStyle>
          <a:p>
            <a:r>
              <a:rPr lang="zh-CN" altLang="en-US" dirty="0"/>
              <a:t>练习与思考</a:t>
            </a:r>
          </a:p>
        </p:txBody>
      </p:sp>
    </p:spTree>
    <p:extLst>
      <p:ext uri="{BB962C8B-B14F-4D97-AF65-F5344CB8AC3E}">
        <p14:creationId xmlns:p14="http://schemas.microsoft.com/office/powerpoint/2010/main" val="8669584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857224" y="1772816"/>
            <a:ext cx="2122697" cy="400110"/>
          </a:xfrm>
          <a:prstGeom prst="rect">
            <a:avLst/>
          </a:prstGeom>
        </p:spPr>
        <p:txBody>
          <a:bodyPr wrap="none">
            <a:spAutoFit/>
            <a:scene3d>
              <a:camera prst="orthographicFront"/>
              <a:lightRig rig="threePt" dir="t"/>
            </a:scene3d>
            <a:sp3d extrusionH="57150">
              <a:bevelT w="38100" h="38100"/>
            </a:sp3d>
          </a:bodyPr>
          <a:lstStyle/>
          <a:p>
            <a:pPr>
              <a:defRPr/>
            </a:pPr>
            <a:r>
              <a:rPr lang="en-US" altLang="zh-CN" sz="2000" b="1" dirty="0" smtClean="0">
                <a:latin typeface="黑体" pitchFamily="2" charset="-122"/>
                <a:ea typeface="黑体" pitchFamily="2" charset="-122"/>
              </a:rPr>
              <a:t>3. </a:t>
            </a:r>
            <a:r>
              <a:rPr lang="zh-CN" altLang="en-US" sz="2000" b="1" dirty="0" smtClean="0">
                <a:latin typeface="黑体" pitchFamily="2" charset="-122"/>
                <a:ea typeface="黑体" pitchFamily="2" charset="-122"/>
              </a:rPr>
              <a:t>统一</a:t>
            </a:r>
            <a:r>
              <a:rPr lang="zh-CN" altLang="en-US" sz="2000" b="1" dirty="0">
                <a:latin typeface="黑体" pitchFamily="2" charset="-122"/>
                <a:ea typeface="黑体" pitchFamily="2" charset="-122"/>
              </a:rPr>
              <a:t>道路系统</a:t>
            </a:r>
          </a:p>
        </p:txBody>
      </p:sp>
      <p:sp>
        <p:nvSpPr>
          <p:cNvPr id="9" name="矩形 3"/>
          <p:cNvSpPr/>
          <p:nvPr/>
        </p:nvSpPr>
        <p:spPr bwMode="auto">
          <a:xfrm>
            <a:off x="857224" y="2357430"/>
            <a:ext cx="3214710" cy="267765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dirty="0">
                <a:ln w="11430"/>
                <a:latin typeface="黑体" pitchFamily="2" charset="-122"/>
                <a:ea typeface="黑体" pitchFamily="2" charset="-122"/>
              </a:rPr>
              <a:t>    </a:t>
            </a:r>
            <a:r>
              <a:rPr lang="zh-CN" altLang="en-US" sz="1600" dirty="0" smtClean="0">
                <a:ln w="11430"/>
                <a:latin typeface="黑体" pitchFamily="2" charset="-122"/>
                <a:ea typeface="黑体" pitchFamily="2" charset="-122"/>
              </a:rPr>
              <a:t>秦始皇下令</a:t>
            </a:r>
            <a:r>
              <a:rPr lang="zh-CN" altLang="en-US" sz="1600" dirty="0">
                <a:ln w="11430"/>
                <a:latin typeface="黑体" pitchFamily="2" charset="-122"/>
                <a:ea typeface="黑体" pitchFamily="2" charset="-122"/>
              </a:rPr>
              <a:t>拆除阻碍交通的关塞、堡垒，对全国交通进行总体规划，修筑</a:t>
            </a:r>
            <a:r>
              <a:rPr lang="zh-CN" altLang="en-US" sz="1600" b="1" dirty="0">
                <a:ln w="11430"/>
                <a:solidFill>
                  <a:schemeClr val="accent2">
                    <a:lumMod val="50000"/>
                  </a:schemeClr>
                </a:solidFill>
                <a:latin typeface="黑体" pitchFamily="2" charset="-122"/>
                <a:ea typeface="黑体" pitchFamily="2" charset="-122"/>
                <a:hlinkClick r:id="rId2" action="ppaction://hlinksldjump"/>
              </a:rPr>
              <a:t>驰道、直道、五尺道、新道和栈道</a:t>
            </a:r>
            <a:r>
              <a:rPr lang="zh-CN" altLang="en-US" sz="1600" dirty="0">
                <a:ln w="11430"/>
                <a:latin typeface="黑体" pitchFamily="2" charset="-122"/>
                <a:ea typeface="黑体" pitchFamily="2" charset="-122"/>
              </a:rPr>
              <a:t>，形成以首都咸阳为中心的交通网。同时，统一车轨，规定车轨的统一宽度为六尺。</a:t>
            </a:r>
          </a:p>
        </p:txBody>
      </p:sp>
      <p:sp>
        <p:nvSpPr>
          <p:cNvPr id="17" name="TextBox 16"/>
          <p:cNvSpPr txBox="1"/>
          <p:nvPr/>
        </p:nvSpPr>
        <p:spPr>
          <a:xfrm>
            <a:off x="3684711" y="5484158"/>
            <a:ext cx="4929222" cy="338554"/>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sz="1600" dirty="0">
                <a:sym typeface="楷体_GB2312" pitchFamily="49" charset="-122"/>
              </a:rPr>
              <a:t>　</a:t>
            </a:r>
            <a:r>
              <a:rPr altLang="en-US" sz="1600" dirty="0" smtClean="0"/>
              <a:t>秦代交通</a:t>
            </a:r>
            <a:r>
              <a:rPr lang="zh-CN" altLang="en-US" sz="1600" dirty="0" smtClean="0"/>
              <a:t>示意</a:t>
            </a:r>
            <a:r>
              <a:rPr altLang="en-US" sz="1600" dirty="0" smtClean="0"/>
              <a:t>图</a:t>
            </a:r>
            <a:endParaRPr lang="zh-CN" altLang="en-US" sz="1600" dirty="0"/>
          </a:p>
        </p:txBody>
      </p:sp>
      <p:pic>
        <p:nvPicPr>
          <p:cNvPr id="1027" name="Picture 3" descr="E:\工作文档\王双怀老师中国古代史\秦代交通示意图(1)副本.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5" y="1268760"/>
            <a:ext cx="4687119" cy="4212000"/>
          </a:xfrm>
          <a:prstGeom prst="rect">
            <a:avLst/>
          </a:prstGeom>
          <a:noFill/>
          <a:extLst>
            <a:ext uri="{909E8E84-426E-40DD-AFC4-6F175D3DCCD1}">
              <a14:hiddenFill xmlns:a14="http://schemas.microsoft.com/office/drawing/2010/main">
                <a:solidFill>
                  <a:srgbClr val="FFFFFF"/>
                </a:solidFill>
              </a14:hiddenFill>
            </a:ext>
          </a:extLst>
        </p:spPr>
      </p:pic>
      <p:sp>
        <p:nvSpPr>
          <p:cNvPr id="2" name="右箭头 1"/>
          <p:cNvSpPr/>
          <p:nvPr/>
        </p:nvSpPr>
        <p:spPr>
          <a:xfrm>
            <a:off x="7668344" y="4951752"/>
            <a:ext cx="576064" cy="180000"/>
          </a:xfrm>
          <a:prstGeom prst="rightArrow">
            <a:avLst/>
          </a:prstGeom>
          <a:solidFill>
            <a:srgbClr val="2E5B30"/>
          </a:solidFill>
          <a:ln>
            <a:solidFill>
              <a:srgbClr val="2E5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7668344" y="3984290"/>
            <a:ext cx="576064" cy="180000"/>
          </a:xfrm>
          <a:prstGeom prst="rightArrow">
            <a:avLst/>
          </a:prstGeom>
          <a:solidFill>
            <a:srgbClr val="8A5823"/>
          </a:solidFill>
          <a:ln>
            <a:solidFill>
              <a:srgbClr val="8A5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7668344" y="4488346"/>
            <a:ext cx="576064" cy="180000"/>
          </a:xfrm>
          <a:prstGeom prst="rightArrow">
            <a:avLst/>
          </a:prstGeom>
          <a:solidFill>
            <a:srgbClr val="184694"/>
          </a:solidFill>
          <a:ln>
            <a:solidFill>
              <a:srgbClr val="184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316416" y="4869160"/>
            <a:ext cx="595035" cy="338554"/>
          </a:xfrm>
          <a:prstGeom prst="rect">
            <a:avLst/>
          </a:prstGeom>
        </p:spPr>
        <p:txBody>
          <a:bodyPr wrap="none">
            <a:spAutoFit/>
          </a:bodyPr>
          <a:lstStyle/>
          <a:p>
            <a:r>
              <a:rPr lang="zh-CN" altLang="en-US" sz="1600" dirty="0">
                <a:ln w="11430"/>
                <a:latin typeface="黑体" pitchFamily="2" charset="-122"/>
                <a:ea typeface="黑体" pitchFamily="2" charset="-122"/>
              </a:rPr>
              <a:t>新道</a:t>
            </a:r>
          </a:p>
        </p:txBody>
      </p:sp>
      <p:sp>
        <p:nvSpPr>
          <p:cNvPr id="14" name="矩形 13"/>
          <p:cNvSpPr/>
          <p:nvPr/>
        </p:nvSpPr>
        <p:spPr>
          <a:xfrm>
            <a:off x="8316416" y="3861048"/>
            <a:ext cx="595035" cy="338554"/>
          </a:xfrm>
          <a:prstGeom prst="rect">
            <a:avLst/>
          </a:prstGeom>
        </p:spPr>
        <p:txBody>
          <a:bodyPr wrap="none">
            <a:spAutoFit/>
          </a:bodyPr>
          <a:lstStyle/>
          <a:p>
            <a:r>
              <a:rPr lang="zh-CN" altLang="en-US" sz="1600" dirty="0">
                <a:ln w="11430"/>
                <a:latin typeface="黑体" pitchFamily="2" charset="-122"/>
                <a:ea typeface="黑体" pitchFamily="2" charset="-122"/>
              </a:rPr>
              <a:t>驰道</a:t>
            </a:r>
          </a:p>
        </p:txBody>
      </p:sp>
      <p:sp>
        <p:nvSpPr>
          <p:cNvPr id="15" name="矩形 14"/>
          <p:cNvSpPr/>
          <p:nvPr/>
        </p:nvSpPr>
        <p:spPr>
          <a:xfrm>
            <a:off x="8316416" y="4355812"/>
            <a:ext cx="595035" cy="338554"/>
          </a:xfrm>
          <a:prstGeom prst="rect">
            <a:avLst/>
          </a:prstGeom>
        </p:spPr>
        <p:txBody>
          <a:bodyPr wrap="none">
            <a:spAutoFit/>
          </a:bodyPr>
          <a:lstStyle/>
          <a:p>
            <a:r>
              <a:rPr lang="zh-CN" altLang="en-US" sz="1600" dirty="0">
                <a:ln w="11430"/>
                <a:latin typeface="黑体" pitchFamily="2" charset="-122"/>
                <a:ea typeface="黑体" pitchFamily="2" charset="-122"/>
              </a:rPr>
              <a:t>直道</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928662" y="1896191"/>
            <a:ext cx="4572032" cy="353943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defRPr/>
            </a:pPr>
            <a:endParaRPr lang="en-US" altLang="zh-CN" sz="1600" spc="150" dirty="0">
              <a:ln w="11430"/>
              <a:latin typeface="黑体" pitchFamily="2" charset="-122"/>
              <a:ea typeface="黑体" pitchFamily="2" charset="-122"/>
            </a:endParaRPr>
          </a:p>
          <a:p>
            <a:pPr>
              <a:defRPr/>
            </a:pPr>
            <a:r>
              <a:rPr lang="en-US" altLang="zh-CN" sz="1600" spc="150" dirty="0">
                <a:ln w="11430"/>
                <a:latin typeface="黑体" pitchFamily="2" charset="-122"/>
                <a:ea typeface="黑体" pitchFamily="2" charset="-122"/>
              </a:rPr>
              <a:t>    </a:t>
            </a:r>
          </a:p>
          <a:p>
            <a:pPr>
              <a:defRPr/>
            </a:pPr>
            <a:endParaRPr lang="en-US" altLang="zh-CN" sz="1600" spc="150" dirty="0">
              <a:ln w="11430"/>
              <a:latin typeface="黑体" pitchFamily="2" charset="-122"/>
              <a:ea typeface="黑体" pitchFamily="2" charset="-122"/>
            </a:endParaRPr>
          </a:p>
          <a:p>
            <a:pPr>
              <a:defRPr/>
            </a:pPr>
            <a:r>
              <a:rPr lang="zh-CN" altLang="en-US" sz="1600" spc="150" dirty="0">
                <a:ln w="11430"/>
                <a:latin typeface="黑体" pitchFamily="2" charset="-122"/>
                <a:ea typeface="黑体" pitchFamily="2" charset="-122"/>
              </a:rPr>
              <a:t>　　</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焚书</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公元前</a:t>
            </a:r>
            <a:r>
              <a:rPr lang="en-US" altLang="zh-CN" sz="1600" spc="150" dirty="0">
                <a:ln w="11430"/>
                <a:latin typeface="黑体" pitchFamily="2" charset="-122"/>
                <a:ea typeface="黑体" pitchFamily="2" charset="-122"/>
              </a:rPr>
              <a:t>213</a:t>
            </a:r>
            <a:r>
              <a:rPr lang="zh-CN" altLang="en-US" sz="1600" spc="150" dirty="0">
                <a:ln w="11430"/>
                <a:latin typeface="黑体" pitchFamily="2" charset="-122"/>
                <a:ea typeface="黑体" pitchFamily="2" charset="-122"/>
              </a:rPr>
              <a:t>年，秦始皇接受李斯建议，下令除</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秦纪</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、医药、卜筮、农书以及国家博士所藏</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诗</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书</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、百家语外，凡私人所藏儒家经典、诸子和其他历史古籍，一律交官府销毁，逾期不交的，处以黥刑并罚作城旦；谈论</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诗</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书</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者处死，以古非今者灭族。</a:t>
            </a:r>
            <a:endParaRPr lang="en-US" altLang="zh-CN" sz="1600" spc="150" dirty="0">
              <a:ln w="11430"/>
              <a:latin typeface="黑体" pitchFamily="2" charset="-122"/>
              <a:ea typeface="黑体" pitchFamily="2" charset="-122"/>
            </a:endParaRPr>
          </a:p>
          <a:p>
            <a:pPr>
              <a:defRPr/>
            </a:pPr>
            <a:endParaRPr lang="en-US" altLang="zh-CN" sz="1600" spc="150" dirty="0">
              <a:ln w="11430"/>
              <a:latin typeface="黑体" pitchFamily="2" charset="-122"/>
              <a:ea typeface="黑体" pitchFamily="2" charset="-122"/>
            </a:endParaRPr>
          </a:p>
          <a:p>
            <a:pPr>
              <a:defRPr/>
            </a:pPr>
            <a:r>
              <a:rPr lang="zh-CN" altLang="en-US" sz="1600" spc="150" dirty="0">
                <a:ln w="11430"/>
                <a:latin typeface="黑体" pitchFamily="2" charset="-122"/>
                <a:ea typeface="黑体" pitchFamily="2" charset="-122"/>
              </a:rPr>
              <a:t>    </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坑儒</a:t>
            </a:r>
            <a:r>
              <a:rPr lang="en-US" altLang="zh-CN" sz="1600" spc="150" dirty="0">
                <a:ln w="11430"/>
                <a:latin typeface="黑体" pitchFamily="2" charset="-122"/>
                <a:ea typeface="黑体" pitchFamily="2" charset="-122"/>
              </a:rPr>
              <a:t>】</a:t>
            </a:r>
            <a:r>
              <a:rPr lang="zh-CN" altLang="en-US" sz="1600" spc="150" dirty="0">
                <a:ln w="11430"/>
                <a:latin typeface="黑体" pitchFamily="2" charset="-122"/>
                <a:ea typeface="黑体" pitchFamily="2" charset="-122"/>
              </a:rPr>
              <a:t>公元前</a:t>
            </a:r>
            <a:r>
              <a:rPr lang="en-US" altLang="zh-CN" sz="1600" spc="150" dirty="0">
                <a:ln w="11430"/>
                <a:latin typeface="黑体" pitchFamily="2" charset="-122"/>
                <a:ea typeface="黑体" pitchFamily="2" charset="-122"/>
              </a:rPr>
              <a:t>212</a:t>
            </a:r>
            <a:r>
              <a:rPr lang="zh-CN" altLang="en-US" sz="1600" spc="150" dirty="0">
                <a:ln w="11430"/>
                <a:latin typeface="黑体" pitchFamily="2" charset="-122"/>
                <a:ea typeface="黑体" pitchFamily="2" charset="-122"/>
              </a:rPr>
              <a:t>年，一些方士和儒生发表不满秦始皇的言论。始皇下令</a:t>
            </a:r>
            <a:r>
              <a:rPr lang="zh-CN" altLang="en-US" sz="1600" spc="150" dirty="0" smtClean="0">
                <a:ln w="11430"/>
                <a:latin typeface="黑体" pitchFamily="2" charset="-122"/>
                <a:ea typeface="黑体" pitchFamily="2" charset="-122"/>
              </a:rPr>
              <a:t>追查</a:t>
            </a:r>
            <a:r>
              <a:rPr altLang="en-US" sz="1600" spc="150" dirty="0" smtClean="0">
                <a:ln w="11430"/>
                <a:latin typeface="黑体" pitchFamily="2" charset="-122"/>
                <a:ea typeface="黑体" pitchFamily="2" charset="-122"/>
              </a:rPr>
              <a:t>，</a:t>
            </a:r>
            <a:r>
              <a:rPr lang="zh-CN" altLang="en-US" sz="1600" spc="150" dirty="0" smtClean="0">
                <a:ln w="11430"/>
                <a:latin typeface="黑体" pitchFamily="2" charset="-122"/>
                <a:ea typeface="黑体" pitchFamily="2" charset="-122"/>
              </a:rPr>
              <a:t>捕捉</a:t>
            </a:r>
            <a:r>
              <a:rPr lang="zh-CN" altLang="en-US" sz="1600" spc="150" dirty="0">
                <a:ln w="11430"/>
                <a:latin typeface="黑体" pitchFamily="2" charset="-122"/>
                <a:ea typeface="黑体" pitchFamily="2" charset="-122"/>
              </a:rPr>
              <a:t>方士和儒生</a:t>
            </a:r>
            <a:r>
              <a:rPr lang="en-US" altLang="zh-CN" sz="1600" spc="150" dirty="0">
                <a:ln w="11430"/>
                <a:latin typeface="黑体" pitchFamily="2" charset="-122"/>
                <a:ea typeface="黑体" pitchFamily="2" charset="-122"/>
              </a:rPr>
              <a:t>460</a:t>
            </a:r>
            <a:r>
              <a:rPr lang="zh-CN" altLang="en-US" sz="1600" spc="150" dirty="0">
                <a:ln w="11430"/>
                <a:latin typeface="黑体" pitchFamily="2" charset="-122"/>
                <a:ea typeface="黑体" pitchFamily="2" charset="-122"/>
              </a:rPr>
              <a:t>人，全部坑杀于咸阳</a:t>
            </a:r>
            <a:r>
              <a:rPr lang="zh-CN" altLang="en-US" sz="1600" spc="150" dirty="0" smtClean="0">
                <a:ln w="11430"/>
                <a:latin typeface="黑体" pitchFamily="2" charset="-122"/>
                <a:ea typeface="黑体" pitchFamily="2" charset="-122"/>
              </a:rPr>
              <a:t>。</a:t>
            </a:r>
            <a:endParaRPr lang="zh-CN" altLang="en-US" sz="1600" spc="150" dirty="0">
              <a:ln w="11430"/>
              <a:latin typeface="黑体" pitchFamily="2" charset="-122"/>
              <a:ea typeface="黑体" pitchFamily="2" charset="-122"/>
            </a:endParaRPr>
          </a:p>
        </p:txBody>
      </p:sp>
      <p:pic>
        <p:nvPicPr>
          <p:cNvPr id="9" name="图片 8" descr="坑儒.jpg"/>
          <p:cNvPicPr>
            <a:picLocks noChangeAspect="1"/>
          </p:cNvPicPr>
          <p:nvPr/>
        </p:nvPicPr>
        <p:blipFill>
          <a:blip r:embed="rId2" cstate="print"/>
          <a:srcRect l="4078" t="1573" r="33614"/>
          <a:stretch>
            <a:fillRect/>
          </a:stretch>
        </p:blipFill>
        <p:spPr bwMode="auto">
          <a:xfrm>
            <a:off x="5724128" y="1916832"/>
            <a:ext cx="1785950" cy="3657943"/>
          </a:xfrm>
          <a:prstGeom prst="rect">
            <a:avLst/>
          </a:prstGeom>
          <a:ln>
            <a:noFill/>
          </a:ln>
          <a:effectLst/>
        </p:spPr>
      </p:pic>
      <p:sp>
        <p:nvSpPr>
          <p:cNvPr id="10" name="矩形 9"/>
          <p:cNvSpPr/>
          <p:nvPr/>
        </p:nvSpPr>
        <p:spPr bwMode="auto">
          <a:xfrm>
            <a:off x="1000100" y="1916832"/>
            <a:ext cx="2122697" cy="400110"/>
          </a:xfrm>
          <a:prstGeom prst="rect">
            <a:avLst/>
          </a:prstGeom>
        </p:spPr>
        <p:txBody>
          <a:bodyPr wrap="none">
            <a:spAutoFit/>
            <a:scene3d>
              <a:camera prst="orthographicFront"/>
              <a:lightRig rig="threePt" dir="t"/>
            </a:scene3d>
            <a:sp3d extrusionH="57150">
              <a:bevelT w="38100" h="38100"/>
            </a:sp3d>
          </a:bodyPr>
          <a:lstStyle/>
          <a:p>
            <a:pPr>
              <a:defRPr/>
            </a:pPr>
            <a:r>
              <a:rPr lang="en-US" altLang="zh-CN" sz="2000" b="1" dirty="0" smtClean="0">
                <a:latin typeface="黑体" pitchFamily="2" charset="-122"/>
                <a:ea typeface="黑体" pitchFamily="2" charset="-122"/>
              </a:rPr>
              <a:t>4. </a:t>
            </a:r>
            <a:r>
              <a:rPr lang="zh-CN" altLang="en-US" sz="2000" b="1" dirty="0" smtClean="0">
                <a:latin typeface="黑体" pitchFamily="2" charset="-122"/>
                <a:ea typeface="黑体" pitchFamily="2" charset="-122"/>
              </a:rPr>
              <a:t>加强</a:t>
            </a:r>
            <a:r>
              <a:rPr lang="zh-CN" altLang="en-US" sz="2000" b="1" dirty="0">
                <a:latin typeface="黑体" pitchFamily="2" charset="-122"/>
                <a:ea typeface="黑体" pitchFamily="2" charset="-122"/>
              </a:rPr>
              <a:t>思想统治</a:t>
            </a:r>
          </a:p>
        </p:txBody>
      </p:sp>
      <p:sp>
        <p:nvSpPr>
          <p:cNvPr id="7" name="TextBox 6"/>
          <p:cNvSpPr txBox="1"/>
          <p:nvPr/>
        </p:nvSpPr>
        <p:spPr>
          <a:xfrm>
            <a:off x="6023560" y="5648138"/>
            <a:ext cx="1261884"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altLang="en-US" dirty="0"/>
              <a:t>坑儒谷遗址</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p:nvPr/>
        </p:nvSpPr>
        <p:spPr>
          <a:xfrm>
            <a:off x="2381930" y="1549241"/>
            <a:ext cx="4456226" cy="481863"/>
          </a:xfrm>
          <a:prstGeom prst="rect">
            <a:avLst/>
          </a:prstGeom>
        </p:spPr>
        <p:txBody>
          <a:bodyPr wrap="square">
            <a:spAutoFit/>
            <a:scene3d>
              <a:camera prst="orthographicFront"/>
              <a:lightRig rig="threePt" dir="t"/>
            </a:scene3d>
            <a:sp3d extrusionH="57150">
              <a:bevelT w="38100" h="38100"/>
            </a:sp3d>
          </a:bodyPr>
          <a:lstStyle/>
          <a:p>
            <a:pPr algn="ctr">
              <a:lnSpc>
                <a:spcPts val="3600"/>
              </a:lnSpc>
            </a:pPr>
            <a:r>
              <a:rPr altLang="en-US" sz="2000" spc="50" dirty="0">
                <a:ln w="11430"/>
                <a:effectLst>
                  <a:glow>
                    <a:srgbClr val="F8E784"/>
                  </a:glow>
                </a:effectLst>
                <a:latin typeface="黑体" pitchFamily="2" charset="-122"/>
                <a:ea typeface="黑体" pitchFamily="2" charset="-122"/>
              </a:rPr>
              <a:t>三</a:t>
            </a:r>
            <a:r>
              <a:rPr lang="zh-CN" altLang="en-US" sz="2000" spc="50" dirty="0">
                <a:ln w="11430"/>
                <a:effectLst>
                  <a:glow>
                    <a:srgbClr val="F8E784"/>
                  </a:glow>
                </a:effectLst>
                <a:latin typeface="黑体" pitchFamily="2" charset="-122"/>
                <a:ea typeface="黑体" pitchFamily="2" charset="-122"/>
              </a:rPr>
              <a:t>、</a:t>
            </a:r>
            <a:r>
              <a:rPr altLang="en-US" sz="2000" spc="50" dirty="0">
                <a:ln w="11430"/>
                <a:effectLst>
                  <a:glow>
                    <a:srgbClr val="F8E784"/>
                  </a:glow>
                </a:effectLst>
                <a:latin typeface="黑体" pitchFamily="2" charset="-122"/>
                <a:ea typeface="黑体" pitchFamily="2" charset="-122"/>
              </a:rPr>
              <a:t>统一的多民族的封建国家的形成</a:t>
            </a:r>
          </a:p>
        </p:txBody>
      </p:sp>
      <p:sp>
        <p:nvSpPr>
          <p:cNvPr id="10" name="矩形 9"/>
          <p:cNvSpPr/>
          <p:nvPr/>
        </p:nvSpPr>
        <p:spPr bwMode="auto">
          <a:xfrm>
            <a:off x="857794" y="3227492"/>
            <a:ext cx="7530630"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a:ln w="11430"/>
                <a:latin typeface="黑体" pitchFamily="2" charset="-122"/>
                <a:ea typeface="黑体" pitchFamily="2" charset="-122"/>
              </a:rPr>
              <a:t>　　公元前</a:t>
            </a:r>
            <a:r>
              <a:rPr lang="en-US" altLang="zh-CN" sz="1600" kern="0" dirty="0">
                <a:ln w="11430"/>
                <a:latin typeface="黑体" pitchFamily="2" charset="-122"/>
                <a:ea typeface="黑体" pitchFamily="2" charset="-122"/>
              </a:rPr>
              <a:t>214</a:t>
            </a:r>
            <a:r>
              <a:rPr lang="zh-CN" altLang="en-US" sz="1600" kern="0" dirty="0">
                <a:ln w="11430"/>
                <a:latin typeface="黑体" pitchFamily="2" charset="-122"/>
                <a:ea typeface="黑体" pitchFamily="2" charset="-122"/>
              </a:rPr>
              <a:t>年收复河套南北广大地区，重设九原郡及</a:t>
            </a:r>
            <a:r>
              <a:rPr lang="en-US" altLang="zh-CN" sz="1600" kern="0" dirty="0">
                <a:ln w="11430"/>
                <a:latin typeface="黑体" pitchFamily="2" charset="-122"/>
                <a:ea typeface="黑体" pitchFamily="2" charset="-122"/>
              </a:rPr>
              <a:t>34</a:t>
            </a:r>
            <a:r>
              <a:rPr lang="zh-CN" altLang="en-US" sz="1600" kern="0" dirty="0">
                <a:ln w="11430"/>
                <a:latin typeface="黑体" pitchFamily="2" charset="-122"/>
                <a:ea typeface="黑体" pitchFamily="2" charset="-122"/>
              </a:rPr>
              <a:t>个县。公元前</a:t>
            </a:r>
            <a:r>
              <a:rPr lang="en-US" altLang="zh-CN" sz="1600" kern="0" dirty="0">
                <a:ln w="11430"/>
                <a:latin typeface="黑体" pitchFamily="2" charset="-122"/>
                <a:ea typeface="黑体" pitchFamily="2" charset="-122"/>
              </a:rPr>
              <a:t>211</a:t>
            </a:r>
            <a:r>
              <a:rPr lang="zh-CN" altLang="en-US" sz="1600" kern="0" dirty="0">
                <a:ln w="11430"/>
                <a:latin typeface="黑体" pitchFamily="2" charset="-122"/>
                <a:ea typeface="黑体" pitchFamily="2" charset="-122"/>
              </a:rPr>
              <a:t>年迁</a:t>
            </a:r>
            <a:r>
              <a:rPr lang="en-US" altLang="zh-CN" sz="1600" kern="0" dirty="0">
                <a:ln w="11430"/>
                <a:latin typeface="黑体" pitchFamily="2" charset="-122"/>
                <a:ea typeface="黑体" pitchFamily="2" charset="-122"/>
              </a:rPr>
              <a:t>3</a:t>
            </a:r>
            <a:r>
              <a:rPr lang="zh-CN" altLang="en-US" sz="1600" kern="0" dirty="0">
                <a:ln w="11430"/>
                <a:latin typeface="黑体" pitchFamily="2" charset="-122"/>
                <a:ea typeface="黑体" pitchFamily="2" charset="-122"/>
              </a:rPr>
              <a:t>万户居民到北河 、榆中垦田。</a:t>
            </a:r>
            <a:endParaRPr lang="en-US" altLang="zh-CN" sz="1600" kern="0" dirty="0">
              <a:ln w="11430"/>
              <a:latin typeface="黑体" pitchFamily="2" charset="-122"/>
              <a:ea typeface="黑体" pitchFamily="2" charset="-122"/>
            </a:endParaRPr>
          </a:p>
          <a:p>
            <a:pPr>
              <a:lnSpc>
                <a:spcPct val="150000"/>
              </a:lnSpc>
              <a:defRPr/>
            </a:pPr>
            <a:r>
              <a:rPr lang="en-US" altLang="zh-CN" sz="1600" kern="0" dirty="0">
                <a:ln w="11430"/>
                <a:latin typeface="黑体" pitchFamily="2" charset="-122"/>
                <a:ea typeface="黑体" pitchFamily="2" charset="-122"/>
              </a:rPr>
              <a:t>    </a:t>
            </a:r>
            <a:r>
              <a:rPr lang="zh-CN" altLang="en-US" sz="1600" kern="0" dirty="0">
                <a:ln w="11430"/>
                <a:latin typeface="黑体" pitchFamily="2" charset="-122"/>
                <a:ea typeface="黑体" pitchFamily="2" charset="-122"/>
              </a:rPr>
              <a:t>公元前</a:t>
            </a:r>
            <a:r>
              <a:rPr lang="en-US" altLang="zh-CN" sz="1600" kern="0" dirty="0">
                <a:ln w="11430"/>
                <a:latin typeface="黑体" pitchFamily="2" charset="-122"/>
                <a:ea typeface="黑体" pitchFamily="2" charset="-122"/>
              </a:rPr>
              <a:t>213</a:t>
            </a:r>
            <a:r>
              <a:rPr lang="zh-CN" altLang="en-US" sz="1600" kern="0" dirty="0">
                <a:ln w="11430"/>
                <a:latin typeface="黑体" pitchFamily="2" charset="-122"/>
                <a:ea typeface="黑体" pitchFamily="2" charset="-122"/>
              </a:rPr>
              <a:t>年，把秦、赵、燕三国长城连接起来，修筑一条从临洮</a:t>
            </a:r>
            <a:r>
              <a:rPr lang="en-US" altLang="zh-CN" sz="1600" kern="0" dirty="0">
                <a:ln w="11430"/>
                <a:latin typeface="黑体" pitchFamily="2" charset="-122"/>
                <a:ea typeface="黑体" pitchFamily="2" charset="-122"/>
              </a:rPr>
              <a:t>(</a:t>
            </a:r>
            <a:r>
              <a:rPr lang="zh-CN" altLang="en-US" sz="1600" kern="0" dirty="0">
                <a:ln w="11430"/>
                <a:latin typeface="黑体" pitchFamily="2" charset="-122"/>
                <a:ea typeface="黑体" pitchFamily="2" charset="-122"/>
              </a:rPr>
              <a:t>甘肃岷县</a:t>
            </a:r>
            <a:r>
              <a:rPr lang="en-US" altLang="zh-CN" sz="1600" kern="0" dirty="0">
                <a:ln w="11430"/>
                <a:latin typeface="黑体" pitchFamily="2" charset="-122"/>
                <a:ea typeface="黑体" pitchFamily="2" charset="-122"/>
              </a:rPr>
              <a:t>)</a:t>
            </a:r>
            <a:r>
              <a:rPr lang="zh-CN" altLang="en-US" sz="1600" kern="0" dirty="0">
                <a:ln w="11430"/>
                <a:latin typeface="黑体" pitchFamily="2" charset="-122"/>
                <a:ea typeface="黑体" pitchFamily="2" charset="-122"/>
              </a:rPr>
              <a:t>一直到辽东郡</a:t>
            </a:r>
            <a:r>
              <a:rPr lang="zh-CN" altLang="en-US" sz="1600" b="1" kern="0" dirty="0">
                <a:ln w="11430"/>
                <a:latin typeface="黑体" pitchFamily="2" charset="-122"/>
                <a:ea typeface="黑体" pitchFamily="2" charset="-122"/>
              </a:rPr>
              <a:t>碣</a:t>
            </a:r>
            <a:r>
              <a:rPr lang="zh-CN" altLang="en-US" sz="1600" kern="0" dirty="0">
                <a:ln w="11430"/>
                <a:latin typeface="黑体" pitchFamily="2" charset="-122"/>
                <a:ea typeface="黑体" pitchFamily="2" charset="-122"/>
              </a:rPr>
              <a:t>石的万里长城。</a:t>
            </a:r>
          </a:p>
        </p:txBody>
      </p:sp>
      <p:sp>
        <p:nvSpPr>
          <p:cNvPr id="11" name="矩形 10"/>
          <p:cNvSpPr/>
          <p:nvPr/>
        </p:nvSpPr>
        <p:spPr bwMode="auto">
          <a:xfrm>
            <a:off x="885508" y="2596842"/>
            <a:ext cx="1606530" cy="400110"/>
          </a:xfrm>
          <a:prstGeom prst="rect">
            <a:avLst/>
          </a:prstGeom>
        </p:spPr>
        <p:txBody>
          <a:bodyPr wrap="none">
            <a:spAutoFit/>
            <a:scene3d>
              <a:camera prst="orthographicFront"/>
              <a:lightRig rig="threePt" dir="t"/>
            </a:scene3d>
            <a:sp3d extrusionH="57150">
              <a:bevelT w="38100" h="38100"/>
            </a:sp3d>
          </a:bodyPr>
          <a:lstStyle/>
          <a:p>
            <a:pPr>
              <a:defRPr/>
            </a:pPr>
            <a:r>
              <a:rPr lang="en-US" altLang="zh-CN" sz="2000" b="1" dirty="0" smtClean="0">
                <a:latin typeface="黑体" pitchFamily="2" charset="-122"/>
                <a:ea typeface="黑体" pitchFamily="2" charset="-122"/>
              </a:rPr>
              <a:t>1. </a:t>
            </a:r>
            <a:r>
              <a:rPr lang="zh-CN" altLang="en-US" sz="2000" b="1" dirty="0" smtClean="0">
                <a:latin typeface="黑体" pitchFamily="2" charset="-122"/>
                <a:ea typeface="黑体" pitchFamily="2" charset="-122"/>
              </a:rPr>
              <a:t>北</a:t>
            </a:r>
            <a:r>
              <a:rPr lang="zh-CN" altLang="en-US" sz="2000" b="1" dirty="0">
                <a:latin typeface="黑体" pitchFamily="2" charset="-122"/>
                <a:ea typeface="黑体" pitchFamily="2" charset="-122"/>
              </a:rPr>
              <a:t>征匈奴</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180" y="5775647"/>
            <a:ext cx="1261884" cy="461665"/>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lang="zh-CN" altLang="en-US" dirty="0" smtClean="0">
                <a:sym typeface="楷体_GB2312" pitchFamily="49" charset="-122"/>
              </a:rPr>
              <a:t>秦长城图</a:t>
            </a:r>
            <a:endParaRPr lang="en-US" altLang="zh-CN" dirty="0" smtClean="0">
              <a:sym typeface="楷体_GB2312" pitchFamily="49" charset="-122"/>
            </a:endParaRPr>
          </a:p>
          <a:p>
            <a:endParaRPr lang="zh-CN" altLang="en-US" dirty="0"/>
          </a:p>
        </p:txBody>
      </p:sp>
      <p:pic>
        <p:nvPicPr>
          <p:cNvPr id="1026" name="Picture 2" descr="E:\工作文档\王双怀老师中国古代史\IMG_9374.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0001" b="15387"/>
          <a:stretch/>
        </p:blipFill>
        <p:spPr bwMode="auto">
          <a:xfrm>
            <a:off x="323528" y="1053264"/>
            <a:ext cx="8491296" cy="475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2336332" y="5949280"/>
            <a:ext cx="4286281"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stStyle>
          <a:p>
            <a:r>
              <a:rPr lang="zh-CN" altLang="en-US" dirty="0"/>
              <a:t>采自郭沫若</a:t>
            </a:r>
            <a:r>
              <a:rPr lang="en-US" altLang="zh-CN" dirty="0"/>
              <a:t>《</a:t>
            </a:r>
            <a:r>
              <a:rPr lang="zh-CN" altLang="en-US" dirty="0"/>
              <a:t>中国史稿地图集</a:t>
            </a:r>
            <a:r>
              <a:rPr lang="en-US" altLang="zh-CN" dirty="0"/>
              <a:t>》</a:t>
            </a:r>
            <a:r>
              <a:rPr lang="zh-CN" altLang="en-US" dirty="0"/>
              <a:t>，中国地图出版社，</a:t>
            </a:r>
            <a:r>
              <a:rPr lang="en-US" altLang="zh-CN" dirty="0"/>
              <a:t>1996</a:t>
            </a:r>
            <a:endParaRPr lang="zh-CN" altLang="en-US" dirty="0"/>
          </a:p>
        </p:txBody>
      </p:sp>
    </p:spTree>
    <p:extLst>
      <p:ext uri="{BB962C8B-B14F-4D97-AF65-F5344CB8AC3E}">
        <p14:creationId xmlns:p14="http://schemas.microsoft.com/office/powerpoint/2010/main" val="24308759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http://www.daoyou8.com/Article/UploadFiles/200803/20080328184301776.jpg"/>
          <p:cNvPicPr>
            <a:picLocks noChangeAspect="1" noChangeArrowheads="1"/>
          </p:cNvPicPr>
          <p:nvPr/>
        </p:nvPicPr>
        <p:blipFill>
          <a:blip r:embed="rId2" cstate="print"/>
          <a:stretch>
            <a:fillRect/>
          </a:stretch>
        </p:blipFill>
        <p:spPr bwMode="auto">
          <a:xfrm>
            <a:off x="4593743" y="1989192"/>
            <a:ext cx="3866689" cy="3168000"/>
          </a:xfrm>
          <a:prstGeom prst="rect">
            <a:avLst/>
          </a:prstGeom>
          <a:ln>
            <a:noFill/>
          </a:ln>
          <a:effectLst/>
        </p:spPr>
      </p:pic>
      <p:sp>
        <p:nvSpPr>
          <p:cNvPr id="10" name="矩形 9"/>
          <p:cNvSpPr/>
          <p:nvPr/>
        </p:nvSpPr>
        <p:spPr bwMode="auto">
          <a:xfrm>
            <a:off x="642910" y="2254220"/>
            <a:ext cx="4000528" cy="304698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a:ln w="11430"/>
                <a:latin typeface="黑体" pitchFamily="2" charset="-122"/>
                <a:ea typeface="黑体" pitchFamily="2" charset="-122"/>
              </a:rPr>
              <a:t>    </a:t>
            </a:r>
            <a:r>
              <a:rPr altLang="en-US" sz="1600" kern="0" dirty="0" smtClean="0">
                <a:ln w="11430"/>
                <a:latin typeface="黑体" pitchFamily="2" charset="-122"/>
                <a:ea typeface="黑体" pitchFamily="2" charset="-122"/>
              </a:rPr>
              <a:t>公元</a:t>
            </a:r>
            <a:r>
              <a:rPr lang="zh-CN" altLang="en-US" sz="1600" kern="0" dirty="0" smtClean="0">
                <a:ln w="11430"/>
                <a:latin typeface="黑体" pitchFamily="2" charset="-122"/>
                <a:ea typeface="黑体" pitchFamily="2" charset="-122"/>
              </a:rPr>
              <a:t>前</a:t>
            </a:r>
            <a:r>
              <a:rPr lang="en-US" altLang="zh-CN" sz="1600" kern="0" dirty="0">
                <a:ln w="11430"/>
                <a:latin typeface="黑体" pitchFamily="2" charset="-122"/>
                <a:ea typeface="黑体" pitchFamily="2" charset="-122"/>
              </a:rPr>
              <a:t>219</a:t>
            </a:r>
            <a:r>
              <a:rPr lang="zh-CN" altLang="en-US" sz="1600" kern="0" dirty="0">
                <a:ln w="11430"/>
                <a:latin typeface="黑体" pitchFamily="2" charset="-122"/>
                <a:ea typeface="黑体" pitchFamily="2" charset="-122"/>
              </a:rPr>
              <a:t>年派尉</a:t>
            </a:r>
            <a:r>
              <a:rPr lang="zh-CN" altLang="en-US" sz="1600" b="1" kern="0" dirty="0">
                <a:ln w="11430"/>
                <a:latin typeface="黑体" pitchFamily="2" charset="-122"/>
                <a:ea typeface="黑体" pitchFamily="2" charset="-122"/>
              </a:rPr>
              <a:t>屠</a:t>
            </a:r>
            <a:r>
              <a:rPr lang="zh-CN" altLang="en-US" sz="1600" kern="0" dirty="0">
                <a:ln w="11430"/>
                <a:latin typeface="黑体" pitchFamily="2" charset="-122"/>
                <a:ea typeface="黑体" pitchFamily="2" charset="-122"/>
              </a:rPr>
              <a:t>睢率军对居住在两广地区的</a:t>
            </a:r>
            <a:r>
              <a:rPr lang="zh-CN" altLang="en-US" sz="1600" kern="0" dirty="0">
                <a:ln w="11430"/>
                <a:latin typeface="黑体" pitchFamily="2" charset="-122"/>
                <a:ea typeface="黑体" pitchFamily="2" charset="-122"/>
                <a:hlinkClick r:id="rId3" action="ppaction://hlinksldjump"/>
              </a:rPr>
              <a:t>南越和西瓯</a:t>
            </a:r>
            <a:r>
              <a:rPr lang="zh-CN" altLang="en-US" sz="1600" kern="0" dirty="0">
                <a:ln w="11430"/>
                <a:latin typeface="黑体" pitchFamily="2" charset="-122"/>
                <a:ea typeface="黑体" pitchFamily="2" charset="-122"/>
              </a:rPr>
              <a:t>进行大规模的战争。为解决粮草供给，秦始皇令史禄开凿灵渠。秦军得到增援，很快打败了越人。</a:t>
            </a:r>
          </a:p>
          <a:p>
            <a:pPr>
              <a:lnSpc>
                <a:spcPct val="150000"/>
              </a:lnSpc>
              <a:defRPr/>
            </a:pPr>
            <a:r>
              <a:rPr lang="zh-CN" altLang="en-US" sz="1600" kern="0" dirty="0">
                <a:ln w="11430"/>
                <a:latin typeface="黑体" pitchFamily="2" charset="-122"/>
                <a:ea typeface="黑体" pitchFamily="2" charset="-122"/>
              </a:rPr>
              <a:t>    </a:t>
            </a:r>
            <a:r>
              <a:rPr altLang="en-US" sz="1600" kern="0" dirty="0" smtClean="0">
                <a:ln w="11430"/>
                <a:latin typeface="黑体" pitchFamily="2" charset="-122"/>
                <a:ea typeface="黑体" pitchFamily="2" charset="-122"/>
              </a:rPr>
              <a:t>公元</a:t>
            </a:r>
            <a:r>
              <a:rPr lang="zh-CN" altLang="en-US" sz="1600" kern="0" dirty="0" smtClean="0">
                <a:ln w="11430"/>
                <a:latin typeface="黑体" pitchFamily="2" charset="-122"/>
                <a:ea typeface="黑体" pitchFamily="2" charset="-122"/>
              </a:rPr>
              <a:t>前</a:t>
            </a:r>
            <a:r>
              <a:rPr lang="en-US" altLang="zh-CN" sz="1600" kern="0" dirty="0">
                <a:ln w="11430"/>
                <a:latin typeface="黑体" pitchFamily="2" charset="-122"/>
                <a:ea typeface="黑体" pitchFamily="2" charset="-122"/>
              </a:rPr>
              <a:t>214</a:t>
            </a:r>
            <a:r>
              <a:rPr lang="zh-CN" altLang="en-US" sz="1600" kern="0" dirty="0">
                <a:ln w="11430"/>
                <a:latin typeface="黑体" pitchFamily="2" charset="-122"/>
                <a:ea typeface="黑体" pitchFamily="2" charset="-122"/>
              </a:rPr>
              <a:t>年，越族军队夜半偷袭，杀死了尉</a:t>
            </a:r>
            <a:r>
              <a:rPr lang="zh-CN" altLang="en-US" sz="1600" b="1" kern="0" dirty="0">
                <a:ln w="11430"/>
                <a:latin typeface="黑体" pitchFamily="2" charset="-122"/>
                <a:ea typeface="黑体" pitchFamily="2" charset="-122"/>
              </a:rPr>
              <a:t>屠</a:t>
            </a:r>
            <a:r>
              <a:rPr lang="zh-CN" altLang="en-US" sz="1600" kern="0" dirty="0">
                <a:ln w="11430"/>
                <a:latin typeface="黑体" pitchFamily="2" charset="-122"/>
                <a:ea typeface="黑体" pitchFamily="2" charset="-122"/>
              </a:rPr>
              <a:t>睢。秦始皇又派援军，最后终于获得全胜，在岭南设置了南海郡、桂林郡和象郡。</a:t>
            </a:r>
          </a:p>
        </p:txBody>
      </p:sp>
      <p:sp>
        <p:nvSpPr>
          <p:cNvPr id="11" name="矩形 10"/>
          <p:cNvSpPr/>
          <p:nvPr/>
        </p:nvSpPr>
        <p:spPr bwMode="auto">
          <a:xfrm>
            <a:off x="642910" y="1772816"/>
            <a:ext cx="1606530" cy="400110"/>
          </a:xfrm>
          <a:prstGeom prst="rect">
            <a:avLst/>
          </a:prstGeom>
        </p:spPr>
        <p:txBody>
          <a:bodyPr wrap="none">
            <a:spAutoFit/>
            <a:scene3d>
              <a:camera prst="orthographicFront"/>
              <a:lightRig rig="threePt" dir="t"/>
            </a:scene3d>
            <a:sp3d extrusionH="57150">
              <a:bevelT w="38100" h="38100"/>
            </a:sp3d>
          </a:bodyPr>
          <a:lstStyle/>
          <a:p>
            <a:pPr>
              <a:defRPr/>
            </a:pPr>
            <a:r>
              <a:rPr lang="en-US" altLang="zh-CN" sz="2000" b="1" dirty="0" smtClean="0">
                <a:latin typeface="黑体" pitchFamily="2" charset="-122"/>
                <a:ea typeface="黑体" pitchFamily="2" charset="-122"/>
              </a:rPr>
              <a:t>2. </a:t>
            </a:r>
            <a:r>
              <a:rPr lang="zh-CN" altLang="en-US" sz="2000" b="1" dirty="0" smtClean="0">
                <a:latin typeface="黑体" pitchFamily="2" charset="-122"/>
                <a:ea typeface="黑体" pitchFamily="2" charset="-122"/>
              </a:rPr>
              <a:t>统一</a:t>
            </a:r>
            <a:r>
              <a:rPr lang="zh-CN" altLang="en-US" sz="2000" b="1" dirty="0">
                <a:latin typeface="黑体" pitchFamily="2" charset="-122"/>
                <a:ea typeface="黑体" pitchFamily="2" charset="-122"/>
              </a:rPr>
              <a:t>岭南</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928662" y="1800907"/>
            <a:ext cx="7528920" cy="40395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a:ln w="11430"/>
                <a:latin typeface="黑体" pitchFamily="2" charset="-122"/>
                <a:ea typeface="黑体" pitchFamily="2" charset="-122"/>
              </a:rPr>
              <a:t>　　</a:t>
            </a:r>
            <a:r>
              <a:rPr lang="zh-CN" altLang="en-US" sz="1600" kern="0" dirty="0" smtClean="0">
                <a:ln w="11430"/>
                <a:solidFill>
                  <a:schemeClr val="tx2"/>
                </a:solidFill>
                <a:latin typeface="黑体" pitchFamily="2" charset="-122"/>
                <a:ea typeface="黑体" pitchFamily="2" charset="-122"/>
              </a:rPr>
              <a:t>东</a:t>
            </a:r>
            <a:r>
              <a:rPr lang="zh-CN" altLang="en-US" sz="1600" kern="0" dirty="0">
                <a:ln w="11430"/>
                <a:solidFill>
                  <a:schemeClr val="tx2"/>
                </a:solidFill>
                <a:latin typeface="黑体" pitchFamily="2" charset="-122"/>
                <a:ea typeface="黑体" pitchFamily="2" charset="-122"/>
              </a:rPr>
              <a:t>至海</a:t>
            </a:r>
            <a:r>
              <a:rPr lang="en-US" altLang="zh-CN" sz="1600" kern="0" dirty="0">
                <a:ln w="11430"/>
                <a:solidFill>
                  <a:schemeClr val="tx2"/>
                </a:solidFill>
                <a:latin typeface="黑体" pitchFamily="2" charset="-122"/>
                <a:ea typeface="黑体" pitchFamily="2" charset="-122"/>
              </a:rPr>
              <a:t>……</a:t>
            </a:r>
            <a:r>
              <a:rPr lang="zh-CN" altLang="en-US" sz="1600" kern="0" dirty="0">
                <a:ln w="11430"/>
                <a:solidFill>
                  <a:schemeClr val="tx2"/>
                </a:solidFill>
                <a:latin typeface="黑体" pitchFamily="2" charset="-122"/>
                <a:ea typeface="黑体" pitchFamily="2" charset="-122"/>
              </a:rPr>
              <a:t>西至临洮、羌中，南至北向户，北据河为塞，并阴山至</a:t>
            </a:r>
            <a:r>
              <a:rPr lang="zh-CN" altLang="en-US" sz="1600" kern="0" dirty="0" smtClean="0">
                <a:ln w="11430"/>
                <a:solidFill>
                  <a:schemeClr val="tx2"/>
                </a:solidFill>
                <a:latin typeface="黑体" pitchFamily="2" charset="-122"/>
                <a:ea typeface="黑体" pitchFamily="2" charset="-122"/>
              </a:rPr>
              <a:t>辽东</a:t>
            </a:r>
            <a:r>
              <a:rPr altLang="en-US" sz="1600" kern="0" dirty="0" smtClean="0">
                <a:ln w="11430"/>
                <a:solidFill>
                  <a:schemeClr val="tx2"/>
                </a:solidFill>
                <a:latin typeface="黑体" pitchFamily="2" charset="-122"/>
                <a:ea typeface="黑体" pitchFamily="2" charset="-122"/>
              </a:rPr>
              <a:t>。</a:t>
            </a:r>
            <a:endParaRPr lang="zh-CN" altLang="en-US" sz="1600" kern="0" dirty="0">
              <a:ln w="11430"/>
              <a:solidFill>
                <a:schemeClr val="tx2"/>
              </a:solidFill>
              <a:latin typeface="黑体" pitchFamily="2" charset="-122"/>
              <a:ea typeface="黑体" pitchFamily="2" charset="-122"/>
            </a:endParaRPr>
          </a:p>
        </p:txBody>
      </p:sp>
      <p:sp>
        <p:nvSpPr>
          <p:cNvPr id="9" name="矩形 8"/>
          <p:cNvSpPr/>
          <p:nvPr/>
        </p:nvSpPr>
        <p:spPr bwMode="auto">
          <a:xfrm>
            <a:off x="1214414" y="1426617"/>
            <a:ext cx="1864613" cy="400110"/>
          </a:xfrm>
          <a:prstGeom prst="rect">
            <a:avLst/>
          </a:prstGeom>
        </p:spPr>
        <p:txBody>
          <a:bodyPr wrap="none">
            <a:spAutoFit/>
            <a:scene3d>
              <a:camera prst="orthographicFront"/>
              <a:lightRig rig="threePt" dir="t"/>
            </a:scene3d>
            <a:sp3d extrusionH="57150">
              <a:bevelT w="38100" h="38100"/>
            </a:sp3d>
          </a:bodyPr>
          <a:lstStyle/>
          <a:p>
            <a:pPr>
              <a:defRPr/>
            </a:pPr>
            <a:r>
              <a:rPr lang="en-US" altLang="zh-CN" sz="2000" b="1" dirty="0" smtClean="0">
                <a:latin typeface="黑体" pitchFamily="2" charset="-122"/>
                <a:ea typeface="黑体" pitchFamily="2" charset="-122"/>
              </a:rPr>
              <a:t>3. </a:t>
            </a:r>
            <a:r>
              <a:rPr lang="zh-CN" altLang="en-US" sz="2000" b="1" dirty="0" smtClean="0">
                <a:latin typeface="黑体" pitchFamily="2" charset="-122"/>
                <a:ea typeface="黑体" pitchFamily="2" charset="-122"/>
              </a:rPr>
              <a:t>秦朝</a:t>
            </a:r>
            <a:r>
              <a:rPr lang="zh-CN" altLang="en-US" sz="2000" b="1" dirty="0">
                <a:latin typeface="黑体" pitchFamily="2" charset="-122"/>
                <a:ea typeface="黑体" pitchFamily="2" charset="-122"/>
              </a:rPr>
              <a:t>的疆域</a:t>
            </a:r>
            <a:endParaRPr lang="en-US" altLang="zh-CN" sz="2000" b="1" dirty="0">
              <a:latin typeface="黑体" pitchFamily="2" charset="-122"/>
              <a:ea typeface="黑体" pitchFamily="2" charset="-122"/>
            </a:endParaRPr>
          </a:p>
        </p:txBody>
      </p:sp>
      <p:grpSp>
        <p:nvGrpSpPr>
          <p:cNvPr id="7" name="组合 6"/>
          <p:cNvGrpSpPr/>
          <p:nvPr/>
        </p:nvGrpSpPr>
        <p:grpSpPr>
          <a:xfrm>
            <a:off x="1331640" y="2215124"/>
            <a:ext cx="5832648" cy="4094196"/>
            <a:chOff x="1331640" y="2143116"/>
            <a:chExt cx="5832648" cy="4094196"/>
          </a:xfrm>
        </p:grpSpPr>
        <p:pic>
          <p:nvPicPr>
            <p:cNvPr id="2" name="Picture 2" descr="D:\中国历史地图集\5秦\1秦时期全图1.jpg"/>
            <p:cNvPicPr>
              <a:picLocks noChangeAspect="1" noChangeArrowheads="1"/>
            </p:cNvPicPr>
            <p:nvPr/>
          </p:nvPicPr>
          <p:blipFill>
            <a:blip r:embed="rId2" cstate="print"/>
            <a:srcRect/>
            <a:stretch>
              <a:fillRect/>
            </a:stretch>
          </p:blipFill>
          <p:spPr bwMode="auto">
            <a:xfrm>
              <a:off x="1569962" y="2143116"/>
              <a:ext cx="5450310" cy="3528000"/>
            </a:xfrm>
            <a:prstGeom prst="rect">
              <a:avLst/>
            </a:prstGeom>
            <a:ln>
              <a:noFill/>
            </a:ln>
            <a:effectLst>
              <a:outerShdw blurRad="50800" dist="38100" dir="2700000" algn="tl" rotWithShape="0">
                <a:prstClr val="black">
                  <a:alpha val="40000"/>
                </a:prstClr>
              </a:outerShdw>
            </a:effectLst>
          </p:spPr>
        </p:pic>
        <p:sp>
          <p:nvSpPr>
            <p:cNvPr id="10" name="TextBox 9"/>
            <p:cNvSpPr txBox="1"/>
            <p:nvPr/>
          </p:nvSpPr>
          <p:spPr>
            <a:xfrm>
              <a:off x="1331640" y="5733256"/>
              <a:ext cx="5786478"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altLang="en-US" dirty="0"/>
                <a:t>秦时期全图  </a:t>
              </a:r>
              <a:endParaRPr lang="en-US" altLang="en-US" dirty="0"/>
            </a:p>
          </p:txBody>
        </p:sp>
        <p:sp>
          <p:nvSpPr>
            <p:cNvPr id="6" name="TextBox 5"/>
            <p:cNvSpPr txBox="1"/>
            <p:nvPr/>
          </p:nvSpPr>
          <p:spPr>
            <a:xfrm>
              <a:off x="1377810" y="5960313"/>
              <a:ext cx="5786478"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altLang="en-US" dirty="0"/>
                <a:t>采自谭其骧</a:t>
              </a:r>
              <a:r>
                <a:rPr lang="en-US" altLang="en-US" dirty="0"/>
                <a:t>《</a:t>
              </a:r>
              <a:r>
                <a:rPr altLang="en-US" dirty="0"/>
                <a:t>中国历史地图集</a:t>
              </a:r>
              <a:r>
                <a:rPr lang="en-US" altLang="en-US" dirty="0"/>
                <a:t>》</a:t>
              </a:r>
              <a:r>
                <a:rPr altLang="en-US" dirty="0"/>
                <a:t>第二册</a:t>
              </a:r>
              <a:r>
                <a:rPr lang="en-US" altLang="en-US" dirty="0"/>
                <a:t>，</a:t>
              </a:r>
              <a:r>
                <a:rPr altLang="en-US" dirty="0"/>
                <a:t>中国地图出版社</a:t>
              </a:r>
              <a:r>
                <a:rPr lang="en-US" altLang="en-US" dirty="0"/>
                <a:t>，1982</a:t>
              </a:r>
              <a:endParaRPr lang="zh-CN" alt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755576" y="2394693"/>
            <a:ext cx="7488832" cy="201593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ts val="2500"/>
              </a:lnSpc>
              <a:defRPr/>
            </a:pPr>
            <a:r>
              <a:rPr altLang="en-US" sz="1600" spc="150" dirty="0" smtClean="0">
                <a:ln w="11430"/>
                <a:latin typeface="黑体" pitchFamily="2" charset="-122"/>
                <a:ea typeface="黑体" pitchFamily="2" charset="-122"/>
              </a:rPr>
              <a:t>　　</a:t>
            </a:r>
            <a:r>
              <a:rPr lang="zh-CN" altLang="en-US" sz="1600" spc="150" dirty="0" smtClean="0">
                <a:ln w="11430"/>
                <a:latin typeface="黑体" pitchFamily="2" charset="-122"/>
                <a:ea typeface="黑体" pitchFamily="2" charset="-122"/>
              </a:rPr>
              <a:t>秦王朝</a:t>
            </a:r>
            <a:r>
              <a:rPr lang="zh-CN" altLang="en-US" sz="1600" spc="150" dirty="0">
                <a:ln w="11430"/>
                <a:latin typeface="黑体" pitchFamily="2" charset="-122"/>
                <a:ea typeface="黑体" pitchFamily="2" charset="-122"/>
              </a:rPr>
              <a:t>的建立，在我国古代历史上具有划时代的意义。它开创的政治、经济制度在以后</a:t>
            </a:r>
            <a:r>
              <a:rPr lang="en-US" altLang="zh-CN" sz="1600" spc="150" dirty="0">
                <a:ln w="11430"/>
                <a:latin typeface="黑体" pitchFamily="2" charset="-122"/>
                <a:ea typeface="黑体" pitchFamily="2" charset="-122"/>
              </a:rPr>
              <a:t>2000</a:t>
            </a:r>
            <a:r>
              <a:rPr lang="zh-CN" altLang="en-US" sz="1600" spc="150" dirty="0">
                <a:ln w="11430"/>
                <a:latin typeface="黑体" pitchFamily="2" charset="-122"/>
                <a:ea typeface="黑体" pitchFamily="2" charset="-122"/>
              </a:rPr>
              <a:t>多年的封建社会中，有着极为深远的影响。</a:t>
            </a:r>
            <a:endParaRPr lang="en-US" altLang="zh-CN" sz="1600" spc="150" dirty="0">
              <a:ln w="11430"/>
              <a:latin typeface="黑体" pitchFamily="2" charset="-122"/>
              <a:ea typeface="黑体" pitchFamily="2" charset="-122"/>
            </a:endParaRPr>
          </a:p>
          <a:p>
            <a:pPr>
              <a:lnSpc>
                <a:spcPts val="2500"/>
              </a:lnSpc>
              <a:defRPr/>
            </a:pPr>
            <a:r>
              <a:rPr lang="zh-CN" altLang="en-US" sz="1600" spc="150" dirty="0">
                <a:ln w="11430"/>
                <a:latin typeface="黑体" pitchFamily="2" charset="-122"/>
                <a:ea typeface="黑体" pitchFamily="2" charset="-122"/>
              </a:rPr>
              <a:t>    秦代开创的各种制度以及辽阔的疆域、高度的物质和精神文明，对古代世界的影响也是巨大的。</a:t>
            </a:r>
            <a:r>
              <a:rPr lang="zh-CN" altLang="en-US" sz="1600" dirty="0">
                <a:ln w="11430"/>
                <a:latin typeface="黑体" pitchFamily="2" charset="-122"/>
                <a:ea typeface="黑体" pitchFamily="2" charset="-122"/>
              </a:rPr>
              <a:t>所以，“秦人”同后来的“汉人”、“唐人”一样，成了世界各国对中国人民的代称，欧洲人到今天仍称中国为</a:t>
            </a:r>
            <a:r>
              <a:rPr lang="en-US" altLang="zh-CN" sz="1600" dirty="0">
                <a:ln w="11430"/>
                <a:latin typeface="黑体" pitchFamily="2" charset="-122"/>
                <a:ea typeface="黑体" pitchFamily="2" charset="-122"/>
              </a:rPr>
              <a:t>China</a:t>
            </a:r>
            <a:r>
              <a:rPr lang="zh-CN" altLang="en-US" sz="1600" dirty="0">
                <a:ln w="11430"/>
                <a:latin typeface="黑体" pitchFamily="2" charset="-122"/>
                <a:ea typeface="黑体" pitchFamily="2" charset="-122"/>
              </a:rPr>
              <a:t>，日本人称中国为“支那”，就是由“秦”演变来的</a:t>
            </a:r>
            <a:r>
              <a:rPr lang="zh-CN" altLang="en-US" sz="1600" dirty="0" smtClean="0">
                <a:ln w="11430"/>
                <a:latin typeface="黑体" pitchFamily="2" charset="-122"/>
                <a:ea typeface="黑体" pitchFamily="2" charset="-122"/>
              </a:rPr>
              <a:t>。</a:t>
            </a:r>
            <a:endParaRPr lang="zh-CN" altLang="en-US" sz="1600" spc="150" dirty="0">
              <a:ln w="11430"/>
              <a:latin typeface="黑体" pitchFamily="2" charset="-122"/>
              <a:ea typeface="黑体" pitchFamily="2" charset="-122"/>
            </a:endParaRPr>
          </a:p>
        </p:txBody>
      </p:sp>
      <p:sp>
        <p:nvSpPr>
          <p:cNvPr id="9" name="矩形 8"/>
          <p:cNvSpPr/>
          <p:nvPr/>
        </p:nvSpPr>
        <p:spPr bwMode="auto">
          <a:xfrm>
            <a:off x="755576" y="4364607"/>
            <a:ext cx="7344816" cy="105413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ts val="2500"/>
              </a:lnSpc>
              <a:defRPr/>
            </a:pPr>
            <a:r>
              <a:rPr lang="zh-CN" altLang="en-US" sz="1600" dirty="0">
                <a:ln w="11430"/>
                <a:latin typeface="黑体" pitchFamily="2" charset="-122"/>
                <a:ea typeface="黑体" pitchFamily="2" charset="-122"/>
              </a:rPr>
              <a:t>    作为秦王朝创始人的秦始皇，顺应历史潮流，完成统一事业，建立了中央集权制的封建国家。他在中国历史上的贡献，是不能抹杀的。从这点上说，他是当时新兴地主阶级的杰出政治家。</a:t>
            </a:r>
          </a:p>
        </p:txBody>
      </p:sp>
      <p:sp>
        <p:nvSpPr>
          <p:cNvPr id="11" name="矩形 10"/>
          <p:cNvSpPr/>
          <p:nvPr/>
        </p:nvSpPr>
        <p:spPr bwMode="auto">
          <a:xfrm>
            <a:off x="755576" y="1804754"/>
            <a:ext cx="3071834" cy="400110"/>
          </a:xfrm>
          <a:prstGeom prst="rect">
            <a:avLst/>
          </a:prstGeom>
        </p:spPr>
        <p:txBody>
          <a:bodyPr wrap="square">
            <a:spAutoFit/>
            <a:scene3d>
              <a:camera prst="orthographicFront"/>
              <a:lightRig rig="threePt" dir="t"/>
            </a:scene3d>
            <a:sp3d extrusionH="57150">
              <a:bevelT w="38100" h="38100"/>
            </a:sp3d>
          </a:bodyPr>
          <a:lstStyle/>
          <a:p>
            <a:pPr>
              <a:defRPr/>
            </a:pPr>
            <a:r>
              <a:rPr lang="en-US" altLang="en-US" sz="2000" b="1" dirty="0" smtClean="0">
                <a:latin typeface="黑体" pitchFamily="2" charset="-122"/>
                <a:ea typeface="黑体" pitchFamily="2" charset="-122"/>
              </a:rPr>
              <a:t>4</a:t>
            </a:r>
            <a:r>
              <a:rPr lang="en-US" altLang="zh-CN" sz="2000" b="1" dirty="0" smtClean="0">
                <a:latin typeface="黑体" pitchFamily="2" charset="-122"/>
                <a:ea typeface="黑体" pitchFamily="2" charset="-122"/>
              </a:rPr>
              <a:t>. </a:t>
            </a:r>
            <a:r>
              <a:rPr lang="zh-CN" altLang="en-US" sz="2000" b="1" dirty="0" smtClean="0">
                <a:latin typeface="黑体" pitchFamily="2" charset="-122"/>
                <a:ea typeface="黑体" pitchFamily="2" charset="-122"/>
              </a:rPr>
              <a:t>秦</a:t>
            </a:r>
            <a:r>
              <a:rPr altLang="en-US" sz="2000" b="1" dirty="0" smtClean="0">
                <a:latin typeface="黑体" pitchFamily="2" charset="-122"/>
                <a:ea typeface="黑体" pitchFamily="2" charset="-122"/>
              </a:rPr>
              <a:t>王</a:t>
            </a:r>
            <a:r>
              <a:rPr lang="zh-CN" altLang="en-US" sz="2000" b="1" dirty="0" smtClean="0">
                <a:latin typeface="黑体" pitchFamily="2" charset="-122"/>
                <a:ea typeface="黑体" pitchFamily="2" charset="-122"/>
              </a:rPr>
              <a:t>朝的</a:t>
            </a:r>
            <a:r>
              <a:rPr altLang="en-US" sz="2000" b="1" dirty="0" smtClean="0">
                <a:latin typeface="黑体" pitchFamily="2" charset="-122"/>
                <a:ea typeface="黑体" pitchFamily="2" charset="-122"/>
              </a:rPr>
              <a:t>历史地位</a:t>
            </a:r>
            <a:endParaRPr lang="en-US" altLang="zh-CN" sz="2000" b="1" dirty="0">
              <a:latin typeface="黑体" pitchFamily="2" charset="-122"/>
              <a:ea typeface="黑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979712" y="2564904"/>
            <a:ext cx="5112568" cy="1500187"/>
          </a:xfrm>
          <a:prstGeom prst="wedgeRoundRectCallout">
            <a:avLst>
              <a:gd name="adj1" fmla="val -54481"/>
              <a:gd name="adj2" fmla="val 37460"/>
              <a:gd name="adj3" fmla="val 16667"/>
            </a:avLst>
          </a:prstGeom>
          <a:noFill/>
          <a:ln w="9525">
            <a:noFill/>
            <a:miter lim="800000"/>
            <a:headEnd/>
            <a:tailEnd/>
          </a:ln>
        </p:spPr>
        <p:txBody>
          <a:bodyPr wrap="none" anchor="ctr">
            <a:scene3d>
              <a:camera prst="orthographicFront"/>
              <a:lightRig rig="threePt" dir="t"/>
            </a:scene3d>
            <a:sp3d extrusionH="57150">
              <a:bevelT w="38100" h="38100"/>
            </a:sp3d>
          </a:bodyPr>
          <a:lstStyle/>
          <a:p>
            <a:pPr algn="ctr">
              <a:lnSpc>
                <a:spcPct val="200000"/>
              </a:lnSpc>
              <a:defRPr/>
            </a:pPr>
            <a:r>
              <a:rPr lang="en-US" altLang="zh-CN" sz="2000" b="1" dirty="0" smtClean="0">
                <a:solidFill>
                  <a:srgbClr val="080808"/>
                </a:solidFill>
                <a:latin typeface="黑体" pitchFamily="49" charset="-122"/>
                <a:ea typeface="黑体" pitchFamily="49" charset="-122"/>
                <a:cs typeface="Times New Roman" pitchFamily="18" charset="0"/>
              </a:rPr>
              <a:t>【</a:t>
            </a:r>
            <a:r>
              <a:rPr lang="zh-CN" altLang="en-US" sz="2000" b="1" dirty="0" smtClean="0">
                <a:solidFill>
                  <a:srgbClr val="080808"/>
                </a:solidFill>
                <a:latin typeface="黑体" pitchFamily="49" charset="-122"/>
                <a:ea typeface="黑体" pitchFamily="49" charset="-122"/>
                <a:cs typeface="Times New Roman" pitchFamily="18" charset="0"/>
              </a:rPr>
              <a:t>课后作业</a:t>
            </a:r>
            <a:r>
              <a:rPr lang="en-US" altLang="zh-CN" sz="2000" b="1" dirty="0" smtClean="0">
                <a:solidFill>
                  <a:srgbClr val="080808"/>
                </a:solidFill>
                <a:latin typeface="黑体" pitchFamily="49" charset="-122"/>
                <a:ea typeface="黑体" pitchFamily="49" charset="-122"/>
                <a:cs typeface="Times New Roman" pitchFamily="18" charset="0"/>
              </a:rPr>
              <a:t>】</a:t>
            </a:r>
          </a:p>
          <a:p>
            <a:pPr fontAlgn="base">
              <a:lnSpc>
                <a:spcPct val="200000"/>
              </a:lnSpc>
              <a:spcBef>
                <a:spcPct val="0"/>
              </a:spcBef>
              <a:spcAft>
                <a:spcPct val="0"/>
              </a:spcAft>
              <a:defRPr/>
            </a:pPr>
            <a:r>
              <a:rPr lang="en-US" altLang="zh-CN" spc="150" dirty="0" smtClean="0">
                <a:ln w="11430"/>
                <a:solidFill>
                  <a:srgbClr val="080808"/>
                </a:solidFill>
                <a:latin typeface="黑体" pitchFamily="49" charset="-122"/>
                <a:ea typeface="黑体" pitchFamily="49" charset="-122"/>
              </a:rPr>
              <a:t>1</a:t>
            </a:r>
            <a:r>
              <a:rPr lang="en-US" altLang="zh-CN" spc="150" dirty="0">
                <a:ln w="11430"/>
                <a:solidFill>
                  <a:srgbClr val="080808"/>
                </a:solidFill>
                <a:latin typeface="黑体" pitchFamily="49" charset="-122"/>
                <a:ea typeface="黑体" pitchFamily="49" charset="-122"/>
              </a:rPr>
              <a:t>.</a:t>
            </a:r>
            <a:r>
              <a:rPr lang="zh-CN" altLang="en-US" spc="150" dirty="0" smtClean="0">
                <a:ln w="11430"/>
                <a:solidFill>
                  <a:srgbClr val="080808"/>
                </a:solidFill>
                <a:latin typeface="黑体" pitchFamily="49" charset="-122"/>
                <a:ea typeface="黑体" pitchFamily="49" charset="-122"/>
              </a:rPr>
              <a:t>解释</a:t>
            </a:r>
            <a:r>
              <a:rPr lang="zh-CN" altLang="en-US" spc="150" dirty="0">
                <a:ln w="11430"/>
                <a:solidFill>
                  <a:srgbClr val="080808"/>
                </a:solidFill>
                <a:latin typeface="黑体" pitchFamily="49" charset="-122"/>
                <a:ea typeface="黑体" pitchFamily="49" charset="-122"/>
              </a:rPr>
              <a:t>名词：万里长城  焚书坑儒</a:t>
            </a:r>
          </a:p>
          <a:p>
            <a:pPr fontAlgn="base">
              <a:lnSpc>
                <a:spcPct val="200000"/>
              </a:lnSpc>
              <a:spcBef>
                <a:spcPct val="0"/>
              </a:spcBef>
              <a:spcAft>
                <a:spcPct val="0"/>
              </a:spcAft>
              <a:defRPr/>
            </a:pPr>
            <a:r>
              <a:rPr lang="en-US" altLang="zh-CN" spc="150" dirty="0" smtClean="0">
                <a:ln w="11430"/>
                <a:solidFill>
                  <a:srgbClr val="080808"/>
                </a:solidFill>
                <a:latin typeface="黑体" pitchFamily="49" charset="-122"/>
                <a:ea typeface="黑体" pitchFamily="49" charset="-122"/>
              </a:rPr>
              <a:t>2</a:t>
            </a:r>
            <a:r>
              <a:rPr lang="en-US" altLang="zh-CN" spc="150" dirty="0">
                <a:ln w="11430"/>
                <a:solidFill>
                  <a:srgbClr val="080808"/>
                </a:solidFill>
                <a:latin typeface="黑体" pitchFamily="49" charset="-122"/>
                <a:ea typeface="黑体" pitchFamily="49" charset="-122"/>
              </a:rPr>
              <a:t>.</a:t>
            </a:r>
            <a:r>
              <a:rPr lang="zh-CN" altLang="en-US" spc="150" dirty="0" smtClean="0">
                <a:ln w="11430"/>
                <a:solidFill>
                  <a:srgbClr val="080808"/>
                </a:solidFill>
                <a:latin typeface="黑体" pitchFamily="49" charset="-122"/>
                <a:ea typeface="黑体" pitchFamily="49" charset="-122"/>
              </a:rPr>
              <a:t>简要</a:t>
            </a:r>
            <a:r>
              <a:rPr lang="zh-CN" altLang="en-US" spc="150" dirty="0">
                <a:ln w="11430"/>
                <a:solidFill>
                  <a:srgbClr val="080808"/>
                </a:solidFill>
                <a:latin typeface="黑体" pitchFamily="49" charset="-122"/>
                <a:ea typeface="黑体" pitchFamily="49" charset="-122"/>
              </a:rPr>
              <a:t>回答：秦始皇是怎样巩固统一成果的</a:t>
            </a:r>
            <a:r>
              <a:rPr lang="zh-CN" altLang="en-US" spc="150" dirty="0" smtClean="0">
                <a:ln w="11430"/>
                <a:solidFill>
                  <a:srgbClr val="080808"/>
                </a:solidFill>
                <a:latin typeface="黑体" pitchFamily="49" charset="-122"/>
                <a:ea typeface="黑体" pitchFamily="49" charset="-122"/>
              </a:rPr>
              <a:t>？</a:t>
            </a:r>
            <a:endParaRPr lang="en-US" altLang="zh-CN" spc="150" dirty="0">
              <a:ln w="11430"/>
              <a:solidFill>
                <a:srgbClr val="080808"/>
              </a:solidFill>
              <a:latin typeface="黑体" pitchFamily="49" charset="-122"/>
              <a:ea typeface="黑体" pitchFamily="49" charset="-122"/>
            </a:endParaRPr>
          </a:p>
        </p:txBody>
      </p:sp>
      <p:pic>
        <p:nvPicPr>
          <p:cNvPr id="6" name="图片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795897"/>
            <a:ext cx="773365" cy="5134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5" y="5795897"/>
            <a:ext cx="773364" cy="513463"/>
          </a:xfrm>
          <a:prstGeom prst="rect">
            <a:avLst/>
          </a:prstGeom>
        </p:spPr>
      </p:pic>
      <p:sp>
        <p:nvSpPr>
          <p:cNvPr id="3" name="TextBox 2"/>
          <p:cNvSpPr txBox="1"/>
          <p:nvPr/>
        </p:nvSpPr>
        <p:spPr>
          <a:xfrm>
            <a:off x="571472" y="2636912"/>
            <a:ext cx="8215374" cy="2308324"/>
          </a:xfrm>
          <a:prstGeom prst="rect">
            <a:avLst/>
          </a:prstGeom>
          <a:noFill/>
        </p:spPr>
        <p:txBody>
          <a:bodyPr wrap="square">
            <a:spAutoFit/>
          </a:bodyPr>
          <a:lstStyle/>
          <a:p>
            <a:pPr>
              <a:lnSpc>
                <a:spcPct val="150000"/>
              </a:lnSpc>
              <a:defRPr/>
            </a:pPr>
            <a:r>
              <a:rPr altLang="en-US" sz="1400" dirty="0" smtClean="0">
                <a:solidFill>
                  <a:schemeClr val="accent3">
                    <a:lumMod val="50000"/>
                  </a:schemeClr>
                </a:solidFill>
              </a:rPr>
              <a:t>　　</a:t>
            </a:r>
            <a:r>
              <a:rPr lang="zh-CN" altLang="en-US" sz="1600" dirty="0" smtClean="0">
                <a:solidFill>
                  <a:srgbClr val="996600"/>
                </a:solidFill>
                <a:latin typeface="宋体" pitchFamily="2" charset="-122"/>
                <a:ea typeface="宋体" pitchFamily="2" charset="-122"/>
              </a:rPr>
              <a:t>秦</a:t>
            </a:r>
            <a:r>
              <a:rPr lang="zh-CN" altLang="en-US" sz="1600" dirty="0">
                <a:solidFill>
                  <a:srgbClr val="996600"/>
                </a:solidFill>
                <a:latin typeface="宋体" pitchFamily="2" charset="-122"/>
                <a:ea typeface="宋体" pitchFamily="2" charset="-122"/>
              </a:rPr>
              <a:t>初并天下，令丞相、御史曰：</a:t>
            </a:r>
            <a:r>
              <a:rPr lang="en-US" sz="1600" dirty="0">
                <a:solidFill>
                  <a:srgbClr val="996600"/>
                </a:solidFill>
                <a:latin typeface="宋体" pitchFamily="2" charset="-122"/>
                <a:ea typeface="宋体" pitchFamily="2" charset="-122"/>
              </a:rPr>
              <a:t>“</a:t>
            </a:r>
            <a:r>
              <a:rPr lang="en-US" altLang="zh-CN" sz="1600" dirty="0">
                <a:solidFill>
                  <a:srgbClr val="996600"/>
                </a:solidFill>
                <a:latin typeface="宋体" pitchFamily="2" charset="-122"/>
                <a:ea typeface="宋体" pitchFamily="2" charset="-122"/>
              </a:rPr>
              <a:t>……</a:t>
            </a:r>
            <a:r>
              <a:rPr lang="zh-CN" altLang="en-US" sz="1600" dirty="0">
                <a:solidFill>
                  <a:srgbClr val="996600"/>
                </a:solidFill>
                <a:latin typeface="宋体" pitchFamily="2" charset="-122"/>
                <a:ea typeface="宋体" pitchFamily="2" charset="-122"/>
              </a:rPr>
              <a:t>今名号不更，无以称成功，传后世。</a:t>
            </a:r>
            <a:r>
              <a:rPr lang="en-US" sz="1600" dirty="0">
                <a:solidFill>
                  <a:srgbClr val="996600"/>
                </a:solidFill>
                <a:latin typeface="宋体" pitchFamily="2" charset="-122"/>
                <a:ea typeface="宋体" pitchFamily="2" charset="-122"/>
              </a:rPr>
              <a:t>”</a:t>
            </a:r>
            <a:r>
              <a:rPr lang="en-US" altLang="zh-CN" sz="1600" dirty="0">
                <a:solidFill>
                  <a:srgbClr val="996600"/>
                </a:solidFill>
                <a:latin typeface="宋体" pitchFamily="2" charset="-122"/>
                <a:ea typeface="宋体" pitchFamily="2" charset="-122"/>
              </a:rPr>
              <a:t>……</a:t>
            </a:r>
            <a:r>
              <a:rPr lang="zh-CN" altLang="en-US" sz="1600" dirty="0">
                <a:solidFill>
                  <a:srgbClr val="996600"/>
                </a:solidFill>
                <a:latin typeface="宋体" pitchFamily="2" charset="-122"/>
                <a:ea typeface="宋体" pitchFamily="2" charset="-122"/>
              </a:rPr>
              <a:t>丞相绾、御史大夫劫、廷尉斯等皆曰：</a:t>
            </a:r>
            <a:r>
              <a:rPr lang="en-US" sz="1600" dirty="0">
                <a:solidFill>
                  <a:srgbClr val="996600"/>
                </a:solidFill>
                <a:latin typeface="宋体" pitchFamily="2" charset="-122"/>
                <a:ea typeface="宋体" pitchFamily="2" charset="-122"/>
              </a:rPr>
              <a:t>“</a:t>
            </a:r>
            <a:r>
              <a:rPr lang="en-US" altLang="zh-CN" sz="1600" dirty="0">
                <a:solidFill>
                  <a:srgbClr val="996600"/>
                </a:solidFill>
                <a:latin typeface="宋体" pitchFamily="2" charset="-122"/>
                <a:ea typeface="宋体" pitchFamily="2" charset="-122"/>
              </a:rPr>
              <a:t>……</a:t>
            </a:r>
            <a:r>
              <a:rPr lang="zh-CN" altLang="en-US" sz="1600" dirty="0">
                <a:solidFill>
                  <a:srgbClr val="996600"/>
                </a:solidFill>
                <a:latin typeface="宋体" pitchFamily="2" charset="-122"/>
                <a:ea typeface="宋体" pitchFamily="2" charset="-122"/>
              </a:rPr>
              <a:t>古有天皇，有地皇，有泰皇，泰皇最贵。臣等昧死上尊号，王为泰皇，命为制，令为诏，天子自称曰朕。</a:t>
            </a:r>
            <a:r>
              <a:rPr lang="en-US" sz="1600" dirty="0">
                <a:solidFill>
                  <a:srgbClr val="996600"/>
                </a:solidFill>
                <a:latin typeface="宋体" pitchFamily="2" charset="-122"/>
                <a:ea typeface="宋体" pitchFamily="2" charset="-122"/>
              </a:rPr>
              <a:t>”</a:t>
            </a:r>
            <a:r>
              <a:rPr lang="zh-CN" altLang="en-US" sz="1600" dirty="0">
                <a:solidFill>
                  <a:srgbClr val="996600"/>
                </a:solidFill>
                <a:latin typeface="宋体" pitchFamily="2" charset="-122"/>
                <a:ea typeface="宋体" pitchFamily="2" charset="-122"/>
              </a:rPr>
              <a:t>王曰：</a:t>
            </a:r>
            <a:r>
              <a:rPr lang="en-US" sz="1600" dirty="0">
                <a:solidFill>
                  <a:srgbClr val="996600"/>
                </a:solidFill>
                <a:latin typeface="宋体" pitchFamily="2" charset="-122"/>
                <a:ea typeface="宋体" pitchFamily="2" charset="-122"/>
              </a:rPr>
              <a:t>“</a:t>
            </a:r>
            <a:r>
              <a:rPr lang="zh-CN" altLang="en-US" sz="1600" dirty="0">
                <a:solidFill>
                  <a:srgbClr val="996600"/>
                </a:solidFill>
                <a:latin typeface="宋体" pitchFamily="2" charset="-122"/>
                <a:ea typeface="宋体" pitchFamily="2" charset="-122"/>
              </a:rPr>
              <a:t>去泰著皇，采上古帝位号，号曰皇帝，他如议。</a:t>
            </a:r>
            <a:r>
              <a:rPr lang="en-US" sz="1600" dirty="0">
                <a:solidFill>
                  <a:srgbClr val="996600"/>
                </a:solidFill>
                <a:latin typeface="宋体" pitchFamily="2" charset="-122"/>
                <a:ea typeface="宋体" pitchFamily="2" charset="-122"/>
              </a:rPr>
              <a:t>”</a:t>
            </a:r>
            <a:r>
              <a:rPr lang="en-US" altLang="zh-CN" sz="1600" dirty="0">
                <a:solidFill>
                  <a:srgbClr val="996600"/>
                </a:solidFill>
                <a:latin typeface="宋体" pitchFamily="2" charset="-122"/>
                <a:ea typeface="宋体" pitchFamily="2" charset="-122"/>
              </a:rPr>
              <a:t>……</a:t>
            </a:r>
            <a:r>
              <a:rPr lang="zh-CN" altLang="en-US" sz="1600" dirty="0">
                <a:solidFill>
                  <a:srgbClr val="996600"/>
                </a:solidFill>
                <a:latin typeface="宋体" pitchFamily="2" charset="-122"/>
                <a:ea typeface="宋体" pitchFamily="2" charset="-122"/>
              </a:rPr>
              <a:t>制曰：</a:t>
            </a:r>
            <a:r>
              <a:rPr lang="en-US" sz="1600" dirty="0">
                <a:solidFill>
                  <a:srgbClr val="996600"/>
                </a:solidFill>
                <a:latin typeface="宋体" pitchFamily="2" charset="-122"/>
                <a:ea typeface="宋体" pitchFamily="2" charset="-122"/>
              </a:rPr>
              <a:t>“</a:t>
            </a:r>
            <a:r>
              <a:rPr lang="en-US" altLang="zh-CN" sz="1600" dirty="0">
                <a:solidFill>
                  <a:srgbClr val="996600"/>
                </a:solidFill>
                <a:latin typeface="宋体" pitchFamily="2" charset="-122"/>
                <a:ea typeface="宋体" pitchFamily="2" charset="-122"/>
              </a:rPr>
              <a:t>……</a:t>
            </a:r>
            <a:r>
              <a:rPr lang="zh-CN" altLang="en-US" sz="1600" dirty="0">
                <a:solidFill>
                  <a:srgbClr val="996600"/>
                </a:solidFill>
                <a:latin typeface="宋体" pitchFamily="2" charset="-122"/>
                <a:ea typeface="宋体" pitchFamily="2" charset="-122"/>
              </a:rPr>
              <a:t>自今已来，除谥法。朕为始皇帝。后世以计数，二世、三世至于万世，传之无穷。</a:t>
            </a:r>
            <a:r>
              <a:rPr lang="en-US" altLang="en-US" sz="1600" dirty="0">
                <a:solidFill>
                  <a:srgbClr val="996600"/>
                </a:solidFill>
                <a:latin typeface="宋体" pitchFamily="2" charset="-122"/>
                <a:ea typeface="宋体" pitchFamily="2" charset="-122"/>
              </a:rPr>
              <a:t>” </a:t>
            </a:r>
          </a:p>
          <a:p>
            <a:pPr algn="r">
              <a:lnSpc>
                <a:spcPct val="150000"/>
              </a:lnSpc>
              <a:defRPr/>
            </a:pPr>
            <a:r>
              <a:rPr lang="en-US" altLang="zh-CN" sz="1600" dirty="0">
                <a:solidFill>
                  <a:srgbClr val="996600"/>
                </a:solidFill>
                <a:latin typeface="宋体" pitchFamily="2" charset="-122"/>
                <a:ea typeface="宋体" pitchFamily="2" charset="-122"/>
              </a:rPr>
              <a:t>——《</a:t>
            </a:r>
            <a:r>
              <a:rPr lang="zh-CN" altLang="en-US" sz="1600" dirty="0" smtClean="0">
                <a:solidFill>
                  <a:srgbClr val="996600"/>
                </a:solidFill>
                <a:latin typeface="宋体" pitchFamily="2" charset="-122"/>
                <a:ea typeface="宋体" pitchFamily="2" charset="-122"/>
              </a:rPr>
              <a:t>史记</a:t>
            </a:r>
            <a:r>
              <a:rPr lang="en-US" altLang="zh-CN" sz="1600" dirty="0" smtClean="0">
                <a:solidFill>
                  <a:srgbClr val="996600"/>
                </a:solidFill>
                <a:latin typeface="宋体" pitchFamily="2" charset="-122"/>
                <a:ea typeface="宋体" pitchFamily="2" charset="-122"/>
              </a:rPr>
              <a:t>·</a:t>
            </a:r>
            <a:r>
              <a:rPr lang="zh-CN" altLang="en-US" sz="1600" dirty="0" smtClean="0">
                <a:solidFill>
                  <a:srgbClr val="996600"/>
                </a:solidFill>
                <a:latin typeface="宋体" pitchFamily="2" charset="-122"/>
                <a:ea typeface="宋体" pitchFamily="2" charset="-122"/>
              </a:rPr>
              <a:t>秦</a:t>
            </a:r>
            <a:r>
              <a:rPr lang="zh-CN" altLang="en-US" sz="1600" dirty="0">
                <a:solidFill>
                  <a:srgbClr val="996600"/>
                </a:solidFill>
                <a:latin typeface="宋体" pitchFamily="2" charset="-122"/>
                <a:ea typeface="宋体" pitchFamily="2" charset="-122"/>
              </a:rPr>
              <a:t>本纪</a:t>
            </a:r>
            <a:r>
              <a:rPr lang="en-US" altLang="zh-CN" sz="1600" dirty="0">
                <a:solidFill>
                  <a:srgbClr val="996600"/>
                </a:solidFill>
                <a:latin typeface="宋体" pitchFamily="2" charset="-122"/>
                <a:ea typeface="宋体" pitchFamily="2" charset="-122"/>
              </a:rPr>
              <a:t>》</a:t>
            </a:r>
            <a:endParaRPr lang="zh-CN" altLang="en-US" sz="1600" dirty="0">
              <a:solidFill>
                <a:srgbClr val="996600"/>
              </a:solidFill>
              <a:latin typeface="宋体" pitchFamily="2" charset="-122"/>
              <a:ea typeface="宋体" pitchFamily="2" charset="-122"/>
            </a:endParaRPr>
          </a:p>
        </p:txBody>
      </p:sp>
      <p:sp>
        <p:nvSpPr>
          <p:cNvPr id="4" name="TextBox 3"/>
          <p:cNvSpPr txBox="1"/>
          <p:nvPr/>
        </p:nvSpPr>
        <p:spPr>
          <a:xfrm>
            <a:off x="571500" y="1800907"/>
            <a:ext cx="7929563" cy="403957"/>
          </a:xfrm>
          <a:prstGeom prst="rect">
            <a:avLst/>
          </a:prstGeom>
          <a:noFill/>
        </p:spPr>
        <p:txBody>
          <a:bodyPr>
            <a:spAutoFit/>
          </a:bodyPr>
          <a:lstStyle/>
          <a:p>
            <a:pPr algn="ctr">
              <a:lnSpc>
                <a:spcPct val="150000"/>
              </a:lnSpc>
              <a:defRPr/>
            </a:pPr>
            <a:r>
              <a:rPr lang="zh-CN" altLang="en-US" sz="1600" b="1" dirty="0">
                <a:solidFill>
                  <a:srgbClr val="996600"/>
                </a:solidFill>
                <a:latin typeface="黑体" pitchFamily="2" charset="-122"/>
                <a:ea typeface="黑体" pitchFamily="2" charset="-122"/>
              </a:rPr>
              <a:t>皇帝的由来</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3" y="5843706"/>
            <a:ext cx="701356" cy="465654"/>
          </a:xfrm>
          <a:prstGeom prst="rect">
            <a:avLst/>
          </a:prstGeom>
        </p:spPr>
      </p:pic>
      <p:sp>
        <p:nvSpPr>
          <p:cNvPr id="3" name="TextBox 2"/>
          <p:cNvSpPr txBox="1"/>
          <p:nvPr/>
        </p:nvSpPr>
        <p:spPr>
          <a:xfrm>
            <a:off x="714375" y="1650280"/>
            <a:ext cx="7715250" cy="4154984"/>
          </a:xfrm>
          <a:prstGeom prst="rect">
            <a:avLst/>
          </a:prstGeom>
          <a:noFill/>
        </p:spPr>
        <p:txBody>
          <a:bodyPr>
            <a:spAutoFit/>
          </a:bodyPr>
          <a:lstStyle/>
          <a:p>
            <a:pPr algn="ctr">
              <a:lnSpc>
                <a:spcPct val="150000"/>
              </a:lnSpc>
              <a:defRPr/>
            </a:pPr>
            <a:r>
              <a:rPr lang="zh-CN" altLang="en-US" sz="1600" b="1" dirty="0">
                <a:solidFill>
                  <a:srgbClr val="996600"/>
                </a:solidFill>
                <a:latin typeface="黑体" pitchFamily="2" charset="-122"/>
                <a:ea typeface="黑体" pitchFamily="2" charset="-122"/>
              </a:rPr>
              <a:t>郡县制与</a:t>
            </a:r>
            <a:r>
              <a:rPr lang="zh-CN" altLang="en-US" sz="1600" b="1" dirty="0" smtClean="0">
                <a:solidFill>
                  <a:srgbClr val="996600"/>
                </a:solidFill>
                <a:latin typeface="黑体" pitchFamily="2" charset="-122"/>
                <a:ea typeface="黑体" pitchFamily="2" charset="-122"/>
              </a:rPr>
              <a:t>分封制</a:t>
            </a:r>
            <a:endParaRPr lang="en-US" altLang="zh-CN" sz="1600" b="1" dirty="0" smtClean="0">
              <a:solidFill>
                <a:srgbClr val="996600"/>
              </a:solidFill>
              <a:latin typeface="黑体" pitchFamily="2" charset="-122"/>
              <a:ea typeface="黑体" pitchFamily="2" charset="-122"/>
            </a:endParaRPr>
          </a:p>
          <a:p>
            <a:pPr algn="ctr">
              <a:lnSpc>
                <a:spcPct val="150000"/>
              </a:lnSpc>
              <a:defRPr/>
            </a:pPr>
            <a:endParaRPr lang="en-US" altLang="zh-CN" sz="1600" b="1" dirty="0">
              <a:solidFill>
                <a:srgbClr val="996600"/>
              </a:solidFill>
              <a:latin typeface="黑体" pitchFamily="2" charset="-122"/>
              <a:ea typeface="黑体" pitchFamily="2" charset="-122"/>
            </a:endParaRPr>
          </a:p>
          <a:p>
            <a:pPr>
              <a:lnSpc>
                <a:spcPct val="150000"/>
              </a:lnSpc>
              <a:defRPr/>
            </a:pPr>
            <a:r>
              <a:rPr lang="zh-CN" altLang="en-US" sz="1600" dirty="0">
                <a:solidFill>
                  <a:srgbClr val="996600"/>
                </a:solidFill>
              </a:rPr>
              <a:t>        </a:t>
            </a:r>
            <a:r>
              <a:rPr lang="zh-CN" altLang="en-US" sz="1600" dirty="0" smtClean="0">
                <a:solidFill>
                  <a:srgbClr val="996600"/>
                </a:solidFill>
              </a:rPr>
              <a:t>郡县制与</a:t>
            </a:r>
            <a:r>
              <a:rPr lang="zh-CN" altLang="en-US" sz="1600" dirty="0">
                <a:solidFill>
                  <a:srgbClr val="996600"/>
                </a:solidFill>
              </a:rPr>
              <a:t>分封制是两种不同性质的制度。分封制起于商而盛于周，是一种分封诸侯的制度。在这种制度之下，天子将一定数量的土地连同土地上的居民分赏给王室子弟或功臣，让他们当诸侯。郡县制则是由中央委派官员到地方上去治理郡县的制度。这种制度在春秋时期萌芽，战国时期有所发展，到秦代才确定下来。郡县制与分封制的区别主要是：</a:t>
            </a:r>
            <a:endParaRPr lang="en-US" altLang="zh-CN" sz="1600" dirty="0">
              <a:solidFill>
                <a:srgbClr val="996600"/>
              </a:solidFill>
            </a:endParaRPr>
          </a:p>
          <a:p>
            <a:pPr>
              <a:lnSpc>
                <a:spcPct val="150000"/>
              </a:lnSpc>
              <a:defRPr/>
            </a:pPr>
            <a:r>
              <a:rPr altLang="en-US" sz="1600" dirty="0" smtClean="0">
                <a:solidFill>
                  <a:srgbClr val="996600"/>
                </a:solidFill>
              </a:rPr>
              <a:t>　　</a:t>
            </a:r>
            <a:r>
              <a:rPr lang="zh-CN" altLang="en-US" sz="1600" dirty="0" smtClean="0">
                <a:solidFill>
                  <a:srgbClr val="996600"/>
                </a:solidFill>
                <a:latin typeface="宋体" pitchFamily="2" charset="-122"/>
                <a:ea typeface="宋体" pitchFamily="2" charset="-122"/>
              </a:rPr>
              <a:t>（</a:t>
            </a:r>
            <a:r>
              <a:rPr lang="en-US" altLang="zh-CN" sz="1600" dirty="0">
                <a:solidFill>
                  <a:srgbClr val="996600"/>
                </a:solidFill>
                <a:latin typeface="宋体" pitchFamily="2" charset="-122"/>
                <a:ea typeface="宋体" pitchFamily="2" charset="-122"/>
              </a:rPr>
              <a:t>1</a:t>
            </a:r>
            <a:r>
              <a:rPr lang="zh-CN" altLang="en-US" sz="1600" dirty="0">
                <a:solidFill>
                  <a:srgbClr val="996600"/>
                </a:solidFill>
                <a:latin typeface="宋体" pitchFamily="2" charset="-122"/>
                <a:ea typeface="宋体" pitchFamily="2" charset="-122"/>
              </a:rPr>
              <a:t>）封国的君位和贵族职位是世袭的，郡县的官吏则可随时由朝廷任免</a:t>
            </a:r>
            <a:r>
              <a:rPr lang="zh-CN" altLang="en-US" sz="1600" dirty="0" smtClean="0">
                <a:solidFill>
                  <a:srgbClr val="996600"/>
                </a:solidFill>
                <a:latin typeface="宋体" pitchFamily="2" charset="-122"/>
                <a:ea typeface="宋体" pitchFamily="2" charset="-122"/>
              </a:rPr>
              <a:t>。</a:t>
            </a:r>
            <a:endParaRPr lang="en-US" altLang="zh-CN" sz="1600" dirty="0" smtClean="0">
              <a:solidFill>
                <a:srgbClr val="996600"/>
              </a:solidFill>
              <a:latin typeface="宋体" pitchFamily="2" charset="-122"/>
              <a:ea typeface="宋体" pitchFamily="2" charset="-122"/>
            </a:endParaRPr>
          </a:p>
          <a:p>
            <a:pPr>
              <a:lnSpc>
                <a:spcPct val="150000"/>
              </a:lnSpc>
              <a:defRPr/>
            </a:pPr>
            <a:r>
              <a:rPr altLang="en-US" sz="1600" dirty="0" smtClean="0">
                <a:solidFill>
                  <a:srgbClr val="996600"/>
                </a:solidFill>
                <a:latin typeface="宋体" pitchFamily="2" charset="-122"/>
                <a:ea typeface="宋体" pitchFamily="2" charset="-122"/>
              </a:rPr>
              <a:t>　　</a:t>
            </a:r>
            <a:r>
              <a:rPr lang="zh-CN" altLang="en-US" sz="1600" dirty="0" smtClean="0">
                <a:solidFill>
                  <a:srgbClr val="996600"/>
                </a:solidFill>
                <a:latin typeface="宋体" pitchFamily="2" charset="-122"/>
                <a:ea typeface="宋体" pitchFamily="2" charset="-122"/>
              </a:rPr>
              <a:t>（</a:t>
            </a:r>
            <a:r>
              <a:rPr lang="en-US" altLang="zh-CN" sz="1600" dirty="0">
                <a:solidFill>
                  <a:srgbClr val="996600"/>
                </a:solidFill>
                <a:latin typeface="宋体" pitchFamily="2" charset="-122"/>
                <a:ea typeface="宋体" pitchFamily="2" charset="-122"/>
              </a:rPr>
              <a:t>2</a:t>
            </a:r>
            <a:r>
              <a:rPr lang="zh-CN" altLang="en-US" sz="1600" dirty="0">
                <a:solidFill>
                  <a:srgbClr val="996600"/>
                </a:solidFill>
                <a:latin typeface="宋体" pitchFamily="2" charset="-122"/>
                <a:ea typeface="宋体" pitchFamily="2" charset="-122"/>
              </a:rPr>
              <a:t>）封国具有相对的独立性，郡县必须直接接受中央的领导与监督。</a:t>
            </a:r>
            <a:endParaRPr lang="en-US" altLang="zh-CN" sz="1600" dirty="0">
              <a:solidFill>
                <a:srgbClr val="996600"/>
              </a:solidFill>
              <a:latin typeface="宋体" pitchFamily="2" charset="-122"/>
              <a:ea typeface="宋体" pitchFamily="2" charset="-122"/>
            </a:endParaRPr>
          </a:p>
          <a:p>
            <a:pPr>
              <a:lnSpc>
                <a:spcPct val="150000"/>
              </a:lnSpc>
              <a:defRPr/>
            </a:pPr>
            <a:r>
              <a:rPr lang="zh-CN" altLang="en-US" sz="1600" dirty="0">
                <a:solidFill>
                  <a:srgbClr val="996600"/>
                </a:solidFill>
              </a:rPr>
              <a:t>        显然，在全国统一后实行郡县制度，是与封建专制政体的要求相适应的。因此，可以说郡县制的推行，是秦代政治、经济发展的结果。</a:t>
            </a:r>
            <a:endParaRPr lang="en-US" sz="1600" dirty="0">
              <a:solidFill>
                <a:srgbClr val="9966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95600" y="1587642"/>
            <a:ext cx="3505200" cy="481863"/>
          </a:xfrm>
          <a:prstGeom prst="rect">
            <a:avLst/>
          </a:prstGeom>
        </p:spPr>
        <p:txBody>
          <a:bodyPr wrap="square">
            <a:spAutoFit/>
            <a:scene3d>
              <a:camera prst="orthographicFront"/>
              <a:lightRig rig="threePt" dir="t"/>
            </a:scene3d>
            <a:sp3d extrusionH="57150">
              <a:bevelT w="38100" h="38100"/>
            </a:sp3d>
          </a:bodyPr>
          <a:lstStyle/>
          <a:p>
            <a:pPr algn="ctr">
              <a:lnSpc>
                <a:spcPts val="3600"/>
              </a:lnSpc>
            </a:pPr>
            <a:r>
              <a:rPr lang="zh-CN" altLang="en-US" sz="2000" spc="50" dirty="0">
                <a:ln w="11430"/>
                <a:effectLst>
                  <a:glow>
                    <a:srgbClr val="F8E784"/>
                  </a:glow>
                </a:effectLst>
                <a:latin typeface="黑体" pitchFamily="2" charset="-122"/>
                <a:ea typeface="黑体" pitchFamily="2" charset="-122"/>
              </a:rPr>
              <a:t>一、中央集权国家的建立</a:t>
            </a:r>
          </a:p>
        </p:txBody>
      </p:sp>
      <p:pic>
        <p:nvPicPr>
          <p:cNvPr id="8" name="图片 4" descr="秦始皇.jpg"/>
          <p:cNvPicPr>
            <a:picLocks noChangeAspect="1"/>
          </p:cNvPicPr>
          <p:nvPr/>
        </p:nvPicPr>
        <p:blipFill>
          <a:blip r:embed="rId2" cstate="print"/>
          <a:srcRect/>
          <a:stretch>
            <a:fillRect/>
          </a:stretch>
        </p:blipFill>
        <p:spPr bwMode="auto">
          <a:xfrm>
            <a:off x="1071538" y="3108495"/>
            <a:ext cx="1990059" cy="2786082"/>
          </a:xfrm>
          <a:prstGeom prst="rect">
            <a:avLst/>
          </a:prstGeom>
          <a:ln>
            <a:noFill/>
          </a:ln>
          <a:effectLst/>
        </p:spPr>
      </p:pic>
      <p:sp>
        <p:nvSpPr>
          <p:cNvPr id="9" name="TextBox 8"/>
          <p:cNvSpPr txBox="1"/>
          <p:nvPr/>
        </p:nvSpPr>
        <p:spPr>
          <a:xfrm>
            <a:off x="785786" y="2194782"/>
            <a:ext cx="2571768" cy="481863"/>
          </a:xfrm>
          <a:prstGeom prst="rect">
            <a:avLst/>
          </a:prstGeom>
          <a:noFill/>
        </p:spPr>
        <p:txBody>
          <a:bodyPr>
            <a:spAutoFit/>
            <a:scene3d>
              <a:camera prst="orthographicFront"/>
              <a:lightRig rig="threePt" dir="t"/>
            </a:scene3d>
            <a:sp3d extrusionH="57150">
              <a:bevelT w="38100" h="38100"/>
            </a:sp3d>
          </a:bodyPr>
          <a:lstStyle/>
          <a:p>
            <a:pPr marL="342900" indent="-342900">
              <a:lnSpc>
                <a:spcPct val="150000"/>
              </a:lnSpc>
              <a:buFontTx/>
              <a:buAutoNum type="arabicPeriod"/>
              <a:defRPr/>
            </a:pPr>
            <a:r>
              <a:rPr lang="zh-CN" altLang="en-US" sz="2000" b="1" dirty="0">
                <a:latin typeface="黑体" pitchFamily="2" charset="-122"/>
                <a:ea typeface="黑体" pitchFamily="2" charset="-122"/>
              </a:rPr>
              <a:t>确立皇帝制度</a:t>
            </a:r>
            <a:endParaRPr lang="en-US" altLang="zh-CN" sz="2000" b="1" dirty="0">
              <a:latin typeface="黑体" pitchFamily="2" charset="-122"/>
              <a:ea typeface="黑体" pitchFamily="2" charset="-122"/>
            </a:endParaRPr>
          </a:p>
        </p:txBody>
      </p:sp>
      <p:pic>
        <p:nvPicPr>
          <p:cNvPr id="11" name="Picture 9" descr="http://www.yiqiyou.com/upload/20071120/1195523063782.jpg"/>
          <p:cNvPicPr>
            <a:picLocks noChangeAspect="1" noChangeArrowheads="1"/>
          </p:cNvPicPr>
          <p:nvPr/>
        </p:nvPicPr>
        <p:blipFill>
          <a:blip r:embed="rId3" cstate="print"/>
          <a:srcRect/>
          <a:stretch>
            <a:fillRect/>
          </a:stretch>
        </p:blipFill>
        <p:spPr bwMode="auto">
          <a:xfrm>
            <a:off x="5214942" y="3212976"/>
            <a:ext cx="3090993" cy="2286016"/>
          </a:xfrm>
          <a:prstGeom prst="rect">
            <a:avLst/>
          </a:prstGeom>
          <a:ln>
            <a:noFill/>
          </a:ln>
          <a:effectLst/>
        </p:spPr>
      </p:pic>
      <p:grpSp>
        <p:nvGrpSpPr>
          <p:cNvPr id="20" name="组合 19"/>
          <p:cNvGrpSpPr/>
          <p:nvPr/>
        </p:nvGrpSpPr>
        <p:grpSpPr>
          <a:xfrm>
            <a:off x="3357554" y="2741774"/>
            <a:ext cx="1661993" cy="2500312"/>
            <a:chOff x="3357554" y="2347899"/>
            <a:chExt cx="1661993" cy="2500312"/>
          </a:xfrm>
        </p:grpSpPr>
        <p:sp>
          <p:nvSpPr>
            <p:cNvPr id="10" name="矩形 7"/>
            <p:cNvSpPr/>
            <p:nvPr/>
          </p:nvSpPr>
          <p:spPr>
            <a:xfrm>
              <a:off x="3357554" y="2562204"/>
              <a:ext cx="1661993" cy="2031325"/>
            </a:xfrm>
            <a:prstGeom prst="rect">
              <a:avLst/>
            </a:prstGeom>
          </p:spPr>
          <p:txBody>
            <a:bodyPr vert="eaVert">
              <a:spAutoFit/>
              <a:scene3d>
                <a:camera prst="orthographicFront"/>
                <a:lightRig rig="soft" dir="t">
                  <a:rot lat="0" lon="0" rev="10800000"/>
                </a:lightRig>
              </a:scene3d>
              <a:sp3d extrusionH="57150">
                <a:bevelT w="27940" h="12700" prst="cross"/>
                <a:contourClr>
                  <a:srgbClr val="DDDDDD"/>
                </a:contourClr>
              </a:sp3d>
            </a:bodyPr>
            <a:lstStyle/>
            <a:p>
              <a:pPr>
                <a:lnSpc>
                  <a:spcPct val="150000"/>
                </a:lnSpc>
                <a:buFont typeface="Arial" pitchFamily="34" charset="0"/>
                <a:buChar char="•"/>
                <a:defRPr/>
              </a:pPr>
              <a:r>
                <a:rPr lang="zh-CN" altLang="en-US" sz="1600" dirty="0">
                  <a:ln w="11430"/>
                  <a:latin typeface="黑体" pitchFamily="2" charset="-122"/>
                  <a:ea typeface="黑体" pitchFamily="2" charset="-122"/>
                </a:rPr>
                <a:t>　</a:t>
              </a:r>
              <a:r>
                <a:rPr lang="zh-CN" altLang="en-US" sz="1600" dirty="0">
                  <a:ln w="11430"/>
                  <a:latin typeface="黑体" pitchFamily="2" charset="-122"/>
                  <a:ea typeface="黑体" pitchFamily="2" charset="-122"/>
                  <a:hlinkClick r:id="rId4" action="ppaction://hlinksldjump"/>
                </a:rPr>
                <a:t>皇帝</a:t>
              </a:r>
              <a:r>
                <a:rPr lang="zh-CN" altLang="en-US" sz="1600" dirty="0">
                  <a:ln w="11430"/>
                  <a:latin typeface="黑体" pitchFamily="2" charset="-122"/>
                  <a:ea typeface="黑体" pitchFamily="2" charset="-122"/>
                </a:rPr>
                <a:t>自称</a:t>
              </a:r>
              <a:r>
                <a:rPr lang="zh-CN" altLang="en-US" sz="1600" dirty="0" smtClean="0">
                  <a:ln w="11430"/>
                  <a:latin typeface="黑体" pitchFamily="2" charset="-122"/>
                  <a:ea typeface="黑体" pitchFamily="2" charset="-122"/>
                </a:rPr>
                <a:t>“朕”</a:t>
              </a:r>
              <a:endParaRPr lang="en-US" altLang="zh-CN" sz="1600" dirty="0">
                <a:ln w="11430"/>
                <a:latin typeface="黑体" pitchFamily="2" charset="-122"/>
                <a:ea typeface="黑体" pitchFamily="2" charset="-122"/>
              </a:endParaRPr>
            </a:p>
            <a:p>
              <a:pPr>
                <a:lnSpc>
                  <a:spcPct val="150000"/>
                </a:lnSpc>
                <a:buFont typeface="Arial" pitchFamily="34" charset="0"/>
                <a:buChar char="•"/>
                <a:defRPr/>
              </a:pPr>
              <a:r>
                <a:rPr lang="zh-CN" altLang="en-US" sz="1600" dirty="0">
                  <a:ln w="11430"/>
                  <a:latin typeface="黑体" pitchFamily="2" charset="-122"/>
                  <a:ea typeface="黑体" pitchFamily="2" charset="-122"/>
                </a:rPr>
                <a:t>　其“命”称“制”</a:t>
              </a:r>
              <a:endParaRPr lang="en-US" altLang="zh-CN" sz="1600" dirty="0">
                <a:ln w="11430"/>
                <a:latin typeface="黑体" pitchFamily="2" charset="-122"/>
                <a:ea typeface="黑体" pitchFamily="2" charset="-122"/>
              </a:endParaRPr>
            </a:p>
            <a:p>
              <a:pPr>
                <a:lnSpc>
                  <a:spcPct val="150000"/>
                </a:lnSpc>
                <a:buFont typeface="Arial" pitchFamily="34" charset="0"/>
                <a:buChar char="•"/>
                <a:defRPr/>
              </a:pPr>
              <a:r>
                <a:rPr lang="zh-CN" altLang="en-US" sz="1600" dirty="0">
                  <a:ln w="11430"/>
                  <a:latin typeface="黑体" pitchFamily="2" charset="-122"/>
                  <a:ea typeface="黑体" pitchFamily="2" charset="-122"/>
                </a:rPr>
                <a:t>  其“令”称“诏”</a:t>
              </a:r>
              <a:endParaRPr lang="en-US" altLang="zh-CN" sz="1600" dirty="0">
                <a:ln w="11430"/>
                <a:latin typeface="黑体" pitchFamily="2" charset="-122"/>
                <a:ea typeface="黑体" pitchFamily="2" charset="-122"/>
              </a:endParaRPr>
            </a:p>
            <a:p>
              <a:pPr>
                <a:lnSpc>
                  <a:spcPct val="150000"/>
                </a:lnSpc>
                <a:buFont typeface="Arial" pitchFamily="34" charset="0"/>
                <a:buChar char="•"/>
                <a:defRPr/>
              </a:pPr>
              <a:r>
                <a:rPr lang="zh-CN" altLang="en-US" sz="1600" dirty="0">
                  <a:ln w="11430"/>
                  <a:latin typeface="黑体" pitchFamily="2" charset="-122"/>
                  <a:ea typeface="黑体" pitchFamily="2" charset="-122"/>
                </a:rPr>
                <a:t>  其印称“玺”。</a:t>
              </a:r>
            </a:p>
          </p:txBody>
        </p:sp>
        <p:grpSp>
          <p:nvGrpSpPr>
            <p:cNvPr id="3" name="组合 15"/>
            <p:cNvGrpSpPr>
              <a:grpSpLocks/>
            </p:cNvGrpSpPr>
            <p:nvPr/>
          </p:nvGrpSpPr>
          <p:grpSpPr bwMode="auto">
            <a:xfrm>
              <a:off x="3427413" y="2347899"/>
              <a:ext cx="1573212" cy="2500312"/>
              <a:chOff x="3213090" y="2214554"/>
              <a:chExt cx="1573224" cy="3571900"/>
            </a:xfrm>
          </p:grpSpPr>
          <p:cxnSp>
            <p:nvCxnSpPr>
              <p:cNvPr id="14" name="直接连接符 9"/>
              <p:cNvCxnSpPr/>
              <p:nvPr/>
            </p:nvCxnSpPr>
            <p:spPr>
              <a:xfrm rot="5400000">
                <a:off x="3034723" y="3964558"/>
                <a:ext cx="3501597" cy="15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直接连接符 10"/>
              <p:cNvCxnSpPr/>
              <p:nvPr/>
            </p:nvCxnSpPr>
            <p:spPr>
              <a:xfrm rot="5400000">
                <a:off x="2536244" y="3964558"/>
                <a:ext cx="3501597" cy="15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直接连接符 11"/>
              <p:cNvCxnSpPr/>
              <p:nvPr/>
            </p:nvCxnSpPr>
            <p:spPr>
              <a:xfrm rot="5400000">
                <a:off x="2178600" y="3963424"/>
                <a:ext cx="3499328" cy="15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直接连接符 12"/>
              <p:cNvCxnSpPr/>
              <p:nvPr/>
            </p:nvCxnSpPr>
            <p:spPr>
              <a:xfrm rot="5400000">
                <a:off x="1856561" y="4000844"/>
                <a:ext cx="3429025" cy="1588"/>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直接连接符 13"/>
              <p:cNvCxnSpPr/>
              <p:nvPr/>
            </p:nvCxnSpPr>
            <p:spPr>
              <a:xfrm rot="5400000">
                <a:off x="1464220" y="4035996"/>
                <a:ext cx="3499328" cy="1587"/>
              </a:xfrm>
              <a:prstGeom prst="line">
                <a:avLst/>
              </a:prstGeom>
            </p:spPr>
            <p:style>
              <a:lnRef idx="1">
                <a:schemeClr val="accent3"/>
              </a:lnRef>
              <a:fillRef idx="0">
                <a:schemeClr val="accent3"/>
              </a:fillRef>
              <a:effectRef idx="0">
                <a:schemeClr val="accent3"/>
              </a:effectRef>
              <a:fontRef idx="minor">
                <a:schemeClr val="tx1"/>
              </a:fontRef>
            </p:style>
          </p:cxnSp>
        </p:grpSp>
      </p:grpSp>
      <p:sp>
        <p:nvSpPr>
          <p:cNvPr id="22" name="TextBox 21"/>
          <p:cNvSpPr txBox="1"/>
          <p:nvPr/>
        </p:nvSpPr>
        <p:spPr>
          <a:xfrm>
            <a:off x="1517672" y="5949280"/>
            <a:ext cx="1107996"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altLang="en-US" dirty="0"/>
              <a:t>秦始皇像</a:t>
            </a:r>
            <a:endParaRPr lang="zh-CN" altLang="en-US" dirty="0"/>
          </a:p>
        </p:txBody>
      </p:sp>
      <p:sp>
        <p:nvSpPr>
          <p:cNvPr id="23" name="TextBox 22"/>
          <p:cNvSpPr txBox="1"/>
          <p:nvPr/>
        </p:nvSpPr>
        <p:spPr>
          <a:xfrm>
            <a:off x="6228184" y="5589240"/>
            <a:ext cx="1261884"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altLang="en-US" dirty="0"/>
              <a:t>仿秦宫建筑</a:t>
            </a:r>
            <a:endParaRPr lang="zh-CN" altLang="en-US" dirty="0"/>
          </a:p>
        </p:txBody>
      </p:sp>
    </p:spTree>
    <p:extLst>
      <p:ext uri="{BB962C8B-B14F-4D97-AF65-F5344CB8AC3E}">
        <p14:creationId xmlns:p14="http://schemas.microsoft.com/office/powerpoint/2010/main" val="78080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795896"/>
            <a:ext cx="773365" cy="513463"/>
          </a:xfrm>
          <a:prstGeom prst="rect">
            <a:avLst/>
          </a:prstGeom>
        </p:spPr>
      </p:pic>
      <p:sp>
        <p:nvSpPr>
          <p:cNvPr id="4" name="TextBox 3"/>
          <p:cNvSpPr txBox="1"/>
          <p:nvPr/>
        </p:nvSpPr>
        <p:spPr>
          <a:xfrm>
            <a:off x="714375" y="1496973"/>
            <a:ext cx="7715250" cy="4524315"/>
          </a:xfrm>
          <a:prstGeom prst="rect">
            <a:avLst/>
          </a:prstGeom>
          <a:noFill/>
        </p:spPr>
        <p:txBody>
          <a:bodyPr>
            <a:spAutoFit/>
          </a:bodyPr>
          <a:lstStyle/>
          <a:p>
            <a:pPr algn="ctr">
              <a:lnSpc>
                <a:spcPct val="150000"/>
              </a:lnSpc>
              <a:defRPr/>
            </a:pPr>
            <a:r>
              <a:rPr lang="zh-CN" altLang="en-US" sz="1600" b="1" dirty="0">
                <a:solidFill>
                  <a:srgbClr val="996600"/>
                </a:solidFill>
                <a:latin typeface="黑体" pitchFamily="2" charset="-122"/>
                <a:ea typeface="黑体" pitchFamily="2" charset="-122"/>
              </a:rPr>
              <a:t>秦代的兵役制度</a:t>
            </a:r>
            <a:endParaRPr lang="en-US" altLang="zh-CN" sz="1600" b="1" dirty="0">
              <a:solidFill>
                <a:srgbClr val="996600"/>
              </a:solidFill>
              <a:latin typeface="黑体" pitchFamily="2" charset="-122"/>
              <a:ea typeface="黑体" pitchFamily="2" charset="-122"/>
            </a:endParaRPr>
          </a:p>
          <a:p>
            <a:pPr>
              <a:lnSpc>
                <a:spcPct val="150000"/>
              </a:lnSpc>
              <a:defRPr/>
            </a:pPr>
            <a:r>
              <a:rPr altLang="en-US" sz="1600" dirty="0" smtClean="0">
                <a:solidFill>
                  <a:srgbClr val="996600"/>
                </a:solidFill>
              </a:rPr>
              <a:t>　　</a:t>
            </a:r>
            <a:r>
              <a:rPr lang="zh-CN" altLang="en-US" sz="1600" dirty="0" smtClean="0">
                <a:solidFill>
                  <a:srgbClr val="996600"/>
                </a:solidFill>
              </a:rPr>
              <a:t>秦代</a:t>
            </a:r>
            <a:r>
              <a:rPr lang="zh-CN" altLang="en-US" sz="1600" dirty="0">
                <a:solidFill>
                  <a:srgbClr val="996600"/>
                </a:solidFill>
              </a:rPr>
              <a:t>实行征兵制，规定</a:t>
            </a:r>
            <a:r>
              <a:rPr lang="zh-CN" altLang="en-US" sz="1600" dirty="0" smtClean="0">
                <a:solidFill>
                  <a:srgbClr val="996600"/>
                </a:solidFill>
              </a:rPr>
              <a:t>：</a:t>
            </a:r>
            <a:endParaRPr lang="en-US" altLang="zh-CN" sz="1600" dirty="0" smtClean="0">
              <a:solidFill>
                <a:srgbClr val="996600"/>
              </a:solidFill>
            </a:endParaRPr>
          </a:p>
          <a:p>
            <a:pPr>
              <a:lnSpc>
                <a:spcPct val="150000"/>
              </a:lnSpc>
              <a:defRPr/>
            </a:pPr>
            <a:r>
              <a:rPr lang="en-US" altLang="zh-CN" sz="1600" dirty="0" smtClean="0">
                <a:solidFill>
                  <a:srgbClr val="996600"/>
                </a:solidFill>
              </a:rPr>
              <a:t>        </a:t>
            </a:r>
            <a:r>
              <a:rPr lang="zh-CN" altLang="en-US" sz="1600" dirty="0" smtClean="0">
                <a:solidFill>
                  <a:srgbClr val="996600"/>
                </a:solidFill>
              </a:rPr>
              <a:t>男子到了二十三岁就要服兵役，一生中要当两次兵：一次参加警卫部队，叫做“正卒”，守卫都城咸阳，期限为一年；一</a:t>
            </a:r>
            <a:r>
              <a:rPr lang="zh-CN" altLang="en-US" sz="1600" dirty="0">
                <a:solidFill>
                  <a:srgbClr val="996600"/>
                </a:solidFill>
              </a:rPr>
              <a:t>次参加戍边部队，叫做“戍卒”，守卫边疆，期限也是一年。</a:t>
            </a:r>
            <a:endParaRPr lang="en-US" altLang="zh-CN" sz="1600" dirty="0">
              <a:solidFill>
                <a:srgbClr val="996600"/>
              </a:solidFill>
            </a:endParaRPr>
          </a:p>
          <a:p>
            <a:pPr>
              <a:lnSpc>
                <a:spcPct val="150000"/>
              </a:lnSpc>
              <a:defRPr/>
            </a:pPr>
            <a:r>
              <a:rPr lang="en-US" altLang="zh-CN" sz="1600" dirty="0">
                <a:solidFill>
                  <a:srgbClr val="996600"/>
                </a:solidFill>
              </a:rPr>
              <a:t> </a:t>
            </a:r>
            <a:r>
              <a:rPr lang="en-US" altLang="zh-CN" sz="1600" dirty="0" smtClean="0">
                <a:solidFill>
                  <a:srgbClr val="996600"/>
                </a:solidFill>
              </a:rPr>
              <a:t>        </a:t>
            </a:r>
            <a:r>
              <a:rPr lang="zh-CN" altLang="en-US" sz="1600" dirty="0">
                <a:solidFill>
                  <a:srgbClr val="996600"/>
                </a:solidFill>
              </a:rPr>
              <a:t>此外，还要在本县、本郡服兵役一个月，称为“更卒”。</a:t>
            </a:r>
            <a:endParaRPr lang="en-US" altLang="zh-CN" sz="1600" dirty="0">
              <a:solidFill>
                <a:srgbClr val="996600"/>
              </a:solidFill>
            </a:endParaRPr>
          </a:p>
          <a:p>
            <a:pPr>
              <a:lnSpc>
                <a:spcPct val="150000"/>
              </a:lnSpc>
              <a:buFont typeface="Arial" pitchFamily="34" charset="0"/>
              <a:buChar char="•"/>
              <a:defRPr/>
            </a:pPr>
            <a:endParaRPr lang="en-US" altLang="zh-CN" sz="1600" dirty="0">
              <a:solidFill>
                <a:srgbClr val="996600"/>
              </a:solidFill>
            </a:endParaRPr>
          </a:p>
          <a:p>
            <a:pPr>
              <a:lnSpc>
                <a:spcPct val="150000"/>
              </a:lnSpc>
              <a:defRPr/>
            </a:pPr>
            <a:r>
              <a:rPr altLang="en-US" sz="1600" dirty="0" smtClean="0">
                <a:solidFill>
                  <a:srgbClr val="996600"/>
                </a:solidFill>
              </a:rPr>
              <a:t>　　</a:t>
            </a:r>
            <a:r>
              <a:rPr lang="zh-CN" altLang="en-US" sz="1600" dirty="0" smtClean="0">
                <a:solidFill>
                  <a:srgbClr val="996600"/>
                </a:solidFill>
              </a:rPr>
              <a:t>在</a:t>
            </a:r>
            <a:r>
              <a:rPr lang="zh-CN" altLang="en-US" sz="1600" dirty="0">
                <a:solidFill>
                  <a:srgbClr val="996600"/>
                </a:solidFill>
              </a:rPr>
              <a:t>秦代，军队中的最高统帅称为将军，将军以下有尉、司马、军侯、骑长等，士兵则五人为一伍，设“伍长”，百人为卒，设“卒长”。秦代的军队一般都是混合编制，这种军阵配置是战国以来先进阵法的总结。军队的调动权掌握在皇帝手中，用兵五十人以上者必须有虎符。秦军的装备相当精良，除用作自我保护的铠甲以外，还配备有短兵器、长兵器和远程兵器。</a:t>
            </a:r>
            <a:endParaRPr lang="en-US" sz="1600" dirty="0">
              <a:solidFill>
                <a:srgbClr val="996600"/>
              </a:solidFill>
            </a:endParaRPr>
          </a:p>
        </p:txBody>
      </p:sp>
    </p:spTree>
    <p:extLst>
      <p:ext uri="{BB962C8B-B14F-4D97-AF65-F5344CB8AC3E}">
        <p14:creationId xmlns:p14="http://schemas.microsoft.com/office/powerpoint/2010/main" val="321709919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5" y="5765125"/>
            <a:ext cx="773364" cy="513463"/>
          </a:xfrm>
          <a:prstGeom prst="rect">
            <a:avLst/>
          </a:prstGeom>
        </p:spPr>
      </p:pic>
      <p:sp>
        <p:nvSpPr>
          <p:cNvPr id="5" name="TextBox 4"/>
          <p:cNvSpPr txBox="1"/>
          <p:nvPr/>
        </p:nvSpPr>
        <p:spPr>
          <a:xfrm>
            <a:off x="714348" y="1772816"/>
            <a:ext cx="7715250" cy="3785652"/>
          </a:xfrm>
          <a:prstGeom prst="rect">
            <a:avLst/>
          </a:prstGeom>
          <a:noFill/>
        </p:spPr>
        <p:txBody>
          <a:bodyPr>
            <a:spAutoFit/>
          </a:bodyPr>
          <a:lstStyle/>
          <a:p>
            <a:pPr algn="ctr">
              <a:lnSpc>
                <a:spcPct val="150000"/>
              </a:lnSpc>
              <a:defRPr/>
            </a:pPr>
            <a:r>
              <a:rPr lang="zh-CN" altLang="en-US" sz="1600" b="1" dirty="0">
                <a:solidFill>
                  <a:srgbClr val="996600"/>
                </a:solidFill>
                <a:latin typeface="黑体" pitchFamily="2" charset="-122"/>
                <a:ea typeface="黑体" pitchFamily="2" charset="-122"/>
              </a:rPr>
              <a:t>秦代的法律</a:t>
            </a:r>
            <a:r>
              <a:rPr lang="zh-CN" altLang="en-US" sz="1600" b="1" dirty="0" smtClean="0">
                <a:solidFill>
                  <a:srgbClr val="996600"/>
                </a:solidFill>
                <a:latin typeface="黑体" pitchFamily="2" charset="-122"/>
                <a:ea typeface="黑体" pitchFamily="2" charset="-122"/>
              </a:rPr>
              <a:t>制度</a:t>
            </a:r>
            <a:endParaRPr lang="en-US" altLang="zh-CN" sz="1600" b="1" dirty="0" smtClean="0">
              <a:solidFill>
                <a:srgbClr val="996600"/>
              </a:solidFill>
              <a:latin typeface="黑体" pitchFamily="2" charset="-122"/>
              <a:ea typeface="黑体" pitchFamily="2" charset="-122"/>
            </a:endParaRPr>
          </a:p>
          <a:p>
            <a:pPr algn="ctr">
              <a:lnSpc>
                <a:spcPct val="150000"/>
              </a:lnSpc>
              <a:defRPr/>
            </a:pPr>
            <a:endParaRPr lang="en-US" altLang="zh-CN" sz="1600" b="1" dirty="0">
              <a:solidFill>
                <a:srgbClr val="996600"/>
              </a:solidFill>
              <a:latin typeface="黑体" pitchFamily="2" charset="-122"/>
              <a:ea typeface="黑体" pitchFamily="2" charset="-122"/>
            </a:endParaRPr>
          </a:p>
          <a:p>
            <a:pPr>
              <a:lnSpc>
                <a:spcPct val="150000"/>
              </a:lnSpc>
              <a:defRPr/>
            </a:pPr>
            <a:r>
              <a:rPr altLang="en-US" sz="1600" dirty="0" smtClean="0">
                <a:solidFill>
                  <a:srgbClr val="996600"/>
                </a:solidFill>
              </a:rPr>
              <a:t>　　</a:t>
            </a:r>
            <a:r>
              <a:rPr lang="zh-CN" altLang="en-US" sz="1600" dirty="0" smtClean="0">
                <a:solidFill>
                  <a:srgbClr val="996600"/>
                </a:solidFill>
              </a:rPr>
              <a:t>秦代</a:t>
            </a:r>
            <a:r>
              <a:rPr lang="zh-CN" altLang="en-US" sz="1600" dirty="0">
                <a:solidFill>
                  <a:srgbClr val="996600"/>
                </a:solidFill>
              </a:rPr>
              <a:t>的法律制度具有三大特点：</a:t>
            </a:r>
            <a:r>
              <a:rPr lang="zh-CN" altLang="en-US" sz="1600" dirty="0" smtClean="0">
                <a:solidFill>
                  <a:srgbClr val="996600"/>
                </a:solidFill>
              </a:rPr>
              <a:t>其一</a:t>
            </a:r>
            <a:r>
              <a:rPr altLang="en-US" sz="1600" dirty="0" smtClean="0">
                <a:solidFill>
                  <a:srgbClr val="996600"/>
                </a:solidFill>
              </a:rPr>
              <a:t>，</a:t>
            </a:r>
            <a:r>
              <a:rPr lang="zh-CN" altLang="en-US" sz="1600" dirty="0" smtClean="0">
                <a:solidFill>
                  <a:srgbClr val="996600"/>
                </a:solidFill>
              </a:rPr>
              <a:t>法网</a:t>
            </a:r>
            <a:r>
              <a:rPr lang="zh-CN" altLang="en-US" sz="1600" dirty="0">
                <a:solidFill>
                  <a:srgbClr val="996600"/>
                </a:solidFill>
              </a:rPr>
              <a:t>细密。在中国古代的法律中，秦律以法网</a:t>
            </a:r>
            <a:r>
              <a:rPr lang="zh-CN" altLang="en-US" sz="1600" dirty="0" smtClean="0">
                <a:solidFill>
                  <a:srgbClr val="996600"/>
                </a:solidFill>
              </a:rPr>
              <a:t>细密著称</a:t>
            </a:r>
            <a:r>
              <a:rPr lang="zh-CN" altLang="en-US" sz="1600" dirty="0">
                <a:solidFill>
                  <a:srgbClr val="996600"/>
                </a:solidFill>
              </a:rPr>
              <a:t>。人民生活的一举一动都以法律的形式规定下来。法律的内容达到相当繁琐细碎的程度，甚至连穿鞋也有一定的限制。</a:t>
            </a:r>
            <a:r>
              <a:rPr lang="zh-CN" altLang="en-US" sz="1600" dirty="0" smtClean="0">
                <a:solidFill>
                  <a:srgbClr val="996600"/>
                </a:solidFill>
              </a:rPr>
              <a:t>其二</a:t>
            </a:r>
            <a:r>
              <a:rPr altLang="en-US" sz="1600" dirty="0" smtClean="0">
                <a:solidFill>
                  <a:srgbClr val="996600"/>
                </a:solidFill>
              </a:rPr>
              <a:t>，</a:t>
            </a:r>
            <a:r>
              <a:rPr lang="zh-CN" altLang="en-US" sz="1600" dirty="0" smtClean="0">
                <a:solidFill>
                  <a:srgbClr val="996600"/>
                </a:solidFill>
              </a:rPr>
              <a:t>轻罪</a:t>
            </a:r>
            <a:r>
              <a:rPr lang="zh-CN" altLang="en-US" sz="1600" dirty="0">
                <a:solidFill>
                  <a:srgbClr val="996600"/>
                </a:solidFill>
              </a:rPr>
              <a:t>重罚。即对轻微的犯罪，处以极重的刑罚，希望通过重刑杜绝犯罪。如五人偷盗</a:t>
            </a:r>
            <a:r>
              <a:rPr lang="zh-CN" altLang="en-US" sz="1600" dirty="0" smtClean="0">
                <a:solidFill>
                  <a:srgbClr val="996600"/>
                </a:solidFill>
              </a:rPr>
              <a:t>，</a:t>
            </a:r>
            <a:r>
              <a:rPr altLang="en-US" sz="1600" dirty="0" smtClean="0">
                <a:solidFill>
                  <a:srgbClr val="996600"/>
                </a:solidFill>
              </a:rPr>
              <a:t>赃</a:t>
            </a:r>
            <a:r>
              <a:rPr lang="zh-CN" altLang="en-US" sz="1600" dirty="0" smtClean="0">
                <a:solidFill>
                  <a:srgbClr val="996600"/>
                </a:solidFill>
              </a:rPr>
              <a:t>物</a:t>
            </a:r>
            <a:r>
              <a:rPr lang="zh-CN" altLang="en-US" sz="1600" dirty="0">
                <a:solidFill>
                  <a:srgbClr val="996600"/>
                </a:solidFill>
              </a:rPr>
              <a:t>超过一钱，便要被砍掉左脚；如果诽谤他人，将会被处以灭族的重刑。其</a:t>
            </a:r>
            <a:r>
              <a:rPr lang="zh-CN" altLang="en-US" sz="1600" dirty="0" smtClean="0">
                <a:solidFill>
                  <a:srgbClr val="996600"/>
                </a:solidFill>
              </a:rPr>
              <a:t>三</a:t>
            </a:r>
            <a:r>
              <a:rPr altLang="en-US" sz="1600" dirty="0" smtClean="0">
                <a:solidFill>
                  <a:srgbClr val="996600"/>
                </a:solidFill>
              </a:rPr>
              <a:t>，</a:t>
            </a:r>
            <a:r>
              <a:rPr lang="zh-CN" altLang="en-US" sz="1600" dirty="0" smtClean="0">
                <a:solidFill>
                  <a:srgbClr val="996600"/>
                </a:solidFill>
              </a:rPr>
              <a:t>用刑</a:t>
            </a:r>
            <a:r>
              <a:rPr lang="zh-CN" altLang="en-US" sz="1600" dirty="0">
                <a:solidFill>
                  <a:srgbClr val="996600"/>
                </a:solidFill>
              </a:rPr>
              <a:t>严酷。由于法网细密，又实行轻罪重罚，因而秦代的法律显得相当严酷。一方面，刑罚的名目繁多，据初步统计，实行的刑法达二十余种。另一方面，刑罚的措施也较为野蛮残酷。如对死刑以外的徒刑不规定期限，实际上都成了</a:t>
            </a:r>
            <a:r>
              <a:rPr lang="zh-CN" altLang="en-US" sz="1600" dirty="0" smtClean="0">
                <a:solidFill>
                  <a:srgbClr val="996600"/>
                </a:solidFill>
              </a:rPr>
              <a:t>无期徒刑</a:t>
            </a:r>
            <a:r>
              <a:rPr altLang="en-US" sz="1600" dirty="0" smtClean="0">
                <a:solidFill>
                  <a:srgbClr val="996600"/>
                </a:solidFill>
              </a:rPr>
              <a:t>。</a:t>
            </a:r>
            <a:endParaRPr lang="en-US" sz="1600" dirty="0">
              <a:solidFill>
                <a:srgbClr val="996600"/>
              </a:solidFill>
            </a:endParaRPr>
          </a:p>
        </p:txBody>
      </p:sp>
    </p:spTree>
    <p:extLst>
      <p:ext uri="{BB962C8B-B14F-4D97-AF65-F5344CB8AC3E}">
        <p14:creationId xmlns:p14="http://schemas.microsoft.com/office/powerpoint/2010/main" val="32170991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1196752"/>
            <a:ext cx="8358246" cy="5262979"/>
          </a:xfrm>
          <a:prstGeom prst="rect">
            <a:avLst/>
          </a:prstGeom>
          <a:noFill/>
        </p:spPr>
        <p:txBody>
          <a:bodyPr wrap="square">
            <a:spAutoFit/>
          </a:bodyPr>
          <a:lstStyle/>
          <a:p>
            <a:pPr algn="ctr">
              <a:lnSpc>
                <a:spcPct val="150000"/>
              </a:lnSpc>
              <a:defRPr/>
            </a:pPr>
            <a:r>
              <a:rPr lang="zh-CN" altLang="en-US" sz="1600" b="1" dirty="0">
                <a:solidFill>
                  <a:srgbClr val="996600"/>
                </a:solidFill>
                <a:latin typeface="黑体" pitchFamily="2" charset="-122"/>
                <a:ea typeface="黑体" pitchFamily="2" charset="-122"/>
              </a:rPr>
              <a:t>统一文字、货币、度量衡</a:t>
            </a:r>
            <a:endParaRPr lang="en-US" altLang="zh-CN" sz="1600" b="1" dirty="0">
              <a:solidFill>
                <a:srgbClr val="996600"/>
              </a:solidFill>
              <a:latin typeface="黑体" pitchFamily="2" charset="-122"/>
              <a:ea typeface="黑体" pitchFamily="2" charset="-122"/>
            </a:endParaRPr>
          </a:p>
          <a:p>
            <a:pPr>
              <a:lnSpc>
                <a:spcPct val="150000"/>
              </a:lnSpc>
              <a:defRPr/>
            </a:pPr>
            <a:r>
              <a:rPr altLang="en-US" sz="1600" dirty="0" smtClean="0">
                <a:solidFill>
                  <a:srgbClr val="996600"/>
                </a:solidFill>
              </a:rPr>
              <a:t>　　</a:t>
            </a:r>
            <a:r>
              <a:rPr lang="zh-CN" altLang="en-US" sz="1600" dirty="0" smtClean="0">
                <a:solidFill>
                  <a:srgbClr val="996600"/>
                </a:solidFill>
              </a:rPr>
              <a:t>我国</a:t>
            </a:r>
            <a:r>
              <a:rPr lang="zh-CN" altLang="en-US" sz="1600" dirty="0">
                <a:solidFill>
                  <a:srgbClr val="996600"/>
                </a:solidFill>
              </a:rPr>
              <a:t>的文字起源甚早，但到春秋战国时期，出现了“文字异形”的现象，同样一个字，在不同的地方有不同的写法。秦始皇接受李斯的建议，采取了“书同文字”的措施。公元前</a:t>
            </a:r>
            <a:r>
              <a:rPr lang="en-US" altLang="zh-CN" sz="1600" dirty="0">
                <a:solidFill>
                  <a:srgbClr val="996600"/>
                </a:solidFill>
              </a:rPr>
              <a:t>221</a:t>
            </a:r>
            <a:r>
              <a:rPr lang="zh-CN" altLang="en-US" sz="1600" dirty="0">
                <a:solidFill>
                  <a:srgbClr val="996600"/>
                </a:solidFill>
              </a:rPr>
              <a:t>年，下令</a:t>
            </a:r>
            <a:r>
              <a:rPr lang="zh-CN" altLang="en-US" sz="1600" dirty="0" smtClean="0">
                <a:solidFill>
                  <a:srgbClr val="996600"/>
                </a:solidFill>
              </a:rPr>
              <a:t>对六</a:t>
            </a:r>
            <a:r>
              <a:rPr lang="zh-CN" altLang="en-US" sz="1600" dirty="0">
                <a:solidFill>
                  <a:srgbClr val="996600"/>
                </a:solidFill>
              </a:rPr>
              <a:t>国</a:t>
            </a:r>
            <a:r>
              <a:rPr lang="zh-CN" altLang="en-US" sz="1600" dirty="0" smtClean="0">
                <a:solidFill>
                  <a:srgbClr val="996600"/>
                </a:solidFill>
              </a:rPr>
              <a:t>文字进行</a:t>
            </a:r>
            <a:r>
              <a:rPr lang="zh-CN" altLang="en-US" sz="1600" dirty="0">
                <a:solidFill>
                  <a:srgbClr val="996600"/>
                </a:solidFill>
              </a:rPr>
              <a:t>整理，规定以秦国原来的文字为基础，废除与秦文不合的文字；简化字形，将小篆作为规范文字，以李斯的</a:t>
            </a:r>
            <a:r>
              <a:rPr lang="en-US" altLang="zh-CN" sz="1600" dirty="0">
                <a:solidFill>
                  <a:srgbClr val="996600"/>
                </a:solidFill>
              </a:rPr>
              <a:t>《</a:t>
            </a:r>
            <a:r>
              <a:rPr lang="zh-CN" altLang="en-US" sz="1600" dirty="0">
                <a:solidFill>
                  <a:srgbClr val="996600"/>
                </a:solidFill>
              </a:rPr>
              <a:t>仓颉</a:t>
            </a:r>
            <a:r>
              <a:rPr lang="en-US" altLang="zh-CN" sz="1600" dirty="0">
                <a:solidFill>
                  <a:srgbClr val="996600"/>
                </a:solidFill>
              </a:rPr>
              <a:t>》</a:t>
            </a:r>
            <a:r>
              <a:rPr lang="zh-CN" altLang="en-US" sz="1600" dirty="0">
                <a:solidFill>
                  <a:srgbClr val="996600"/>
                </a:solidFill>
              </a:rPr>
              <a:t>、赵高的</a:t>
            </a:r>
            <a:r>
              <a:rPr lang="en-US" altLang="zh-CN" sz="1600" dirty="0">
                <a:solidFill>
                  <a:srgbClr val="996600"/>
                </a:solidFill>
              </a:rPr>
              <a:t>《</a:t>
            </a:r>
            <a:r>
              <a:rPr lang="zh-CN" altLang="en-US" sz="1600" dirty="0">
                <a:solidFill>
                  <a:srgbClr val="996600"/>
                </a:solidFill>
              </a:rPr>
              <a:t>爰历</a:t>
            </a:r>
            <a:r>
              <a:rPr lang="en-US" altLang="zh-CN" sz="1600" dirty="0">
                <a:solidFill>
                  <a:srgbClr val="996600"/>
                </a:solidFill>
              </a:rPr>
              <a:t>》</a:t>
            </a:r>
            <a:r>
              <a:rPr lang="zh-CN" altLang="en-US" sz="1600" dirty="0">
                <a:solidFill>
                  <a:srgbClr val="996600"/>
                </a:solidFill>
              </a:rPr>
              <a:t>和胡毋敬的</a:t>
            </a:r>
            <a:r>
              <a:rPr lang="en-US" altLang="zh-CN" sz="1600" dirty="0">
                <a:solidFill>
                  <a:srgbClr val="996600"/>
                </a:solidFill>
              </a:rPr>
              <a:t>《</a:t>
            </a:r>
            <a:r>
              <a:rPr lang="zh-CN" altLang="en-US" sz="1600" dirty="0">
                <a:solidFill>
                  <a:srgbClr val="996600"/>
                </a:solidFill>
              </a:rPr>
              <a:t>博学</a:t>
            </a:r>
            <a:r>
              <a:rPr lang="en-US" altLang="zh-CN" sz="1600" dirty="0">
                <a:solidFill>
                  <a:srgbClr val="996600"/>
                </a:solidFill>
              </a:rPr>
              <a:t>》</a:t>
            </a:r>
            <a:r>
              <a:rPr lang="zh-CN" altLang="en-US" sz="1600" dirty="0">
                <a:solidFill>
                  <a:srgbClr val="996600"/>
                </a:solidFill>
              </a:rPr>
              <a:t>为范本，在全国推广。后来程邈改进的隶书比小篆更容易书写，秦始皇也予以推广。</a:t>
            </a:r>
          </a:p>
          <a:p>
            <a:pPr>
              <a:lnSpc>
                <a:spcPct val="150000"/>
              </a:lnSpc>
              <a:defRPr/>
            </a:pPr>
            <a:r>
              <a:rPr altLang="en-US" sz="1600" dirty="0" smtClean="0">
                <a:solidFill>
                  <a:srgbClr val="996600"/>
                </a:solidFill>
              </a:rPr>
              <a:t>　　</a:t>
            </a:r>
            <a:r>
              <a:rPr lang="zh-CN" altLang="en-US" sz="1600" dirty="0" smtClean="0">
                <a:solidFill>
                  <a:srgbClr val="996600"/>
                </a:solidFill>
              </a:rPr>
              <a:t>春秋</a:t>
            </a:r>
            <a:r>
              <a:rPr lang="zh-CN" altLang="en-US" sz="1600" dirty="0">
                <a:solidFill>
                  <a:srgbClr val="996600"/>
                </a:solidFill>
              </a:rPr>
              <a:t>战国时期，不同国家货币的形状、大小、轻重各不相同，计算单位也不一致。秦始皇下令废除各地原来流行的货币，由国家统一铸造新币。新币分为两种：一为黄金，以溢为单位，每溢二十两；一为铜钱，圆形方孔，直径一寸二分，有“半两”二字，重如其文。全国币制的统一，克服了经济发展的障碍。</a:t>
            </a:r>
          </a:p>
          <a:p>
            <a:pPr>
              <a:lnSpc>
                <a:spcPct val="150000"/>
              </a:lnSpc>
              <a:defRPr/>
            </a:pPr>
            <a:r>
              <a:rPr altLang="en-US" sz="1600" dirty="0" smtClean="0">
                <a:solidFill>
                  <a:srgbClr val="996600"/>
                </a:solidFill>
              </a:rPr>
              <a:t>　　</a:t>
            </a:r>
            <a:r>
              <a:rPr lang="zh-CN" altLang="en-US" sz="1600" dirty="0" smtClean="0">
                <a:solidFill>
                  <a:srgbClr val="996600"/>
                </a:solidFill>
              </a:rPr>
              <a:t>战国</a:t>
            </a:r>
            <a:r>
              <a:rPr lang="zh-CN" altLang="en-US" sz="1600" dirty="0">
                <a:solidFill>
                  <a:srgbClr val="996600"/>
                </a:solidFill>
              </a:rPr>
              <a:t>时期，各国度量衡制度混乱，计量单位很不一致，这对商品交换和人民生活都是不利的。因此，秦始皇在灭六国后，下诏统一度量衡。统一的办法是以原来秦国的度量衡为标准，在秦国旧有的度量衡上加刻秦始皇统一度量衡的诏书，或制造新的度量衡器，在上面刻上诏书，推广到全国各地。</a:t>
            </a:r>
          </a:p>
        </p:txBody>
      </p:sp>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052" y="5939873"/>
            <a:ext cx="773364" cy="513463"/>
          </a:xfrm>
          <a:prstGeom prst="rect">
            <a:avLst/>
          </a:prstGeom>
        </p:spPr>
      </p:pic>
    </p:spTree>
    <p:extLst>
      <p:ext uri="{BB962C8B-B14F-4D97-AF65-F5344CB8AC3E}">
        <p14:creationId xmlns:p14="http://schemas.microsoft.com/office/powerpoint/2010/main" val="321709919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65614"/>
            <a:ext cx="7920880" cy="4662815"/>
          </a:xfrm>
          <a:prstGeom prst="rect">
            <a:avLst/>
          </a:prstGeom>
          <a:noFill/>
        </p:spPr>
        <p:txBody>
          <a:bodyPr wrap="square">
            <a:spAutoFit/>
          </a:bodyPr>
          <a:lstStyle/>
          <a:p>
            <a:pPr>
              <a:lnSpc>
                <a:spcPct val="150000"/>
              </a:lnSpc>
              <a:defRPr/>
            </a:pPr>
            <a:r>
              <a:rPr altLang="en-US" sz="1600" dirty="0" smtClean="0">
                <a:solidFill>
                  <a:schemeClr val="accent3">
                    <a:lumMod val="50000"/>
                  </a:schemeClr>
                </a:solidFill>
              </a:rPr>
              <a:t>　　</a:t>
            </a:r>
            <a:r>
              <a:rPr altLang="en-US" sz="1400" dirty="0" smtClean="0">
                <a:solidFill>
                  <a:srgbClr val="996600"/>
                </a:solidFill>
              </a:rPr>
              <a:t>秦统一后修筑了驰道、直道等统一规格的道路。所谓</a:t>
            </a:r>
            <a:r>
              <a:rPr lang="zh-CN" altLang="en-US" sz="1400" dirty="0">
                <a:solidFill>
                  <a:srgbClr val="996600"/>
                </a:solidFill>
              </a:rPr>
              <a:t>“驰道”，即驰骋车马的大道，路面经过特殊处理，相当坚固，宽度达到五十步（合今</a:t>
            </a:r>
            <a:r>
              <a:rPr lang="en-US" altLang="zh-CN" sz="1400" dirty="0">
                <a:solidFill>
                  <a:srgbClr val="996600"/>
                </a:solidFill>
              </a:rPr>
              <a:t>69.3</a:t>
            </a:r>
            <a:r>
              <a:rPr lang="zh-CN" altLang="en-US" sz="1400" dirty="0">
                <a:solidFill>
                  <a:srgbClr val="996600"/>
                </a:solidFill>
              </a:rPr>
              <a:t>米），每隔三丈种植松树一棵，看上去很壮观。秦代的驰道</a:t>
            </a:r>
            <a:r>
              <a:rPr lang="zh-CN" altLang="en-US" sz="1400" dirty="0" smtClean="0">
                <a:solidFill>
                  <a:srgbClr val="996600"/>
                </a:solidFill>
              </a:rPr>
              <a:t>主要</a:t>
            </a:r>
            <a:r>
              <a:rPr altLang="en-US" sz="1400" dirty="0" smtClean="0">
                <a:solidFill>
                  <a:srgbClr val="996600"/>
                </a:solidFill>
              </a:rPr>
              <a:t>有</a:t>
            </a:r>
            <a:r>
              <a:rPr lang="zh-CN" altLang="en-US" sz="1400" dirty="0" smtClean="0">
                <a:solidFill>
                  <a:srgbClr val="996600"/>
                </a:solidFill>
              </a:rPr>
              <a:t>两</a:t>
            </a:r>
            <a:r>
              <a:rPr lang="zh-CN" altLang="en-US" sz="1400" dirty="0">
                <a:solidFill>
                  <a:srgbClr val="996600"/>
                </a:solidFill>
              </a:rPr>
              <a:t>条，一条通往齐燕故地，即今河北、山东、辽宁一带；一条通往吴、楚故地，即今湖北、湖南、江苏、浙江一带。也有通往三晋地区（韩、赵、魏故地）的驰道。</a:t>
            </a:r>
          </a:p>
          <a:p>
            <a:pPr>
              <a:lnSpc>
                <a:spcPct val="150000"/>
              </a:lnSpc>
              <a:defRPr/>
            </a:pPr>
            <a:r>
              <a:rPr lang="zh-CN" altLang="en-US" sz="1400" dirty="0" smtClean="0">
                <a:solidFill>
                  <a:srgbClr val="996600"/>
                </a:solidFill>
              </a:rPr>
              <a:t>　　直道</a:t>
            </a:r>
            <a:r>
              <a:rPr lang="zh-CN" altLang="en-US" sz="1400" dirty="0">
                <a:solidFill>
                  <a:srgbClr val="996600"/>
                </a:solidFill>
              </a:rPr>
              <a:t>是秦始皇为经营蒙古高原地区而于公元前</a:t>
            </a:r>
            <a:r>
              <a:rPr lang="en-US" altLang="zh-CN" sz="1400" dirty="0">
                <a:solidFill>
                  <a:srgbClr val="996600"/>
                </a:solidFill>
              </a:rPr>
              <a:t>212</a:t>
            </a:r>
            <a:r>
              <a:rPr lang="zh-CN" altLang="en-US" sz="1400" dirty="0">
                <a:solidFill>
                  <a:srgbClr val="996600"/>
                </a:solidFill>
              </a:rPr>
              <a:t>年派蒙恬主持修筑的。这条道路从咸阳北边的云阳出发，经淳化县的林光宫，沿子午岭主脉北行，至定边县南，再由此折向东北，进入鄂尔多斯草原，过乌审旗，经东胜，过黄河</a:t>
            </a:r>
            <a:r>
              <a:rPr lang="zh-CN" altLang="en-US" sz="1400" dirty="0" smtClean="0">
                <a:solidFill>
                  <a:srgbClr val="996600"/>
                </a:solidFill>
              </a:rPr>
              <a:t>，</a:t>
            </a:r>
            <a:r>
              <a:rPr altLang="en-US" sz="1400" dirty="0" smtClean="0">
                <a:solidFill>
                  <a:srgbClr val="996600"/>
                </a:solidFill>
              </a:rPr>
              <a:t>到</a:t>
            </a:r>
            <a:r>
              <a:rPr lang="zh-CN" altLang="en-US" sz="1400" dirty="0" smtClean="0">
                <a:solidFill>
                  <a:srgbClr val="996600"/>
                </a:solidFill>
              </a:rPr>
              <a:t>达</a:t>
            </a:r>
            <a:r>
              <a:rPr lang="zh-CN" altLang="en-US" sz="1400" dirty="0">
                <a:solidFill>
                  <a:srgbClr val="996600"/>
                </a:solidFill>
              </a:rPr>
              <a:t>包头西南的九原郡治所，全长一千八百里，是从咸阳到九原最捷近的道路。</a:t>
            </a:r>
          </a:p>
          <a:p>
            <a:pPr>
              <a:lnSpc>
                <a:spcPct val="150000"/>
              </a:lnSpc>
              <a:defRPr/>
            </a:pPr>
            <a:r>
              <a:rPr altLang="en-US" sz="1400" dirty="0" smtClean="0">
                <a:solidFill>
                  <a:srgbClr val="996600"/>
                </a:solidFill>
              </a:rPr>
              <a:t>　　</a:t>
            </a:r>
            <a:r>
              <a:rPr lang="zh-CN" altLang="en-US" sz="1400" dirty="0" smtClean="0">
                <a:solidFill>
                  <a:srgbClr val="996600"/>
                </a:solidFill>
              </a:rPr>
              <a:t>五</a:t>
            </a:r>
            <a:r>
              <a:rPr lang="zh-CN" altLang="en-US" sz="1400" dirty="0">
                <a:solidFill>
                  <a:srgbClr val="996600"/>
                </a:solidFill>
              </a:rPr>
              <a:t>尺道分布于云南、贵州地区，因道路的宽度为五尺而得名</a:t>
            </a:r>
            <a:r>
              <a:rPr lang="zh-CN" altLang="en-US" sz="1400" dirty="0" smtClean="0">
                <a:solidFill>
                  <a:srgbClr val="996600"/>
                </a:solidFill>
              </a:rPr>
              <a:t>。</a:t>
            </a:r>
            <a:endParaRPr lang="en-US" altLang="zh-CN" sz="1400" dirty="0" smtClean="0">
              <a:solidFill>
                <a:srgbClr val="996600"/>
              </a:solidFill>
            </a:endParaRPr>
          </a:p>
          <a:p>
            <a:pPr>
              <a:lnSpc>
                <a:spcPct val="150000"/>
              </a:lnSpc>
              <a:defRPr/>
            </a:pPr>
            <a:r>
              <a:rPr lang="zh-CN" altLang="en-US" sz="1400" dirty="0" smtClean="0">
                <a:solidFill>
                  <a:srgbClr val="996600"/>
                </a:solidFill>
              </a:rPr>
              <a:t>　　新道</a:t>
            </a:r>
            <a:r>
              <a:rPr altLang="en-US" sz="1400" dirty="0" smtClean="0">
                <a:solidFill>
                  <a:srgbClr val="996600"/>
                </a:solidFill>
              </a:rPr>
              <a:t>是</a:t>
            </a:r>
            <a:r>
              <a:rPr lang="zh-CN" altLang="en-US" sz="1400" dirty="0" smtClean="0">
                <a:solidFill>
                  <a:srgbClr val="996600"/>
                </a:solidFill>
              </a:rPr>
              <a:t>筑</a:t>
            </a:r>
            <a:r>
              <a:rPr lang="zh-CN" altLang="en-US" sz="1400" dirty="0">
                <a:solidFill>
                  <a:srgbClr val="996600"/>
                </a:solidFill>
              </a:rPr>
              <a:t>于湖南、江西、广东、广西之间的道路</a:t>
            </a:r>
            <a:r>
              <a:rPr lang="zh-CN" altLang="en-US" sz="1400" dirty="0" smtClean="0">
                <a:solidFill>
                  <a:srgbClr val="996600"/>
                </a:solidFill>
              </a:rPr>
              <a:t>。</a:t>
            </a:r>
            <a:endParaRPr lang="en-US" altLang="zh-CN" sz="1400" dirty="0" smtClean="0">
              <a:solidFill>
                <a:srgbClr val="996600"/>
              </a:solidFill>
            </a:endParaRPr>
          </a:p>
          <a:p>
            <a:pPr>
              <a:lnSpc>
                <a:spcPct val="150000"/>
              </a:lnSpc>
              <a:defRPr/>
            </a:pPr>
            <a:r>
              <a:rPr lang="zh-CN" altLang="en-US" sz="1400" dirty="0" smtClean="0">
                <a:solidFill>
                  <a:srgbClr val="996600"/>
                </a:solidFill>
              </a:rPr>
              <a:t>　　至于</a:t>
            </a:r>
            <a:r>
              <a:rPr lang="zh-CN" altLang="en-US" sz="1400" dirty="0">
                <a:solidFill>
                  <a:srgbClr val="996600"/>
                </a:solidFill>
              </a:rPr>
              <a:t>栈道则是筑于深山大川边缘上的道路</a:t>
            </a:r>
            <a:r>
              <a:rPr lang="zh-CN" altLang="en-US" sz="1400" dirty="0" smtClean="0">
                <a:solidFill>
                  <a:srgbClr val="996600"/>
                </a:solidFill>
              </a:rPr>
              <a:t>。</a:t>
            </a:r>
            <a:endParaRPr lang="en-US" altLang="zh-CN" sz="1400" dirty="0" smtClean="0">
              <a:solidFill>
                <a:srgbClr val="996600"/>
              </a:solidFill>
            </a:endParaRPr>
          </a:p>
          <a:p>
            <a:pPr>
              <a:lnSpc>
                <a:spcPct val="150000"/>
              </a:lnSpc>
              <a:defRPr/>
            </a:pPr>
            <a:r>
              <a:rPr lang="zh-CN" altLang="en-US" sz="1400" dirty="0" smtClean="0">
                <a:solidFill>
                  <a:srgbClr val="996600"/>
                </a:solidFill>
              </a:rPr>
              <a:t>　　为了</a:t>
            </a:r>
            <a:r>
              <a:rPr lang="zh-CN" altLang="en-US" sz="1400" dirty="0">
                <a:solidFill>
                  <a:srgbClr val="996600"/>
                </a:solidFill>
              </a:rPr>
              <a:t>保护路面，提高道路的使用效率，规定车轨的统一宽度为六尺。秦代一尺合</a:t>
            </a:r>
            <a:r>
              <a:rPr lang="zh-CN" altLang="en-US" sz="1400" dirty="0" smtClean="0">
                <a:solidFill>
                  <a:srgbClr val="996600"/>
                </a:solidFill>
              </a:rPr>
              <a:t>今</a:t>
            </a:r>
            <a:r>
              <a:rPr lang="en-US" altLang="zh-CN" sz="1400" dirty="0" smtClean="0">
                <a:solidFill>
                  <a:srgbClr val="996600"/>
                </a:solidFill>
              </a:rPr>
              <a:t>23.1</a:t>
            </a:r>
            <a:r>
              <a:rPr lang="zh-CN" altLang="en-US" sz="1400" dirty="0" smtClean="0">
                <a:solidFill>
                  <a:srgbClr val="996600"/>
                </a:solidFill>
              </a:rPr>
              <a:t>厘米</a:t>
            </a:r>
            <a:r>
              <a:rPr lang="zh-CN" altLang="en-US" sz="1400" dirty="0">
                <a:solidFill>
                  <a:srgbClr val="996600"/>
                </a:solidFill>
              </a:rPr>
              <a:t>，六尺即相当于现在</a:t>
            </a:r>
            <a:r>
              <a:rPr lang="zh-CN" altLang="en-US" sz="1400" dirty="0" smtClean="0">
                <a:solidFill>
                  <a:srgbClr val="996600"/>
                </a:solidFill>
              </a:rPr>
              <a:t>的</a:t>
            </a:r>
            <a:r>
              <a:rPr lang="en-US" altLang="zh-CN" sz="1400" dirty="0" smtClean="0">
                <a:solidFill>
                  <a:srgbClr val="996600"/>
                </a:solidFill>
              </a:rPr>
              <a:t>138.6</a:t>
            </a:r>
            <a:r>
              <a:rPr lang="zh-CN" altLang="en-US" sz="1400" dirty="0" smtClean="0">
                <a:solidFill>
                  <a:srgbClr val="996600"/>
                </a:solidFill>
              </a:rPr>
              <a:t>厘米</a:t>
            </a:r>
            <a:r>
              <a:rPr lang="zh-CN" altLang="en-US" sz="1400" dirty="0">
                <a:solidFill>
                  <a:srgbClr val="996600"/>
                </a:solidFill>
              </a:rPr>
              <a:t>。当时陆上的交通工具除马之外，主要是车。车以马车为主，其次是牛车和其他类型的车。车轨统一后，无论是什么车都可以在全国各地的交通大道上畅通无阻。</a:t>
            </a:r>
          </a:p>
        </p:txBody>
      </p:sp>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028" y="5939873"/>
            <a:ext cx="773364" cy="513463"/>
          </a:xfrm>
          <a:prstGeom prst="rect">
            <a:avLst/>
          </a:prstGeom>
        </p:spPr>
      </p:pic>
    </p:spTree>
    <p:extLst>
      <p:ext uri="{BB962C8B-B14F-4D97-AF65-F5344CB8AC3E}">
        <p14:creationId xmlns:p14="http://schemas.microsoft.com/office/powerpoint/2010/main" val="32170991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795896"/>
            <a:ext cx="773365" cy="513464"/>
          </a:xfrm>
          <a:prstGeom prst="rect">
            <a:avLst/>
          </a:prstGeom>
        </p:spPr>
      </p:pic>
      <p:sp>
        <p:nvSpPr>
          <p:cNvPr id="4" name="TextBox 3"/>
          <p:cNvSpPr txBox="1"/>
          <p:nvPr/>
        </p:nvSpPr>
        <p:spPr>
          <a:xfrm>
            <a:off x="714348" y="2257695"/>
            <a:ext cx="7715277" cy="1200329"/>
          </a:xfrm>
          <a:prstGeom prst="rect">
            <a:avLst/>
          </a:prstGeom>
          <a:noFill/>
        </p:spPr>
        <p:txBody>
          <a:bodyPr wrap="square">
            <a:spAutoFit/>
          </a:bodyPr>
          <a:lstStyle/>
          <a:p>
            <a:pPr>
              <a:lnSpc>
                <a:spcPct val="150000"/>
              </a:lnSpc>
              <a:defRPr/>
            </a:pPr>
            <a:r>
              <a:rPr lang="en-US" altLang="zh-CN" sz="1600" dirty="0" smtClean="0">
                <a:solidFill>
                  <a:srgbClr val="996600"/>
                </a:solidFill>
              </a:rPr>
              <a:t>        </a:t>
            </a:r>
            <a:r>
              <a:rPr lang="zh-CN" altLang="en-US" sz="1600" dirty="0" smtClean="0">
                <a:solidFill>
                  <a:srgbClr val="996600"/>
                </a:solidFill>
              </a:rPr>
              <a:t>百越是</a:t>
            </a:r>
            <a:r>
              <a:rPr lang="zh-CN" altLang="en-US" sz="1600" dirty="0">
                <a:solidFill>
                  <a:srgbClr val="996600"/>
                </a:solidFill>
              </a:rPr>
              <a:t>越人部落的共同体。在秦代，百越主要由于越、东越、闽越、南越、西瓯和雒越六个部分组成。于越以绍兴为中心，散布</a:t>
            </a:r>
            <a:r>
              <a:rPr lang="zh-CN" altLang="en-US" sz="1600" dirty="0" smtClean="0">
                <a:solidFill>
                  <a:srgbClr val="996600"/>
                </a:solidFill>
              </a:rPr>
              <a:t>于浙江</a:t>
            </a:r>
            <a:r>
              <a:rPr lang="zh-CN" altLang="en-US" sz="1600" dirty="0">
                <a:solidFill>
                  <a:srgbClr val="996600"/>
                </a:solidFill>
              </a:rPr>
              <a:t>境内。东越也称瓯越，以温州为中心，居住在浙江南部的瓯江流域。 闽越以福州为中心，主要分布在今福建境内。</a:t>
            </a:r>
          </a:p>
        </p:txBody>
      </p:sp>
      <p:sp>
        <p:nvSpPr>
          <p:cNvPr id="7" name="矩形 6"/>
          <p:cNvSpPr/>
          <p:nvPr/>
        </p:nvSpPr>
        <p:spPr>
          <a:xfrm>
            <a:off x="785786" y="3803178"/>
            <a:ext cx="7500937" cy="1570038"/>
          </a:xfrm>
          <a:prstGeom prst="rect">
            <a:avLst/>
          </a:prstGeom>
        </p:spPr>
        <p:txBody>
          <a:bodyPr>
            <a:spAutoFit/>
          </a:bodyPr>
          <a:lstStyle/>
          <a:p>
            <a:pPr>
              <a:lnSpc>
                <a:spcPct val="150000"/>
              </a:lnSpc>
              <a:defRPr/>
            </a:pPr>
            <a:r>
              <a:rPr altLang="en-US" sz="1600" dirty="0" smtClean="0">
                <a:solidFill>
                  <a:schemeClr val="accent3">
                    <a:lumMod val="50000"/>
                  </a:schemeClr>
                </a:solidFill>
              </a:rPr>
              <a:t>　　</a:t>
            </a:r>
            <a:r>
              <a:rPr lang="zh-CN" altLang="en-US" sz="1600" dirty="0" smtClean="0">
                <a:solidFill>
                  <a:srgbClr val="996600"/>
                </a:solidFill>
              </a:rPr>
              <a:t>南</a:t>
            </a:r>
            <a:r>
              <a:rPr lang="zh-CN" altLang="en-US" sz="1600" dirty="0">
                <a:solidFill>
                  <a:srgbClr val="996600"/>
                </a:solidFill>
              </a:rPr>
              <a:t>越的势力范围最大，包括今广东、广西大部及越南一部。西瓯居住在今广西境内。雒越则生活在今越南北部。百越各支的发展程度不同，但在秦统一前，大部分都已进入奴隶社会。越人断发、文身、契臂，其文化颇有特色。秦平百越，在一定程度上促进了中原文化与越族文化的交流。</a:t>
            </a:r>
          </a:p>
        </p:txBody>
      </p:sp>
      <p:sp>
        <p:nvSpPr>
          <p:cNvPr id="8" name="TextBox 7"/>
          <p:cNvSpPr txBox="1"/>
          <p:nvPr/>
        </p:nvSpPr>
        <p:spPr>
          <a:xfrm>
            <a:off x="1872208" y="1599591"/>
            <a:ext cx="4572000" cy="403957"/>
          </a:xfrm>
          <a:prstGeom prst="rect">
            <a:avLst/>
          </a:prstGeom>
          <a:noFill/>
        </p:spPr>
        <p:txBody>
          <a:bodyPr>
            <a:spAutoFit/>
          </a:bodyPr>
          <a:lstStyle/>
          <a:p>
            <a:pPr algn="ctr">
              <a:lnSpc>
                <a:spcPct val="150000"/>
              </a:lnSpc>
              <a:defRPr/>
            </a:pPr>
            <a:r>
              <a:rPr lang="zh-CN" altLang="en-US" sz="1600" b="1" dirty="0">
                <a:solidFill>
                  <a:srgbClr val="996600"/>
                </a:solidFill>
                <a:latin typeface="黑体" pitchFamily="2" charset="-122"/>
                <a:ea typeface="黑体" pitchFamily="2" charset="-122"/>
              </a:rPr>
              <a:t>百越的种类与</a:t>
            </a:r>
            <a:r>
              <a:rPr lang="zh-CN" altLang="en-US" sz="1600" b="1" dirty="0" smtClean="0">
                <a:solidFill>
                  <a:srgbClr val="996600"/>
                </a:solidFill>
                <a:latin typeface="黑体" pitchFamily="2" charset="-122"/>
                <a:ea typeface="黑体" pitchFamily="2" charset="-122"/>
              </a:rPr>
              <a:t>分布</a:t>
            </a:r>
            <a:endParaRPr lang="en-US" altLang="zh-CN" sz="1600" b="1" dirty="0" smtClean="0">
              <a:solidFill>
                <a:srgbClr val="996600"/>
              </a:solidFill>
              <a:latin typeface="黑体" pitchFamily="2" charset="-122"/>
              <a:ea typeface="黑体" pitchFamily="2" charset="-122"/>
            </a:endParaRPr>
          </a:p>
        </p:txBody>
      </p:sp>
    </p:spTree>
    <p:extLst>
      <p:ext uri="{BB962C8B-B14F-4D97-AF65-F5344CB8AC3E}">
        <p14:creationId xmlns:p14="http://schemas.microsoft.com/office/powerpoint/2010/main" val="32170991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3" y="5795896"/>
            <a:ext cx="773365" cy="513464"/>
          </a:xfrm>
          <a:prstGeom prst="rect">
            <a:avLst/>
          </a:prstGeom>
        </p:spPr>
      </p:pic>
      <p:sp>
        <p:nvSpPr>
          <p:cNvPr id="9" name="TextBox 8"/>
          <p:cNvSpPr txBox="1"/>
          <p:nvPr/>
        </p:nvSpPr>
        <p:spPr>
          <a:xfrm>
            <a:off x="714375" y="1798650"/>
            <a:ext cx="7715250" cy="3785652"/>
          </a:xfrm>
          <a:prstGeom prst="rect">
            <a:avLst/>
          </a:prstGeom>
          <a:noFill/>
        </p:spPr>
        <p:txBody>
          <a:bodyPr>
            <a:spAutoFit/>
          </a:bodyPr>
          <a:lstStyle/>
          <a:p>
            <a:pPr algn="ctr">
              <a:lnSpc>
                <a:spcPct val="150000"/>
              </a:lnSpc>
              <a:defRPr/>
            </a:pPr>
            <a:r>
              <a:rPr lang="en-US" altLang="zh-CN" sz="1600" b="1" dirty="0" smtClean="0">
                <a:solidFill>
                  <a:srgbClr val="996600"/>
                </a:solidFill>
                <a:latin typeface="+mn-ea"/>
              </a:rPr>
              <a:t>【</a:t>
            </a:r>
            <a:r>
              <a:rPr altLang="en-US" sz="1600" b="1" dirty="0" smtClean="0">
                <a:solidFill>
                  <a:srgbClr val="996600"/>
                </a:solidFill>
                <a:latin typeface="+mn-ea"/>
              </a:rPr>
              <a:t>教学</a:t>
            </a:r>
            <a:r>
              <a:rPr lang="zh-CN" altLang="en-US" sz="1600" b="1" dirty="0" smtClean="0">
                <a:solidFill>
                  <a:srgbClr val="996600"/>
                </a:solidFill>
                <a:latin typeface="+mn-ea"/>
              </a:rPr>
              <a:t>目标</a:t>
            </a:r>
            <a:r>
              <a:rPr lang="en-US" altLang="zh-CN" sz="1600" b="1" dirty="0" smtClean="0">
                <a:solidFill>
                  <a:srgbClr val="996600"/>
                </a:solidFill>
                <a:latin typeface="+mn-ea"/>
              </a:rPr>
              <a:t>】</a:t>
            </a:r>
            <a:endParaRPr lang="en-US" altLang="zh-CN" sz="1600" b="1" dirty="0">
              <a:solidFill>
                <a:srgbClr val="996600"/>
              </a:solidFill>
              <a:latin typeface="+mn-ea"/>
            </a:endParaRPr>
          </a:p>
          <a:p>
            <a:pPr>
              <a:lnSpc>
                <a:spcPct val="150000"/>
              </a:lnSpc>
              <a:defRPr/>
            </a:pPr>
            <a:r>
              <a:rPr lang="zh-CN" altLang="en-US" sz="1600" dirty="0">
                <a:solidFill>
                  <a:srgbClr val="996600"/>
                </a:solidFill>
                <a:latin typeface="+mn-ea"/>
              </a:rPr>
              <a:t>        掌握秦代历史的基本线索和基础知识；掌握“三公九卿”、“郡县制”、“万里长城”、“焚书坑儒”等名词概念；弄清秦朝的国体和政体；了解秦始皇巩固统一的措施和统一</a:t>
            </a:r>
            <a:r>
              <a:rPr lang="zh-CN" altLang="en-US" sz="1600" dirty="0" smtClean="0">
                <a:solidFill>
                  <a:srgbClr val="996600"/>
                </a:solidFill>
                <a:latin typeface="+mn-ea"/>
              </a:rPr>
              <a:t>多</a:t>
            </a:r>
            <a:r>
              <a:rPr altLang="en-US" sz="1600" dirty="0" smtClean="0">
                <a:solidFill>
                  <a:srgbClr val="996600"/>
                </a:solidFill>
                <a:latin typeface="+mn-ea"/>
              </a:rPr>
              <a:t>民</a:t>
            </a:r>
            <a:r>
              <a:rPr lang="zh-CN" altLang="en-US" sz="1600" dirty="0" smtClean="0">
                <a:solidFill>
                  <a:srgbClr val="996600"/>
                </a:solidFill>
                <a:latin typeface="+mn-ea"/>
              </a:rPr>
              <a:t>族</a:t>
            </a:r>
            <a:r>
              <a:rPr lang="zh-CN" altLang="en-US" sz="1600" dirty="0">
                <a:solidFill>
                  <a:srgbClr val="996600"/>
                </a:solidFill>
                <a:latin typeface="+mn-ea"/>
              </a:rPr>
              <a:t>国家形成的过程；认识秦王朝的历史地位，并对秦始皇进行正确的评价</a:t>
            </a:r>
            <a:r>
              <a:rPr lang="zh-CN" altLang="en-US" sz="1600" dirty="0" smtClean="0">
                <a:solidFill>
                  <a:srgbClr val="996600"/>
                </a:solidFill>
                <a:latin typeface="+mn-ea"/>
              </a:rPr>
              <a:t>。</a:t>
            </a:r>
            <a:endParaRPr lang="en-US" altLang="zh-CN" sz="1600" dirty="0" smtClean="0">
              <a:solidFill>
                <a:srgbClr val="996600"/>
              </a:solidFill>
              <a:latin typeface="+mn-ea"/>
            </a:endParaRPr>
          </a:p>
          <a:p>
            <a:pPr>
              <a:lnSpc>
                <a:spcPct val="150000"/>
              </a:lnSpc>
              <a:defRPr/>
            </a:pPr>
            <a:endParaRPr lang="zh-CN" altLang="en-US" sz="1600" dirty="0">
              <a:solidFill>
                <a:srgbClr val="996600"/>
              </a:solidFill>
              <a:latin typeface="+mn-ea"/>
            </a:endParaRPr>
          </a:p>
          <a:p>
            <a:pPr algn="ctr">
              <a:lnSpc>
                <a:spcPct val="150000"/>
              </a:lnSpc>
              <a:defRPr/>
            </a:pPr>
            <a:r>
              <a:rPr lang="en-US" altLang="zh-CN" sz="1600" b="1" dirty="0">
                <a:solidFill>
                  <a:srgbClr val="996600"/>
                </a:solidFill>
                <a:latin typeface="+mn-ea"/>
              </a:rPr>
              <a:t>【</a:t>
            </a:r>
            <a:r>
              <a:rPr lang="zh-CN" altLang="en-US" sz="1600" b="1" dirty="0">
                <a:solidFill>
                  <a:srgbClr val="996600"/>
                </a:solidFill>
                <a:latin typeface="+mn-ea"/>
              </a:rPr>
              <a:t>重点难点</a:t>
            </a:r>
            <a:r>
              <a:rPr lang="en-US" altLang="zh-CN" sz="1600" b="1" dirty="0">
                <a:solidFill>
                  <a:srgbClr val="996600"/>
                </a:solidFill>
                <a:latin typeface="+mn-ea"/>
              </a:rPr>
              <a:t>】</a:t>
            </a:r>
            <a:endParaRPr lang="zh-CN" altLang="en-US" sz="1600" b="1" dirty="0">
              <a:solidFill>
                <a:srgbClr val="996600"/>
              </a:solidFill>
              <a:latin typeface="+mn-ea"/>
            </a:endParaRPr>
          </a:p>
          <a:p>
            <a:pPr>
              <a:lnSpc>
                <a:spcPct val="150000"/>
              </a:lnSpc>
              <a:defRPr/>
            </a:pPr>
            <a:r>
              <a:rPr lang="zh-CN" altLang="en-US" sz="1600" dirty="0">
                <a:solidFill>
                  <a:srgbClr val="996600"/>
                </a:solidFill>
                <a:latin typeface="+mn-ea"/>
              </a:rPr>
              <a:t>        本节课教学的重点是秦始皇建立中央集权国家和巩固统一成果的措施；难点是如何理解秦朝的政体和秦王朝的历史地位。</a:t>
            </a:r>
          </a:p>
          <a:p>
            <a:pPr>
              <a:lnSpc>
                <a:spcPct val="150000"/>
              </a:lnSpc>
              <a:defRPr/>
            </a:pPr>
            <a:endParaRPr lang="zh-CN" altLang="en-US" sz="1600" dirty="0">
              <a:solidFill>
                <a:schemeClr val="accent3">
                  <a:lumMod val="50000"/>
                </a:schemeClr>
              </a:solidFill>
              <a:latin typeface="+mn-ea"/>
            </a:endParaRPr>
          </a:p>
        </p:txBody>
      </p:sp>
    </p:spTree>
    <p:extLst>
      <p:ext uri="{BB962C8B-B14F-4D97-AF65-F5344CB8AC3E}">
        <p14:creationId xmlns:p14="http://schemas.microsoft.com/office/powerpoint/2010/main" val="321709919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7190" y="1196752"/>
            <a:ext cx="7715250" cy="4851456"/>
          </a:xfrm>
          <a:prstGeom prst="rect">
            <a:avLst/>
          </a:prstGeom>
          <a:noFill/>
        </p:spPr>
        <p:txBody>
          <a:bodyPr>
            <a:spAutoFit/>
          </a:bodyPr>
          <a:lstStyle/>
          <a:p>
            <a:pPr>
              <a:lnSpc>
                <a:spcPct val="150000"/>
              </a:lnSpc>
              <a:defRPr/>
            </a:pPr>
            <a:r>
              <a:rPr lang="en-US" altLang="zh-CN" sz="1600" dirty="0" smtClean="0">
                <a:solidFill>
                  <a:srgbClr val="996600"/>
                </a:solidFill>
              </a:rPr>
              <a:t>1</a:t>
            </a:r>
            <a:r>
              <a:rPr lang="en-US" altLang="zh-CN" sz="1600" dirty="0" smtClean="0">
                <a:solidFill>
                  <a:srgbClr val="996600"/>
                </a:solidFill>
              </a:rPr>
              <a:t>.[</a:t>
            </a:r>
            <a:r>
              <a:rPr altLang="en-US" sz="1600" dirty="0" smtClean="0">
                <a:solidFill>
                  <a:srgbClr val="996600"/>
                </a:solidFill>
              </a:rPr>
              <a:t>西汉</a:t>
            </a:r>
            <a:r>
              <a:rPr lang="en-US" altLang="zh-CN" sz="1600" dirty="0" smtClean="0">
                <a:solidFill>
                  <a:srgbClr val="996600"/>
                </a:solidFill>
              </a:rPr>
              <a:t>]</a:t>
            </a:r>
            <a:r>
              <a:rPr lang="zh-CN" altLang="en-US" sz="1600" dirty="0" smtClean="0">
                <a:solidFill>
                  <a:srgbClr val="996600"/>
                </a:solidFill>
              </a:rPr>
              <a:t>司马迁</a:t>
            </a:r>
            <a:r>
              <a:rPr lang="en-US" altLang="zh-CN" sz="1600" dirty="0" smtClean="0">
                <a:solidFill>
                  <a:srgbClr val="996600"/>
                </a:solidFill>
              </a:rPr>
              <a:t>:《</a:t>
            </a:r>
            <a:r>
              <a:rPr lang="zh-CN" altLang="en-US" sz="1600" dirty="0">
                <a:solidFill>
                  <a:srgbClr val="996600"/>
                </a:solidFill>
              </a:rPr>
              <a:t>史记</a:t>
            </a:r>
            <a:r>
              <a:rPr lang="en-US" altLang="zh-CN" sz="1600" dirty="0">
                <a:solidFill>
                  <a:srgbClr val="996600"/>
                </a:solidFill>
              </a:rPr>
              <a:t>》</a:t>
            </a:r>
            <a:r>
              <a:rPr lang="zh-CN" altLang="en-US" sz="1600" dirty="0">
                <a:solidFill>
                  <a:srgbClr val="996600"/>
                </a:solidFill>
              </a:rPr>
              <a:t>，中华书局，</a:t>
            </a:r>
            <a:r>
              <a:rPr lang="en-US" altLang="zh-CN" sz="1600" dirty="0">
                <a:solidFill>
                  <a:srgbClr val="996600"/>
                </a:solidFill>
              </a:rPr>
              <a:t>1973</a:t>
            </a:r>
            <a:r>
              <a:rPr lang="zh-CN" altLang="en-US" sz="1600" dirty="0">
                <a:solidFill>
                  <a:srgbClr val="996600"/>
                </a:solidFill>
              </a:rPr>
              <a:t>。</a:t>
            </a:r>
          </a:p>
          <a:p>
            <a:pPr>
              <a:lnSpc>
                <a:spcPct val="150000"/>
              </a:lnSpc>
              <a:defRPr/>
            </a:pPr>
            <a:r>
              <a:rPr lang="en-US" altLang="zh-CN" sz="1600" dirty="0" smtClean="0">
                <a:solidFill>
                  <a:srgbClr val="996600"/>
                </a:solidFill>
              </a:rPr>
              <a:t>2</a:t>
            </a:r>
            <a:r>
              <a:rPr lang="en-US" altLang="zh-CN" sz="1600" dirty="0">
                <a:solidFill>
                  <a:srgbClr val="996600"/>
                </a:solidFill>
              </a:rPr>
              <a:t>.</a:t>
            </a:r>
            <a:r>
              <a:rPr lang="zh-CN" altLang="en-US" sz="1600" dirty="0" smtClean="0">
                <a:solidFill>
                  <a:srgbClr val="996600"/>
                </a:solidFill>
              </a:rPr>
              <a:t>翦</a:t>
            </a:r>
            <a:r>
              <a:rPr lang="zh-CN" altLang="en-US" sz="1600" dirty="0">
                <a:solidFill>
                  <a:srgbClr val="996600"/>
                </a:solidFill>
              </a:rPr>
              <a:t>伯赞、郑天挺</a:t>
            </a:r>
            <a:r>
              <a:rPr lang="zh-CN" altLang="en-US" sz="1600" dirty="0" smtClean="0">
                <a:solidFill>
                  <a:srgbClr val="996600"/>
                </a:solidFill>
              </a:rPr>
              <a:t>主编</a:t>
            </a:r>
            <a:r>
              <a:rPr lang="en-US" altLang="zh-CN" sz="1600" dirty="0" smtClean="0">
                <a:solidFill>
                  <a:srgbClr val="996600"/>
                </a:solidFill>
              </a:rPr>
              <a:t>:《</a:t>
            </a:r>
            <a:r>
              <a:rPr lang="zh-CN" altLang="en-US" sz="1600" dirty="0">
                <a:solidFill>
                  <a:srgbClr val="996600"/>
                </a:solidFill>
              </a:rPr>
              <a:t>中国通史参考资料</a:t>
            </a:r>
            <a:r>
              <a:rPr lang="en-US" altLang="zh-CN" sz="1600" dirty="0">
                <a:solidFill>
                  <a:srgbClr val="996600"/>
                </a:solidFill>
              </a:rPr>
              <a:t>》</a:t>
            </a:r>
            <a:r>
              <a:rPr lang="zh-CN" altLang="en-US" sz="1600" dirty="0">
                <a:solidFill>
                  <a:srgbClr val="996600"/>
                </a:solidFill>
              </a:rPr>
              <a:t>第二册，中华书局，</a:t>
            </a:r>
            <a:r>
              <a:rPr lang="en-US" altLang="zh-CN" sz="1600" dirty="0">
                <a:solidFill>
                  <a:srgbClr val="996600"/>
                </a:solidFill>
              </a:rPr>
              <a:t>1962</a:t>
            </a:r>
            <a:r>
              <a:rPr lang="zh-CN" altLang="en-US" sz="1600" dirty="0">
                <a:solidFill>
                  <a:srgbClr val="996600"/>
                </a:solidFill>
              </a:rPr>
              <a:t>。</a:t>
            </a:r>
          </a:p>
          <a:p>
            <a:pPr>
              <a:lnSpc>
                <a:spcPct val="150000"/>
              </a:lnSpc>
              <a:defRPr/>
            </a:pPr>
            <a:r>
              <a:rPr lang="en-US" altLang="zh-CN" sz="1600" dirty="0" smtClean="0">
                <a:solidFill>
                  <a:srgbClr val="996600"/>
                </a:solidFill>
              </a:rPr>
              <a:t>3</a:t>
            </a:r>
            <a:r>
              <a:rPr lang="en-US" altLang="zh-CN" sz="1600" dirty="0">
                <a:solidFill>
                  <a:srgbClr val="996600"/>
                </a:solidFill>
              </a:rPr>
              <a:t>.</a:t>
            </a:r>
            <a:r>
              <a:rPr lang="zh-CN" altLang="en-US" sz="1600" dirty="0" smtClean="0">
                <a:solidFill>
                  <a:srgbClr val="996600"/>
                </a:solidFill>
              </a:rPr>
              <a:t>范文澜</a:t>
            </a:r>
            <a:r>
              <a:rPr lang="en-US" altLang="zh-CN" sz="1600" dirty="0" smtClean="0">
                <a:solidFill>
                  <a:srgbClr val="996600"/>
                </a:solidFill>
              </a:rPr>
              <a:t>:《</a:t>
            </a:r>
            <a:r>
              <a:rPr lang="zh-CN" altLang="en-US" sz="1600" dirty="0">
                <a:solidFill>
                  <a:srgbClr val="996600"/>
                </a:solidFill>
              </a:rPr>
              <a:t>中国通史</a:t>
            </a:r>
            <a:r>
              <a:rPr lang="en-US" altLang="zh-CN" sz="1600" dirty="0">
                <a:solidFill>
                  <a:srgbClr val="996600"/>
                </a:solidFill>
              </a:rPr>
              <a:t>》</a:t>
            </a:r>
            <a:r>
              <a:rPr lang="zh-CN" altLang="en-US" sz="1600" dirty="0">
                <a:solidFill>
                  <a:srgbClr val="996600"/>
                </a:solidFill>
              </a:rPr>
              <a:t>第二册，人民出版社，</a:t>
            </a:r>
            <a:r>
              <a:rPr lang="en-US" altLang="zh-CN" sz="1600" dirty="0">
                <a:solidFill>
                  <a:srgbClr val="996600"/>
                </a:solidFill>
              </a:rPr>
              <a:t>1978</a:t>
            </a:r>
            <a:r>
              <a:rPr lang="zh-CN" altLang="en-US" sz="1600" dirty="0">
                <a:solidFill>
                  <a:srgbClr val="996600"/>
                </a:solidFill>
              </a:rPr>
              <a:t>。</a:t>
            </a:r>
          </a:p>
          <a:p>
            <a:pPr>
              <a:lnSpc>
                <a:spcPct val="150000"/>
              </a:lnSpc>
              <a:defRPr/>
            </a:pPr>
            <a:r>
              <a:rPr lang="en-US" altLang="zh-CN" sz="1600" dirty="0" smtClean="0">
                <a:solidFill>
                  <a:srgbClr val="996600"/>
                </a:solidFill>
              </a:rPr>
              <a:t>4</a:t>
            </a:r>
            <a:r>
              <a:rPr lang="en-US" altLang="zh-CN" sz="1600" dirty="0">
                <a:solidFill>
                  <a:srgbClr val="996600"/>
                </a:solidFill>
              </a:rPr>
              <a:t>.</a:t>
            </a:r>
            <a:r>
              <a:rPr lang="zh-CN" altLang="en-US" sz="1600" dirty="0" smtClean="0">
                <a:solidFill>
                  <a:srgbClr val="996600"/>
                </a:solidFill>
              </a:rPr>
              <a:t>郭沫若主编</a:t>
            </a:r>
            <a:r>
              <a:rPr lang="en-US" altLang="zh-CN" sz="1600" dirty="0" smtClean="0">
                <a:solidFill>
                  <a:srgbClr val="996600"/>
                </a:solidFill>
              </a:rPr>
              <a:t>:《</a:t>
            </a:r>
            <a:r>
              <a:rPr lang="zh-CN" altLang="en-US" sz="1600" dirty="0">
                <a:solidFill>
                  <a:srgbClr val="996600"/>
                </a:solidFill>
              </a:rPr>
              <a:t>中国史稿</a:t>
            </a:r>
            <a:r>
              <a:rPr lang="en-US" altLang="zh-CN" sz="1600" dirty="0">
                <a:solidFill>
                  <a:srgbClr val="996600"/>
                </a:solidFill>
              </a:rPr>
              <a:t>》</a:t>
            </a:r>
            <a:r>
              <a:rPr lang="zh-CN" altLang="en-US" sz="1600" dirty="0">
                <a:solidFill>
                  <a:srgbClr val="996600"/>
                </a:solidFill>
              </a:rPr>
              <a:t>第二册，人民出版社，</a:t>
            </a:r>
            <a:r>
              <a:rPr lang="en-US" altLang="zh-CN" sz="1600" dirty="0">
                <a:solidFill>
                  <a:srgbClr val="996600"/>
                </a:solidFill>
              </a:rPr>
              <a:t>1979</a:t>
            </a:r>
            <a:r>
              <a:rPr lang="zh-CN" altLang="en-US" sz="1600" dirty="0">
                <a:solidFill>
                  <a:srgbClr val="996600"/>
                </a:solidFill>
              </a:rPr>
              <a:t>。</a:t>
            </a:r>
          </a:p>
          <a:p>
            <a:pPr>
              <a:lnSpc>
                <a:spcPct val="150000"/>
              </a:lnSpc>
              <a:defRPr/>
            </a:pPr>
            <a:r>
              <a:rPr lang="en-US" altLang="zh-CN" sz="1600" dirty="0" smtClean="0">
                <a:solidFill>
                  <a:srgbClr val="996600"/>
                </a:solidFill>
              </a:rPr>
              <a:t>5</a:t>
            </a:r>
            <a:r>
              <a:rPr lang="en-US" altLang="zh-CN" sz="1600" dirty="0">
                <a:solidFill>
                  <a:srgbClr val="996600"/>
                </a:solidFill>
              </a:rPr>
              <a:t>.</a:t>
            </a:r>
            <a:r>
              <a:rPr lang="zh-CN" altLang="en-US" sz="1600" dirty="0" smtClean="0">
                <a:solidFill>
                  <a:srgbClr val="996600"/>
                </a:solidFill>
              </a:rPr>
              <a:t>白寿彝主编</a:t>
            </a:r>
            <a:r>
              <a:rPr lang="en-US" altLang="zh-CN" sz="1600" dirty="0" smtClean="0">
                <a:solidFill>
                  <a:srgbClr val="996600"/>
                </a:solidFill>
              </a:rPr>
              <a:t>:《</a:t>
            </a:r>
            <a:r>
              <a:rPr lang="zh-CN" altLang="en-US" sz="1600" dirty="0">
                <a:solidFill>
                  <a:srgbClr val="996600"/>
                </a:solidFill>
              </a:rPr>
              <a:t>中国通史</a:t>
            </a:r>
            <a:r>
              <a:rPr lang="en-US" altLang="zh-CN" sz="1600" dirty="0">
                <a:solidFill>
                  <a:srgbClr val="996600"/>
                </a:solidFill>
              </a:rPr>
              <a:t>》</a:t>
            </a:r>
            <a:r>
              <a:rPr lang="zh-CN" altLang="en-US" sz="1600" dirty="0">
                <a:solidFill>
                  <a:srgbClr val="996600"/>
                </a:solidFill>
              </a:rPr>
              <a:t>第四卷，上海人民出版社，</a:t>
            </a:r>
            <a:r>
              <a:rPr lang="en-US" altLang="zh-CN" sz="1600" dirty="0">
                <a:solidFill>
                  <a:srgbClr val="996600"/>
                </a:solidFill>
              </a:rPr>
              <a:t>1994</a:t>
            </a:r>
            <a:r>
              <a:rPr lang="zh-CN" altLang="en-US" sz="1600" dirty="0">
                <a:solidFill>
                  <a:srgbClr val="996600"/>
                </a:solidFill>
              </a:rPr>
              <a:t>。</a:t>
            </a:r>
          </a:p>
          <a:p>
            <a:pPr>
              <a:lnSpc>
                <a:spcPct val="150000"/>
              </a:lnSpc>
              <a:defRPr/>
            </a:pPr>
            <a:r>
              <a:rPr lang="en-US" altLang="zh-CN" sz="1600" dirty="0" smtClean="0">
                <a:solidFill>
                  <a:srgbClr val="996600"/>
                </a:solidFill>
              </a:rPr>
              <a:t>6</a:t>
            </a:r>
            <a:r>
              <a:rPr lang="en-US" altLang="zh-CN" sz="1600" dirty="0">
                <a:solidFill>
                  <a:srgbClr val="996600"/>
                </a:solidFill>
              </a:rPr>
              <a:t>.</a:t>
            </a:r>
            <a:r>
              <a:rPr lang="zh-CN" altLang="en-US" sz="1600" dirty="0" smtClean="0">
                <a:solidFill>
                  <a:srgbClr val="996600"/>
                </a:solidFill>
              </a:rPr>
              <a:t>林剑鸣</a:t>
            </a:r>
            <a:r>
              <a:rPr lang="en-US" altLang="zh-CN" sz="1600" dirty="0" smtClean="0">
                <a:solidFill>
                  <a:srgbClr val="996600"/>
                </a:solidFill>
              </a:rPr>
              <a:t>:《</a:t>
            </a:r>
            <a:r>
              <a:rPr lang="zh-CN" altLang="en-US" sz="1600" dirty="0">
                <a:solidFill>
                  <a:srgbClr val="996600"/>
                </a:solidFill>
              </a:rPr>
              <a:t>秦史稿</a:t>
            </a:r>
            <a:r>
              <a:rPr lang="en-US" altLang="zh-CN" sz="1600" dirty="0">
                <a:solidFill>
                  <a:srgbClr val="996600"/>
                </a:solidFill>
              </a:rPr>
              <a:t>》</a:t>
            </a:r>
            <a:r>
              <a:rPr lang="zh-CN" altLang="en-US" sz="1600" dirty="0">
                <a:solidFill>
                  <a:srgbClr val="996600"/>
                </a:solidFill>
              </a:rPr>
              <a:t>，上海人民出版社，</a:t>
            </a:r>
            <a:r>
              <a:rPr lang="en-US" altLang="zh-CN" sz="1600" dirty="0">
                <a:solidFill>
                  <a:srgbClr val="996600"/>
                </a:solidFill>
              </a:rPr>
              <a:t>1981</a:t>
            </a:r>
            <a:r>
              <a:rPr lang="zh-CN" altLang="en-US" sz="1600" dirty="0">
                <a:solidFill>
                  <a:srgbClr val="996600"/>
                </a:solidFill>
              </a:rPr>
              <a:t>。</a:t>
            </a:r>
          </a:p>
          <a:p>
            <a:pPr>
              <a:lnSpc>
                <a:spcPct val="150000"/>
              </a:lnSpc>
              <a:defRPr/>
            </a:pPr>
            <a:r>
              <a:rPr lang="en-US" altLang="zh-CN" sz="1600" dirty="0" smtClean="0">
                <a:solidFill>
                  <a:srgbClr val="996600"/>
                </a:solidFill>
              </a:rPr>
              <a:t>7</a:t>
            </a:r>
            <a:r>
              <a:rPr lang="en-US" altLang="zh-CN" sz="1600" dirty="0">
                <a:solidFill>
                  <a:srgbClr val="996600"/>
                </a:solidFill>
              </a:rPr>
              <a:t>.</a:t>
            </a:r>
            <a:r>
              <a:rPr lang="zh-CN" altLang="en-US" sz="1600" dirty="0" smtClean="0">
                <a:solidFill>
                  <a:srgbClr val="996600"/>
                </a:solidFill>
              </a:rPr>
              <a:t>马非百</a:t>
            </a:r>
            <a:r>
              <a:rPr lang="en-US" altLang="zh-CN" sz="1600" dirty="0" smtClean="0">
                <a:solidFill>
                  <a:srgbClr val="996600"/>
                </a:solidFill>
              </a:rPr>
              <a:t>:《</a:t>
            </a:r>
            <a:r>
              <a:rPr lang="zh-CN" altLang="en-US" sz="1600" dirty="0">
                <a:solidFill>
                  <a:srgbClr val="996600"/>
                </a:solidFill>
              </a:rPr>
              <a:t>秦集史</a:t>
            </a:r>
            <a:r>
              <a:rPr lang="en-US" altLang="zh-CN" sz="1600" dirty="0">
                <a:solidFill>
                  <a:srgbClr val="996600"/>
                </a:solidFill>
              </a:rPr>
              <a:t>》</a:t>
            </a:r>
            <a:r>
              <a:rPr lang="zh-CN" altLang="en-US" sz="1600" dirty="0">
                <a:solidFill>
                  <a:srgbClr val="996600"/>
                </a:solidFill>
              </a:rPr>
              <a:t>上、下册，中华书局，</a:t>
            </a:r>
            <a:r>
              <a:rPr lang="en-US" altLang="zh-CN" sz="1600" dirty="0">
                <a:solidFill>
                  <a:srgbClr val="996600"/>
                </a:solidFill>
              </a:rPr>
              <a:t>1982</a:t>
            </a:r>
            <a:r>
              <a:rPr lang="zh-CN" altLang="en-US" sz="1600" dirty="0">
                <a:solidFill>
                  <a:srgbClr val="996600"/>
                </a:solidFill>
              </a:rPr>
              <a:t>。</a:t>
            </a:r>
          </a:p>
          <a:p>
            <a:pPr>
              <a:lnSpc>
                <a:spcPct val="150000"/>
              </a:lnSpc>
              <a:defRPr/>
            </a:pPr>
            <a:r>
              <a:rPr lang="en-US" altLang="zh-CN" sz="1600" dirty="0" smtClean="0">
                <a:solidFill>
                  <a:srgbClr val="996600"/>
                </a:solidFill>
              </a:rPr>
              <a:t>8</a:t>
            </a:r>
            <a:r>
              <a:rPr lang="en-US" altLang="zh-CN" sz="1600" dirty="0">
                <a:solidFill>
                  <a:srgbClr val="996600"/>
                </a:solidFill>
              </a:rPr>
              <a:t>.</a:t>
            </a:r>
            <a:r>
              <a:rPr lang="zh-CN" altLang="en-US" sz="1600" dirty="0" smtClean="0">
                <a:solidFill>
                  <a:srgbClr val="996600"/>
                </a:solidFill>
              </a:rPr>
              <a:t>王云度</a:t>
            </a:r>
            <a:r>
              <a:rPr lang="zh-CN" altLang="en-US" sz="1600" dirty="0">
                <a:solidFill>
                  <a:srgbClr val="996600"/>
                </a:solidFill>
              </a:rPr>
              <a:t>、张文立</a:t>
            </a:r>
            <a:r>
              <a:rPr lang="zh-CN" altLang="en-US" sz="1600" dirty="0" smtClean="0">
                <a:solidFill>
                  <a:srgbClr val="996600"/>
                </a:solidFill>
              </a:rPr>
              <a:t>主编</a:t>
            </a:r>
            <a:r>
              <a:rPr lang="en-US" altLang="zh-CN" sz="1600" dirty="0" smtClean="0">
                <a:solidFill>
                  <a:srgbClr val="996600"/>
                </a:solidFill>
              </a:rPr>
              <a:t>:《</a:t>
            </a:r>
            <a:r>
              <a:rPr lang="zh-CN" altLang="en-US" sz="1600" dirty="0">
                <a:solidFill>
                  <a:srgbClr val="996600"/>
                </a:solidFill>
              </a:rPr>
              <a:t>秦帝国史</a:t>
            </a:r>
            <a:r>
              <a:rPr lang="en-US" altLang="zh-CN" sz="1600" dirty="0">
                <a:solidFill>
                  <a:srgbClr val="996600"/>
                </a:solidFill>
              </a:rPr>
              <a:t>》</a:t>
            </a:r>
            <a:r>
              <a:rPr lang="zh-CN" altLang="en-US" sz="1600" dirty="0">
                <a:solidFill>
                  <a:srgbClr val="996600"/>
                </a:solidFill>
              </a:rPr>
              <a:t>，陕西人民教育出版社，</a:t>
            </a:r>
            <a:r>
              <a:rPr lang="en-US" altLang="zh-CN" sz="1600" dirty="0">
                <a:solidFill>
                  <a:srgbClr val="996600"/>
                </a:solidFill>
              </a:rPr>
              <a:t>1997</a:t>
            </a:r>
            <a:r>
              <a:rPr lang="zh-CN" altLang="en-US" sz="1600" dirty="0">
                <a:solidFill>
                  <a:srgbClr val="996600"/>
                </a:solidFill>
              </a:rPr>
              <a:t>。</a:t>
            </a:r>
          </a:p>
          <a:p>
            <a:pPr>
              <a:lnSpc>
                <a:spcPct val="150000"/>
              </a:lnSpc>
              <a:defRPr/>
            </a:pPr>
            <a:r>
              <a:rPr lang="en-US" altLang="zh-CN" sz="1600" dirty="0" smtClean="0">
                <a:solidFill>
                  <a:srgbClr val="996600"/>
                </a:solidFill>
              </a:rPr>
              <a:t>9</a:t>
            </a:r>
            <a:r>
              <a:rPr lang="en-US" altLang="zh-CN" sz="1600" dirty="0">
                <a:solidFill>
                  <a:srgbClr val="996600"/>
                </a:solidFill>
              </a:rPr>
              <a:t>.</a:t>
            </a:r>
            <a:r>
              <a:rPr lang="zh-CN" altLang="en-US" sz="1600" dirty="0" smtClean="0">
                <a:solidFill>
                  <a:srgbClr val="996600"/>
                </a:solidFill>
              </a:rPr>
              <a:t>吕思勉</a:t>
            </a:r>
            <a:r>
              <a:rPr lang="en-US" altLang="zh-CN" sz="1600" dirty="0" smtClean="0">
                <a:solidFill>
                  <a:srgbClr val="996600"/>
                </a:solidFill>
              </a:rPr>
              <a:t>:《</a:t>
            </a:r>
            <a:r>
              <a:rPr lang="zh-CN" altLang="en-US" sz="1600" dirty="0">
                <a:solidFill>
                  <a:srgbClr val="996600"/>
                </a:solidFill>
              </a:rPr>
              <a:t>秦汉史</a:t>
            </a:r>
            <a:r>
              <a:rPr lang="en-US" altLang="zh-CN" sz="1600" dirty="0">
                <a:solidFill>
                  <a:srgbClr val="996600"/>
                </a:solidFill>
              </a:rPr>
              <a:t>》</a:t>
            </a:r>
            <a:r>
              <a:rPr lang="zh-CN" altLang="en-US" sz="1600" dirty="0">
                <a:solidFill>
                  <a:srgbClr val="996600"/>
                </a:solidFill>
              </a:rPr>
              <a:t>，上海古籍出版社，</a:t>
            </a:r>
            <a:r>
              <a:rPr lang="en-US" altLang="zh-CN" sz="1600" dirty="0">
                <a:solidFill>
                  <a:srgbClr val="996600"/>
                </a:solidFill>
              </a:rPr>
              <a:t>1983</a:t>
            </a:r>
            <a:r>
              <a:rPr lang="zh-CN" altLang="en-US" sz="1600" dirty="0">
                <a:solidFill>
                  <a:srgbClr val="996600"/>
                </a:solidFill>
              </a:rPr>
              <a:t>。</a:t>
            </a:r>
          </a:p>
          <a:p>
            <a:pPr>
              <a:lnSpc>
                <a:spcPct val="150000"/>
              </a:lnSpc>
              <a:defRPr/>
            </a:pPr>
            <a:r>
              <a:rPr lang="en-US" altLang="zh-CN" sz="1600" dirty="0" smtClean="0">
                <a:solidFill>
                  <a:srgbClr val="996600"/>
                </a:solidFill>
              </a:rPr>
              <a:t>10</a:t>
            </a:r>
            <a:r>
              <a:rPr lang="en-US" altLang="zh-CN" sz="1600" dirty="0">
                <a:solidFill>
                  <a:srgbClr val="996600"/>
                </a:solidFill>
              </a:rPr>
              <a:t>.</a:t>
            </a:r>
            <a:r>
              <a:rPr lang="zh-CN" altLang="en-US" sz="1600" dirty="0" smtClean="0">
                <a:solidFill>
                  <a:srgbClr val="996600"/>
                </a:solidFill>
              </a:rPr>
              <a:t>翦</a:t>
            </a:r>
            <a:r>
              <a:rPr lang="zh-CN" altLang="en-US" sz="1600" dirty="0">
                <a:solidFill>
                  <a:srgbClr val="996600"/>
                </a:solidFill>
              </a:rPr>
              <a:t>伯</a:t>
            </a:r>
            <a:r>
              <a:rPr lang="zh-CN" altLang="en-US" sz="1600" dirty="0" smtClean="0">
                <a:solidFill>
                  <a:srgbClr val="996600"/>
                </a:solidFill>
              </a:rPr>
              <a:t>赞</a:t>
            </a:r>
            <a:r>
              <a:rPr lang="en-US" altLang="zh-CN" sz="1600" dirty="0" smtClean="0">
                <a:solidFill>
                  <a:srgbClr val="996600"/>
                </a:solidFill>
              </a:rPr>
              <a:t>:《</a:t>
            </a:r>
            <a:r>
              <a:rPr lang="zh-CN" altLang="en-US" sz="1600" dirty="0">
                <a:solidFill>
                  <a:srgbClr val="996600"/>
                </a:solidFill>
              </a:rPr>
              <a:t>秦汉史</a:t>
            </a:r>
            <a:r>
              <a:rPr lang="en-US" altLang="zh-CN" sz="1600" dirty="0">
                <a:solidFill>
                  <a:srgbClr val="996600"/>
                </a:solidFill>
              </a:rPr>
              <a:t>》</a:t>
            </a:r>
            <a:r>
              <a:rPr lang="zh-CN" altLang="en-US" sz="1600" dirty="0">
                <a:solidFill>
                  <a:srgbClr val="996600"/>
                </a:solidFill>
              </a:rPr>
              <a:t>，北京大学出版社，</a:t>
            </a:r>
            <a:r>
              <a:rPr lang="en-US" altLang="zh-CN" sz="1600" dirty="0">
                <a:solidFill>
                  <a:srgbClr val="996600"/>
                </a:solidFill>
              </a:rPr>
              <a:t>1983</a:t>
            </a:r>
            <a:r>
              <a:rPr lang="zh-CN" altLang="en-US" sz="1600" dirty="0">
                <a:solidFill>
                  <a:srgbClr val="996600"/>
                </a:solidFill>
              </a:rPr>
              <a:t>。</a:t>
            </a:r>
          </a:p>
          <a:p>
            <a:pPr>
              <a:lnSpc>
                <a:spcPct val="150000"/>
              </a:lnSpc>
              <a:defRPr/>
            </a:pPr>
            <a:r>
              <a:rPr lang="en-US" altLang="zh-CN" sz="1600" dirty="0" smtClean="0">
                <a:solidFill>
                  <a:srgbClr val="996600"/>
                </a:solidFill>
              </a:rPr>
              <a:t>11.(</a:t>
            </a:r>
            <a:r>
              <a:rPr altLang="en-US" sz="1600" dirty="0" smtClean="0">
                <a:solidFill>
                  <a:srgbClr val="996600"/>
                </a:solidFill>
              </a:rPr>
              <a:t>英</a:t>
            </a:r>
            <a:r>
              <a:rPr lang="en-US" altLang="zh-CN" sz="1600" dirty="0" smtClean="0">
                <a:solidFill>
                  <a:srgbClr val="996600"/>
                </a:solidFill>
              </a:rPr>
              <a:t>)</a:t>
            </a:r>
            <a:r>
              <a:rPr lang="zh-CN" altLang="en-US" sz="1600" dirty="0" smtClean="0">
                <a:solidFill>
                  <a:srgbClr val="996600"/>
                </a:solidFill>
              </a:rPr>
              <a:t>崔瑞德、</a:t>
            </a:r>
            <a:r>
              <a:rPr lang="en-US" altLang="zh-CN" sz="1600" dirty="0" smtClean="0">
                <a:solidFill>
                  <a:srgbClr val="996600"/>
                </a:solidFill>
              </a:rPr>
              <a:t>(</a:t>
            </a:r>
            <a:r>
              <a:rPr altLang="en-US" sz="1600" dirty="0" smtClean="0">
                <a:solidFill>
                  <a:srgbClr val="996600"/>
                </a:solidFill>
              </a:rPr>
              <a:t>美</a:t>
            </a:r>
            <a:r>
              <a:rPr lang="en-US" altLang="zh-CN" sz="1600" dirty="0" smtClean="0">
                <a:solidFill>
                  <a:srgbClr val="996600"/>
                </a:solidFill>
              </a:rPr>
              <a:t>)</a:t>
            </a:r>
            <a:r>
              <a:rPr lang="zh-CN" altLang="en-US" sz="1600" dirty="0" smtClean="0">
                <a:solidFill>
                  <a:srgbClr val="996600"/>
                </a:solidFill>
              </a:rPr>
              <a:t>鲁</a:t>
            </a:r>
            <a:r>
              <a:rPr lang="zh-CN" altLang="en-US" sz="1600" dirty="0">
                <a:solidFill>
                  <a:srgbClr val="996600"/>
                </a:solidFill>
              </a:rPr>
              <a:t>惟一</a:t>
            </a:r>
            <a:r>
              <a:rPr lang="zh-CN" altLang="en-US" sz="1600" dirty="0" smtClean="0">
                <a:solidFill>
                  <a:srgbClr val="996600"/>
                </a:solidFill>
              </a:rPr>
              <a:t>主编</a:t>
            </a:r>
            <a:r>
              <a:rPr lang="en-US" altLang="zh-CN" sz="1600" dirty="0" smtClean="0">
                <a:solidFill>
                  <a:srgbClr val="996600"/>
                </a:solidFill>
              </a:rPr>
              <a:t>:《</a:t>
            </a:r>
            <a:r>
              <a:rPr lang="zh-CN" altLang="en-US" sz="1600" dirty="0">
                <a:solidFill>
                  <a:srgbClr val="996600"/>
                </a:solidFill>
              </a:rPr>
              <a:t>剑桥中国秦汉史</a:t>
            </a:r>
            <a:r>
              <a:rPr lang="en-US" altLang="zh-CN" sz="1600" dirty="0">
                <a:solidFill>
                  <a:srgbClr val="996600"/>
                </a:solidFill>
              </a:rPr>
              <a:t>》</a:t>
            </a:r>
            <a:r>
              <a:rPr lang="zh-CN" altLang="en-US" sz="1600" dirty="0">
                <a:solidFill>
                  <a:srgbClr val="996600"/>
                </a:solidFill>
              </a:rPr>
              <a:t>，中国社会科学出版社，</a:t>
            </a:r>
            <a:r>
              <a:rPr lang="en-US" altLang="zh-CN" sz="1600" dirty="0">
                <a:solidFill>
                  <a:srgbClr val="996600"/>
                </a:solidFill>
              </a:rPr>
              <a:t>1992</a:t>
            </a:r>
            <a:r>
              <a:rPr lang="zh-CN" altLang="en-US" sz="1600" dirty="0">
                <a:solidFill>
                  <a:srgbClr val="996600"/>
                </a:solidFill>
              </a:rPr>
              <a:t>。</a:t>
            </a:r>
          </a:p>
          <a:p>
            <a:pPr>
              <a:lnSpc>
                <a:spcPct val="150000"/>
              </a:lnSpc>
              <a:defRPr/>
            </a:pPr>
            <a:r>
              <a:rPr lang="en-US" altLang="zh-CN" sz="1600" dirty="0" smtClean="0">
                <a:solidFill>
                  <a:srgbClr val="996600"/>
                </a:solidFill>
              </a:rPr>
              <a:t>12</a:t>
            </a:r>
            <a:r>
              <a:rPr lang="en-US" altLang="zh-CN" sz="1600" dirty="0">
                <a:solidFill>
                  <a:srgbClr val="996600"/>
                </a:solidFill>
              </a:rPr>
              <a:t>.</a:t>
            </a:r>
            <a:r>
              <a:rPr lang="zh-CN" altLang="en-US" sz="1600" dirty="0" smtClean="0">
                <a:solidFill>
                  <a:srgbClr val="996600"/>
                </a:solidFill>
              </a:rPr>
              <a:t>张传玺</a:t>
            </a:r>
            <a:r>
              <a:rPr lang="en-US" altLang="zh-CN" sz="1600" dirty="0" smtClean="0">
                <a:solidFill>
                  <a:srgbClr val="996600"/>
                </a:solidFill>
              </a:rPr>
              <a:t>:《</a:t>
            </a:r>
            <a:r>
              <a:rPr lang="zh-CN" altLang="en-US" sz="1600" dirty="0">
                <a:solidFill>
                  <a:srgbClr val="996600"/>
                </a:solidFill>
              </a:rPr>
              <a:t>秦汉问题研究</a:t>
            </a:r>
            <a:r>
              <a:rPr lang="en-US" altLang="zh-CN" sz="1600" dirty="0">
                <a:solidFill>
                  <a:srgbClr val="996600"/>
                </a:solidFill>
              </a:rPr>
              <a:t>》</a:t>
            </a:r>
            <a:r>
              <a:rPr lang="zh-CN" altLang="en-US" sz="1600" dirty="0">
                <a:solidFill>
                  <a:srgbClr val="996600"/>
                </a:solidFill>
              </a:rPr>
              <a:t>，北京大学出版社，</a:t>
            </a:r>
            <a:r>
              <a:rPr lang="en-US" altLang="zh-CN" sz="1600" dirty="0">
                <a:solidFill>
                  <a:srgbClr val="996600"/>
                </a:solidFill>
              </a:rPr>
              <a:t>1995</a:t>
            </a:r>
            <a:r>
              <a:rPr lang="zh-CN" altLang="en-US" sz="1600" dirty="0">
                <a:solidFill>
                  <a:srgbClr val="996600"/>
                </a:solidFill>
              </a:rPr>
              <a:t>。</a:t>
            </a:r>
          </a:p>
          <a:p>
            <a:pPr>
              <a:lnSpc>
                <a:spcPct val="150000"/>
              </a:lnSpc>
              <a:defRPr/>
            </a:pPr>
            <a:r>
              <a:rPr lang="en-US" altLang="zh-CN" sz="1600" dirty="0" smtClean="0">
                <a:solidFill>
                  <a:srgbClr val="996600"/>
                </a:solidFill>
              </a:rPr>
              <a:t>13</a:t>
            </a:r>
            <a:r>
              <a:rPr lang="en-US" altLang="zh-CN" sz="1600" dirty="0">
                <a:solidFill>
                  <a:srgbClr val="996600"/>
                </a:solidFill>
              </a:rPr>
              <a:t>.</a:t>
            </a:r>
            <a:r>
              <a:rPr lang="zh-CN" altLang="en-US" sz="1600" dirty="0" smtClean="0">
                <a:solidFill>
                  <a:srgbClr val="996600"/>
                </a:solidFill>
              </a:rPr>
              <a:t>谭其骧主编</a:t>
            </a:r>
            <a:r>
              <a:rPr lang="en-US" altLang="zh-CN" sz="1600" dirty="0" smtClean="0">
                <a:solidFill>
                  <a:srgbClr val="996600"/>
                </a:solidFill>
              </a:rPr>
              <a:t>:《</a:t>
            </a:r>
            <a:r>
              <a:rPr lang="zh-CN" altLang="en-US" sz="1600" dirty="0">
                <a:solidFill>
                  <a:srgbClr val="996600"/>
                </a:solidFill>
              </a:rPr>
              <a:t>中国历史地图集</a:t>
            </a:r>
            <a:r>
              <a:rPr lang="en-US" altLang="zh-CN" sz="1600" dirty="0">
                <a:solidFill>
                  <a:srgbClr val="996600"/>
                </a:solidFill>
              </a:rPr>
              <a:t>》</a:t>
            </a:r>
            <a:r>
              <a:rPr lang="zh-CN" altLang="en-US" sz="1600" dirty="0">
                <a:solidFill>
                  <a:srgbClr val="996600"/>
                </a:solidFill>
              </a:rPr>
              <a:t>第二册</a:t>
            </a:r>
            <a:r>
              <a:rPr lang="zh-CN" altLang="en-US" sz="1600" dirty="0" smtClean="0">
                <a:solidFill>
                  <a:srgbClr val="996600"/>
                </a:solidFill>
              </a:rPr>
              <a:t>，</a:t>
            </a:r>
            <a:r>
              <a:rPr altLang="en-US" sz="1600" dirty="0" smtClean="0">
                <a:solidFill>
                  <a:srgbClr val="996600"/>
                </a:solidFill>
              </a:rPr>
              <a:t>中国</a:t>
            </a:r>
            <a:r>
              <a:rPr lang="zh-CN" altLang="en-US" sz="1600" dirty="0" smtClean="0">
                <a:solidFill>
                  <a:srgbClr val="996600"/>
                </a:solidFill>
              </a:rPr>
              <a:t>地图</a:t>
            </a:r>
            <a:r>
              <a:rPr lang="zh-CN" altLang="en-US" sz="1600" dirty="0">
                <a:solidFill>
                  <a:srgbClr val="996600"/>
                </a:solidFill>
              </a:rPr>
              <a:t>出版社，</a:t>
            </a:r>
            <a:r>
              <a:rPr lang="en-US" altLang="zh-CN" sz="1600" dirty="0">
                <a:solidFill>
                  <a:srgbClr val="996600"/>
                </a:solidFill>
              </a:rPr>
              <a:t>1982</a:t>
            </a:r>
            <a:r>
              <a:rPr lang="zh-CN" altLang="en-US" sz="1600" dirty="0">
                <a:solidFill>
                  <a:srgbClr val="996600"/>
                </a:solidFill>
              </a:rPr>
              <a:t>。</a:t>
            </a:r>
          </a:p>
        </p:txBody>
      </p:sp>
      <p:pic>
        <p:nvPicPr>
          <p:cNvPr id="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795896"/>
            <a:ext cx="773365" cy="513464"/>
          </a:xfrm>
          <a:prstGeom prst="rect">
            <a:avLst/>
          </a:prstGeom>
        </p:spPr>
      </p:pic>
    </p:spTree>
    <p:extLst>
      <p:ext uri="{BB962C8B-B14F-4D97-AF65-F5344CB8AC3E}">
        <p14:creationId xmlns:p14="http://schemas.microsoft.com/office/powerpoint/2010/main" val="32170991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3"/>
          <p:cNvGrpSpPr>
            <a:grpSpLocks/>
          </p:cNvGrpSpPr>
          <p:nvPr/>
        </p:nvGrpSpPr>
        <p:grpSpPr bwMode="auto">
          <a:xfrm>
            <a:off x="251520" y="1772816"/>
            <a:ext cx="4677668" cy="4088278"/>
            <a:chOff x="425646" y="1643052"/>
            <a:chExt cx="3956727" cy="3791463"/>
          </a:xfrm>
        </p:grpSpPr>
        <p:grpSp>
          <p:nvGrpSpPr>
            <p:cNvPr id="3" name="Group 55"/>
            <p:cNvGrpSpPr>
              <a:grpSpLocks/>
            </p:cNvGrpSpPr>
            <p:nvPr/>
          </p:nvGrpSpPr>
          <p:grpSpPr bwMode="auto">
            <a:xfrm>
              <a:off x="425646" y="1643052"/>
              <a:ext cx="3956727" cy="3791463"/>
              <a:chOff x="-115" y="653"/>
              <a:chExt cx="3913" cy="3612"/>
            </a:xfrm>
          </p:grpSpPr>
          <p:grpSp>
            <p:nvGrpSpPr>
              <p:cNvPr id="9" name="Group 56"/>
              <p:cNvGrpSpPr>
                <a:grpSpLocks/>
              </p:cNvGrpSpPr>
              <p:nvPr/>
            </p:nvGrpSpPr>
            <p:grpSpPr bwMode="auto">
              <a:xfrm>
                <a:off x="-115" y="3051"/>
                <a:ext cx="3913" cy="1214"/>
                <a:chOff x="61" y="3086"/>
                <a:chExt cx="2912" cy="963"/>
              </a:xfrm>
            </p:grpSpPr>
            <p:sp>
              <p:nvSpPr>
                <p:cNvPr id="25" name="Freeform 57"/>
                <p:cNvSpPr>
                  <a:spLocks/>
                </p:cNvSpPr>
                <p:nvPr/>
              </p:nvSpPr>
              <p:spPr bwMode="gray">
                <a:xfrm>
                  <a:off x="351" y="3086"/>
                  <a:ext cx="2242" cy="346"/>
                </a:xfrm>
                <a:custGeom>
                  <a:avLst/>
                  <a:gdLst>
                    <a:gd name="T0" fmla="*/ 0 w 2208"/>
                    <a:gd name="T1" fmla="*/ 754 h 303"/>
                    <a:gd name="T2" fmla="*/ 2201 w 2208"/>
                    <a:gd name="T3" fmla="*/ 765 h 303"/>
                    <a:gd name="T4" fmla="*/ 2457 w 2208"/>
                    <a:gd name="T5" fmla="*/ 0 h 303"/>
                    <a:gd name="T6" fmla="*/ 768 w 2208"/>
                    <a:gd name="T7" fmla="*/ 72 h 303"/>
                    <a:gd name="T8" fmla="*/ 0 w 2208"/>
                    <a:gd name="T9" fmla="*/ 754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05808F"/>
                    </a:gs>
                    <a:gs pos="50000">
                      <a:srgbClr val="03555F"/>
                    </a:gs>
                    <a:gs pos="100000">
                      <a:srgbClr val="05808F"/>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sp>
              <p:nvSpPr>
                <p:cNvPr id="26" name="Freeform 58"/>
                <p:cNvSpPr>
                  <a:spLocks/>
                </p:cNvSpPr>
                <p:nvPr/>
              </p:nvSpPr>
              <p:spPr bwMode="gray">
                <a:xfrm>
                  <a:off x="61" y="3429"/>
                  <a:ext cx="2597" cy="617"/>
                </a:xfrm>
                <a:custGeom>
                  <a:avLst/>
                  <a:gdLst>
                    <a:gd name="T0" fmla="*/ 0 w 2557"/>
                    <a:gd name="T1" fmla="*/ 1400 h 538"/>
                    <a:gd name="T2" fmla="*/ 2850 w 2557"/>
                    <a:gd name="T3" fmla="*/ 1399 h 538"/>
                    <a:gd name="T4" fmla="*/ 2521 w 2557"/>
                    <a:gd name="T5" fmla="*/ 1 h 538"/>
                    <a:gd name="T6" fmla="*/ 323 w 2557"/>
                    <a:gd name="T7" fmla="*/ 0 h 538"/>
                    <a:gd name="T8" fmla="*/ 0 w 2557"/>
                    <a:gd name="T9" fmla="*/ 1400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006666"/>
                    </a:gs>
                    <a:gs pos="100000">
                      <a:srgbClr val="002F2F"/>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sp>
              <p:nvSpPr>
                <p:cNvPr id="27" name="Freeform 59"/>
                <p:cNvSpPr>
                  <a:spLocks/>
                </p:cNvSpPr>
                <p:nvPr/>
              </p:nvSpPr>
              <p:spPr bwMode="gray">
                <a:xfrm>
                  <a:off x="2352" y="3092"/>
                  <a:ext cx="621" cy="957"/>
                </a:xfrm>
                <a:custGeom>
                  <a:avLst/>
                  <a:gdLst>
                    <a:gd name="T0" fmla="*/ 336 w 612"/>
                    <a:gd name="T1" fmla="*/ 2149 h 836"/>
                    <a:gd name="T2" fmla="*/ 677 w 612"/>
                    <a:gd name="T3" fmla="*/ 1225 h 836"/>
                    <a:gd name="T4" fmla="*/ 249 w 612"/>
                    <a:gd name="T5" fmla="*/ 0 h 836"/>
                    <a:gd name="T6" fmla="*/ 0 w 612"/>
                    <a:gd name="T7" fmla="*/ 778 h 836"/>
                    <a:gd name="T8" fmla="*/ 336 w 612"/>
                    <a:gd name="T9" fmla="*/ 2149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00B0AC"/>
                </a:solidFill>
                <a:ln w="12700" cap="rnd">
                  <a:noFill/>
                  <a:round/>
                  <a:headEnd/>
                  <a:tailEnd/>
                </a:ln>
              </p:spPr>
              <p:txBody>
                <a:bodyPr/>
                <a:lstStyle/>
                <a:p>
                  <a:endParaRPr lang="zh-CN" altLang="en-US">
                    <a:latin typeface="黑体" pitchFamily="49" charset="-122"/>
                    <a:ea typeface="黑体" pitchFamily="49" charset="-122"/>
                  </a:endParaRPr>
                </a:p>
              </p:txBody>
            </p:sp>
          </p:grpSp>
          <p:grpSp>
            <p:nvGrpSpPr>
              <p:cNvPr id="10" name="Group 60"/>
              <p:cNvGrpSpPr>
                <a:grpSpLocks/>
              </p:cNvGrpSpPr>
              <p:nvPr/>
            </p:nvGrpSpPr>
            <p:grpSpPr bwMode="auto">
              <a:xfrm>
                <a:off x="305" y="2403"/>
                <a:ext cx="2912" cy="963"/>
                <a:chOff x="305" y="2403"/>
                <a:chExt cx="2912" cy="963"/>
              </a:xfrm>
            </p:grpSpPr>
            <p:sp>
              <p:nvSpPr>
                <p:cNvPr id="22" name="Freeform 61"/>
                <p:cNvSpPr>
                  <a:spLocks/>
                </p:cNvSpPr>
                <p:nvPr/>
              </p:nvSpPr>
              <p:spPr bwMode="gray">
                <a:xfrm>
                  <a:off x="595" y="2403"/>
                  <a:ext cx="2242" cy="346"/>
                </a:xfrm>
                <a:custGeom>
                  <a:avLst/>
                  <a:gdLst>
                    <a:gd name="T0" fmla="*/ 0 w 2208"/>
                    <a:gd name="T1" fmla="*/ 754 h 303"/>
                    <a:gd name="T2" fmla="*/ 2201 w 2208"/>
                    <a:gd name="T3" fmla="*/ 765 h 303"/>
                    <a:gd name="T4" fmla="*/ 2457 w 2208"/>
                    <a:gd name="T5" fmla="*/ 0 h 303"/>
                    <a:gd name="T6" fmla="*/ 768 w 2208"/>
                    <a:gd name="T7" fmla="*/ 72 h 303"/>
                    <a:gd name="T8" fmla="*/ 0 w 2208"/>
                    <a:gd name="T9" fmla="*/ 754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558000"/>
                    </a:gs>
                    <a:gs pos="50000">
                      <a:srgbClr val="385500"/>
                    </a:gs>
                    <a:gs pos="100000">
                      <a:srgbClr val="558000"/>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sp>
              <p:nvSpPr>
                <p:cNvPr id="23" name="Freeform 62"/>
                <p:cNvSpPr>
                  <a:spLocks/>
                </p:cNvSpPr>
                <p:nvPr/>
              </p:nvSpPr>
              <p:spPr bwMode="gray">
                <a:xfrm>
                  <a:off x="305" y="2746"/>
                  <a:ext cx="2597" cy="617"/>
                </a:xfrm>
                <a:custGeom>
                  <a:avLst/>
                  <a:gdLst>
                    <a:gd name="T0" fmla="*/ 0 w 2557"/>
                    <a:gd name="T1" fmla="*/ 1400 h 538"/>
                    <a:gd name="T2" fmla="*/ 2850 w 2557"/>
                    <a:gd name="T3" fmla="*/ 1399 h 538"/>
                    <a:gd name="T4" fmla="*/ 2521 w 2557"/>
                    <a:gd name="T5" fmla="*/ 1 h 538"/>
                    <a:gd name="T6" fmla="*/ 323 w 2557"/>
                    <a:gd name="T7" fmla="*/ 0 h 538"/>
                    <a:gd name="T8" fmla="*/ 0 w 2557"/>
                    <a:gd name="T9" fmla="*/ 1400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669900"/>
                    </a:gs>
                    <a:gs pos="100000">
                      <a:srgbClr val="2F4700"/>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sp>
              <p:nvSpPr>
                <p:cNvPr id="24" name="Freeform 63"/>
                <p:cNvSpPr>
                  <a:spLocks/>
                </p:cNvSpPr>
                <p:nvPr/>
              </p:nvSpPr>
              <p:spPr bwMode="gray">
                <a:xfrm>
                  <a:off x="2596" y="2409"/>
                  <a:ext cx="621" cy="957"/>
                </a:xfrm>
                <a:custGeom>
                  <a:avLst/>
                  <a:gdLst>
                    <a:gd name="T0" fmla="*/ 336 w 612"/>
                    <a:gd name="T1" fmla="*/ 2149 h 836"/>
                    <a:gd name="T2" fmla="*/ 677 w 612"/>
                    <a:gd name="T3" fmla="*/ 1225 h 836"/>
                    <a:gd name="T4" fmla="*/ 249 w 612"/>
                    <a:gd name="T5" fmla="*/ 0 h 836"/>
                    <a:gd name="T6" fmla="*/ 0 w 612"/>
                    <a:gd name="T7" fmla="*/ 778 h 836"/>
                    <a:gd name="T8" fmla="*/ 336 w 612"/>
                    <a:gd name="T9" fmla="*/ 2149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99CC00"/>
                </a:solidFill>
                <a:ln w="12700" cap="rnd">
                  <a:noFill/>
                  <a:round/>
                  <a:headEnd/>
                  <a:tailEnd/>
                </a:ln>
              </p:spPr>
              <p:txBody>
                <a:bodyPr/>
                <a:lstStyle/>
                <a:p>
                  <a:endParaRPr lang="zh-CN" altLang="en-US">
                    <a:latin typeface="黑体" pitchFamily="49" charset="-122"/>
                    <a:ea typeface="黑体" pitchFamily="49" charset="-122"/>
                  </a:endParaRPr>
                </a:p>
              </p:txBody>
            </p:sp>
          </p:grpSp>
          <p:grpSp>
            <p:nvGrpSpPr>
              <p:cNvPr id="11" name="Group 64"/>
              <p:cNvGrpSpPr>
                <a:grpSpLocks/>
              </p:cNvGrpSpPr>
              <p:nvPr/>
            </p:nvGrpSpPr>
            <p:grpSpPr bwMode="auto">
              <a:xfrm>
                <a:off x="635" y="1825"/>
                <a:ext cx="2150" cy="838"/>
                <a:chOff x="635" y="1825"/>
                <a:chExt cx="2150" cy="838"/>
              </a:xfrm>
            </p:grpSpPr>
            <p:sp>
              <p:nvSpPr>
                <p:cNvPr id="19" name="Freeform 65"/>
                <p:cNvSpPr>
                  <a:spLocks/>
                </p:cNvSpPr>
                <p:nvPr/>
              </p:nvSpPr>
              <p:spPr bwMode="gray">
                <a:xfrm>
                  <a:off x="2261" y="1825"/>
                  <a:ext cx="524" cy="838"/>
                </a:xfrm>
                <a:custGeom>
                  <a:avLst/>
                  <a:gdLst>
                    <a:gd name="T0" fmla="*/ 0 w 516"/>
                    <a:gd name="T1" fmla="*/ 517 h 732"/>
                    <a:gd name="T2" fmla="*/ 329 w 516"/>
                    <a:gd name="T3" fmla="*/ 1884 h 732"/>
                    <a:gd name="T4" fmla="*/ 573 w 516"/>
                    <a:gd name="T5" fmla="*/ 1143 h 732"/>
                    <a:gd name="T6" fmla="*/ 174 w 516"/>
                    <a:gd name="T7" fmla="*/ 0 h 732"/>
                    <a:gd name="T8" fmla="*/ 0 w 516"/>
                    <a:gd name="T9" fmla="*/ 517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rgbClr val="FEF800"/>
                </a:solidFill>
                <a:ln w="12700" cap="rnd">
                  <a:noFill/>
                  <a:round/>
                  <a:headEnd/>
                  <a:tailEnd/>
                </a:ln>
              </p:spPr>
              <p:txBody>
                <a:bodyPr/>
                <a:lstStyle/>
                <a:p>
                  <a:endParaRPr lang="zh-CN" altLang="en-US">
                    <a:latin typeface="黑体" pitchFamily="49" charset="-122"/>
                    <a:ea typeface="黑体" pitchFamily="49" charset="-122"/>
                  </a:endParaRPr>
                </a:p>
              </p:txBody>
            </p:sp>
            <p:sp>
              <p:nvSpPr>
                <p:cNvPr id="20" name="Freeform 66"/>
                <p:cNvSpPr>
                  <a:spLocks/>
                </p:cNvSpPr>
                <p:nvPr/>
              </p:nvSpPr>
              <p:spPr bwMode="gray">
                <a:xfrm>
                  <a:off x="915" y="1825"/>
                  <a:ext cx="1504" cy="226"/>
                </a:xfrm>
                <a:custGeom>
                  <a:avLst/>
                  <a:gdLst>
                    <a:gd name="T0" fmla="*/ 0 w 1481"/>
                    <a:gd name="T1" fmla="*/ 513 h 197"/>
                    <a:gd name="T2" fmla="*/ 1481 w 1481"/>
                    <a:gd name="T3" fmla="*/ 513 h 197"/>
                    <a:gd name="T4" fmla="*/ 1648 w 1481"/>
                    <a:gd name="T5" fmla="*/ 0 h 197"/>
                    <a:gd name="T6" fmla="*/ 409 w 1481"/>
                    <a:gd name="T7" fmla="*/ 3 h 197"/>
                    <a:gd name="T8" fmla="*/ 0 w 1481"/>
                    <a:gd name="T9" fmla="*/ 513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gradFill rotWithShape="1">
                  <a:gsLst>
                    <a:gs pos="0">
                      <a:srgbClr val="9E9A00"/>
                    </a:gs>
                    <a:gs pos="50000">
                      <a:srgbClr val="696600"/>
                    </a:gs>
                    <a:gs pos="100000">
                      <a:srgbClr val="9E9A00"/>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sp>
              <p:nvSpPr>
                <p:cNvPr id="21" name="Freeform 67"/>
                <p:cNvSpPr>
                  <a:spLocks/>
                </p:cNvSpPr>
                <p:nvPr/>
              </p:nvSpPr>
              <p:spPr bwMode="gray">
                <a:xfrm>
                  <a:off x="635" y="2051"/>
                  <a:ext cx="1935" cy="607"/>
                </a:xfrm>
                <a:custGeom>
                  <a:avLst/>
                  <a:gdLst>
                    <a:gd name="T0" fmla="*/ 0 w 1906"/>
                    <a:gd name="T1" fmla="*/ 1366 h 530"/>
                    <a:gd name="T2" fmla="*/ 2117 w 1906"/>
                    <a:gd name="T3" fmla="*/ 1366 h 530"/>
                    <a:gd name="T4" fmla="*/ 1785 w 1906"/>
                    <a:gd name="T5" fmla="*/ 0 h 530"/>
                    <a:gd name="T6" fmla="*/ 313 w 1906"/>
                    <a:gd name="T7" fmla="*/ 0 h 530"/>
                    <a:gd name="T8" fmla="*/ 0 w 1906"/>
                    <a:gd name="T9" fmla="*/ 1366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gradFill rotWithShape="1">
                  <a:gsLst>
                    <a:gs pos="0">
                      <a:srgbClr val="CCCC00"/>
                    </a:gs>
                    <a:gs pos="100000">
                      <a:srgbClr val="5E5E00"/>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grpSp>
          <p:grpSp>
            <p:nvGrpSpPr>
              <p:cNvPr id="12" name="Group 68"/>
              <p:cNvGrpSpPr>
                <a:grpSpLocks/>
              </p:cNvGrpSpPr>
              <p:nvPr/>
            </p:nvGrpSpPr>
            <p:grpSpPr bwMode="auto">
              <a:xfrm>
                <a:off x="955" y="1234"/>
                <a:ext cx="1404" cy="737"/>
                <a:chOff x="955" y="1234"/>
                <a:chExt cx="1404" cy="737"/>
              </a:xfrm>
            </p:grpSpPr>
            <p:sp>
              <p:nvSpPr>
                <p:cNvPr id="16" name="Freeform 69"/>
                <p:cNvSpPr>
                  <a:spLocks/>
                </p:cNvSpPr>
                <p:nvPr/>
              </p:nvSpPr>
              <p:spPr bwMode="gray">
                <a:xfrm>
                  <a:off x="1250" y="1239"/>
                  <a:ext cx="742" cy="118"/>
                </a:xfrm>
                <a:custGeom>
                  <a:avLst/>
                  <a:gdLst>
                    <a:gd name="T0" fmla="*/ 0 w 734"/>
                    <a:gd name="T1" fmla="*/ 241 h 104"/>
                    <a:gd name="T2" fmla="*/ 702 w 734"/>
                    <a:gd name="T3" fmla="*/ 250 h 104"/>
                    <a:gd name="T4" fmla="*/ 790 w 734"/>
                    <a:gd name="T5" fmla="*/ 0 h 104"/>
                    <a:gd name="T6" fmla="*/ 194 w 734"/>
                    <a:gd name="T7" fmla="*/ 0 h 104"/>
                    <a:gd name="T8" fmla="*/ 0 w 734"/>
                    <a:gd name="T9" fmla="*/ 24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gradFill rotWithShape="1">
                  <a:gsLst>
                    <a:gs pos="0">
                      <a:srgbClr val="FF6535"/>
                    </a:gs>
                    <a:gs pos="50000">
                      <a:srgbClr val="A94323"/>
                    </a:gs>
                    <a:gs pos="100000">
                      <a:srgbClr val="FF6535"/>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sp>
              <p:nvSpPr>
                <p:cNvPr id="17" name="Freeform 70"/>
                <p:cNvSpPr>
                  <a:spLocks/>
                </p:cNvSpPr>
                <p:nvPr/>
              </p:nvSpPr>
              <p:spPr bwMode="gray">
                <a:xfrm>
                  <a:off x="955" y="1354"/>
                  <a:ext cx="1258" cy="617"/>
                </a:xfrm>
                <a:custGeom>
                  <a:avLst/>
                  <a:gdLst>
                    <a:gd name="T0" fmla="*/ 0 w 1239"/>
                    <a:gd name="T1" fmla="*/ 1400 h 538"/>
                    <a:gd name="T2" fmla="*/ 1377 w 1239"/>
                    <a:gd name="T3" fmla="*/ 1400 h 538"/>
                    <a:gd name="T4" fmla="*/ 1057 w 1239"/>
                    <a:gd name="T5" fmla="*/ 0 h 538"/>
                    <a:gd name="T6" fmla="*/ 321 w 1239"/>
                    <a:gd name="T7" fmla="*/ 0 h 538"/>
                    <a:gd name="T8" fmla="*/ 0 w 1239"/>
                    <a:gd name="T9" fmla="*/ 1400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gradFill rotWithShape="1">
                  <a:gsLst>
                    <a:gs pos="0">
                      <a:srgbClr val="FF9933"/>
                    </a:gs>
                    <a:gs pos="100000">
                      <a:srgbClr val="764718"/>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sp>
              <p:nvSpPr>
                <p:cNvPr id="18" name="Freeform 71"/>
                <p:cNvSpPr>
                  <a:spLocks/>
                </p:cNvSpPr>
                <p:nvPr/>
              </p:nvSpPr>
              <p:spPr bwMode="gray">
                <a:xfrm>
                  <a:off x="1914" y="1234"/>
                  <a:ext cx="445" cy="732"/>
                </a:xfrm>
                <a:custGeom>
                  <a:avLst/>
                  <a:gdLst>
                    <a:gd name="T0" fmla="*/ 317 w 439"/>
                    <a:gd name="T1" fmla="*/ 1669 h 638"/>
                    <a:gd name="T2" fmla="*/ 480 w 439"/>
                    <a:gd name="T3" fmla="*/ 1155 h 638"/>
                    <a:gd name="T4" fmla="*/ 86 w 439"/>
                    <a:gd name="T5" fmla="*/ 0 h 638"/>
                    <a:gd name="T6" fmla="*/ 0 w 439"/>
                    <a:gd name="T7" fmla="*/ 250 h 638"/>
                    <a:gd name="T8" fmla="*/ 317 w 439"/>
                    <a:gd name="T9" fmla="*/ 1669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rgbClr val="FFBA75"/>
                </a:solidFill>
                <a:ln w="12700" cap="rnd">
                  <a:noFill/>
                  <a:round/>
                  <a:headEnd/>
                  <a:tailEnd/>
                </a:ln>
              </p:spPr>
              <p:txBody>
                <a:bodyPr/>
                <a:lstStyle/>
                <a:p>
                  <a:endParaRPr lang="zh-CN" altLang="en-US">
                    <a:latin typeface="黑体" pitchFamily="49" charset="-122"/>
                    <a:ea typeface="黑体" pitchFamily="49" charset="-122"/>
                  </a:endParaRPr>
                </a:p>
              </p:txBody>
            </p:sp>
          </p:grpSp>
          <p:grpSp>
            <p:nvGrpSpPr>
              <p:cNvPr id="13" name="Group 72"/>
              <p:cNvGrpSpPr>
                <a:grpSpLocks/>
              </p:cNvGrpSpPr>
              <p:nvPr/>
            </p:nvGrpSpPr>
            <p:grpSpPr bwMode="auto">
              <a:xfrm>
                <a:off x="1284" y="653"/>
                <a:ext cx="653" cy="616"/>
                <a:chOff x="1284" y="653"/>
                <a:chExt cx="653" cy="616"/>
              </a:xfrm>
            </p:grpSpPr>
            <p:sp>
              <p:nvSpPr>
                <p:cNvPr id="14" name="Freeform 73"/>
                <p:cNvSpPr>
                  <a:spLocks/>
                </p:cNvSpPr>
                <p:nvPr/>
              </p:nvSpPr>
              <p:spPr bwMode="gray">
                <a:xfrm>
                  <a:off x="1284" y="653"/>
                  <a:ext cx="598" cy="616"/>
                </a:xfrm>
                <a:custGeom>
                  <a:avLst/>
                  <a:gdLst>
                    <a:gd name="T0" fmla="*/ 0 w 587"/>
                    <a:gd name="T1" fmla="*/ 1393 h 537"/>
                    <a:gd name="T2" fmla="*/ 667 w 587"/>
                    <a:gd name="T3" fmla="*/ 1402 h 537"/>
                    <a:gd name="T4" fmla="*/ 322 w 587"/>
                    <a:gd name="T5" fmla="*/ 0 h 537"/>
                    <a:gd name="T6" fmla="*/ 0 w 587"/>
                    <a:gd name="T7" fmla="*/ 1393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gradFill rotWithShape="1">
                  <a:gsLst>
                    <a:gs pos="0">
                      <a:srgbClr val="CC3300"/>
                    </a:gs>
                    <a:gs pos="100000">
                      <a:srgbClr val="5E1800"/>
                    </a:gs>
                  </a:gsLst>
                  <a:lin ang="2700000" scaled="1"/>
                </a:gradFill>
                <a:ln w="12700" cap="rnd">
                  <a:noFill/>
                  <a:round/>
                  <a:headEnd/>
                  <a:tailEnd/>
                </a:ln>
              </p:spPr>
              <p:txBody>
                <a:bodyPr/>
                <a:lstStyle/>
                <a:p>
                  <a:endParaRPr lang="zh-CN" altLang="en-US">
                    <a:latin typeface="黑体" pitchFamily="49" charset="-122"/>
                    <a:ea typeface="黑体" pitchFamily="49" charset="-122"/>
                  </a:endParaRPr>
                </a:p>
              </p:txBody>
            </p:sp>
            <p:sp>
              <p:nvSpPr>
                <p:cNvPr id="15" name="Freeform 74"/>
                <p:cNvSpPr>
                  <a:spLocks/>
                </p:cNvSpPr>
                <p:nvPr/>
              </p:nvSpPr>
              <p:spPr bwMode="gray">
                <a:xfrm>
                  <a:off x="1568" y="653"/>
                  <a:ext cx="369" cy="613"/>
                </a:xfrm>
                <a:custGeom>
                  <a:avLst/>
                  <a:gdLst>
                    <a:gd name="T0" fmla="*/ 324 w 364"/>
                    <a:gd name="T1" fmla="*/ 1384 h 535"/>
                    <a:gd name="T2" fmla="*/ 398 w 364"/>
                    <a:gd name="T3" fmla="*/ 1154 h 535"/>
                    <a:gd name="T4" fmla="*/ 0 w 364"/>
                    <a:gd name="T5" fmla="*/ 0 h 535"/>
                    <a:gd name="T6" fmla="*/ 324 w 364"/>
                    <a:gd name="T7" fmla="*/ 1384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rgbClr val="FF6535"/>
                </a:solidFill>
                <a:ln w="12700" cap="rnd">
                  <a:noFill/>
                  <a:round/>
                  <a:headEnd/>
                  <a:tailEnd/>
                </a:ln>
              </p:spPr>
              <p:txBody>
                <a:bodyPr/>
                <a:lstStyle/>
                <a:p>
                  <a:endParaRPr lang="zh-CN" altLang="en-US">
                    <a:latin typeface="黑体" pitchFamily="49" charset="-122"/>
                    <a:ea typeface="黑体" pitchFamily="49" charset="-122"/>
                  </a:endParaRPr>
                </a:p>
              </p:txBody>
            </p:sp>
          </p:grpSp>
        </p:grpSp>
        <p:sp>
          <p:nvSpPr>
            <p:cNvPr id="4" name="TextBox 3"/>
            <p:cNvSpPr txBox="1"/>
            <p:nvPr/>
          </p:nvSpPr>
          <p:spPr>
            <a:xfrm>
              <a:off x="1524121" y="1776612"/>
              <a:ext cx="1259846" cy="513777"/>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defRPr/>
              </a:pPr>
              <a:r>
                <a:rPr lang="zh-CN" altLang="en-US" sz="2000" dirty="0">
                  <a:ln/>
                  <a:solidFill>
                    <a:schemeClr val="bg1"/>
                  </a:solidFill>
                  <a:latin typeface="黑体" pitchFamily="49" charset="-122"/>
                  <a:ea typeface="黑体" pitchFamily="49" charset="-122"/>
                </a:rPr>
                <a:t>皇帝</a:t>
              </a:r>
            </a:p>
          </p:txBody>
        </p:sp>
        <p:sp>
          <p:nvSpPr>
            <p:cNvPr id="5" name="TextBox 4"/>
            <p:cNvSpPr txBox="1"/>
            <p:nvPr/>
          </p:nvSpPr>
          <p:spPr>
            <a:xfrm>
              <a:off x="1884989" y="2501028"/>
              <a:ext cx="590106" cy="44687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defRPr/>
              </a:pPr>
              <a:r>
                <a:rPr lang="zh-CN" altLang="en-US" sz="2000" dirty="0">
                  <a:ln/>
                  <a:solidFill>
                    <a:schemeClr val="bg1"/>
                  </a:solidFill>
                  <a:latin typeface="黑体" pitchFamily="49" charset="-122"/>
                  <a:ea typeface="黑体" pitchFamily="49" charset="-122"/>
                </a:rPr>
                <a:t>三公</a:t>
              </a:r>
            </a:p>
          </p:txBody>
        </p:sp>
        <p:sp>
          <p:nvSpPr>
            <p:cNvPr id="6" name="TextBox 5"/>
            <p:cNvSpPr txBox="1"/>
            <p:nvPr/>
          </p:nvSpPr>
          <p:spPr>
            <a:xfrm>
              <a:off x="1801402" y="3178536"/>
              <a:ext cx="590106" cy="44687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defRPr/>
              </a:pPr>
              <a:r>
                <a:rPr lang="zh-CN" altLang="en-US" sz="2000" dirty="0">
                  <a:ln/>
                  <a:solidFill>
                    <a:schemeClr val="bg1"/>
                  </a:solidFill>
                  <a:latin typeface="黑体" pitchFamily="49" charset="-122"/>
                  <a:ea typeface="黑体" pitchFamily="49" charset="-122"/>
                </a:rPr>
                <a:t>九卿</a:t>
              </a:r>
            </a:p>
          </p:txBody>
        </p:sp>
        <p:sp>
          <p:nvSpPr>
            <p:cNvPr id="7" name="TextBox 6"/>
            <p:cNvSpPr txBox="1"/>
            <p:nvPr/>
          </p:nvSpPr>
          <p:spPr>
            <a:xfrm>
              <a:off x="1975703" y="3929066"/>
              <a:ext cx="373156" cy="44687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defRPr/>
              </a:pPr>
              <a:r>
                <a:rPr lang="zh-CN" altLang="en-US" sz="2000" dirty="0">
                  <a:ln/>
                  <a:solidFill>
                    <a:schemeClr val="bg1"/>
                  </a:solidFill>
                  <a:latin typeface="黑体" pitchFamily="49" charset="-122"/>
                  <a:ea typeface="黑体" pitchFamily="49" charset="-122"/>
                </a:rPr>
                <a:t>郡</a:t>
              </a:r>
            </a:p>
          </p:txBody>
        </p:sp>
        <p:sp>
          <p:nvSpPr>
            <p:cNvPr id="8" name="TextBox 7"/>
            <p:cNvSpPr txBox="1"/>
            <p:nvPr/>
          </p:nvSpPr>
          <p:spPr>
            <a:xfrm>
              <a:off x="1975703" y="4786321"/>
              <a:ext cx="373156" cy="44687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defRPr/>
              </a:pPr>
              <a:r>
                <a:rPr lang="zh-CN" altLang="en-US" sz="2000" dirty="0">
                  <a:ln/>
                  <a:solidFill>
                    <a:schemeClr val="bg1"/>
                  </a:solidFill>
                  <a:latin typeface="黑体" pitchFamily="49" charset="-122"/>
                  <a:ea typeface="黑体" pitchFamily="49" charset="-122"/>
                </a:rPr>
                <a:t>县</a:t>
              </a:r>
            </a:p>
          </p:txBody>
        </p:sp>
      </p:grpSp>
      <p:grpSp>
        <p:nvGrpSpPr>
          <p:cNvPr id="28" name="组合 142"/>
          <p:cNvGrpSpPr>
            <a:grpSpLocks/>
          </p:cNvGrpSpPr>
          <p:nvPr/>
        </p:nvGrpSpPr>
        <p:grpSpPr bwMode="auto">
          <a:xfrm>
            <a:off x="4929188" y="2119731"/>
            <a:ext cx="2962275" cy="3866772"/>
            <a:chOff x="5143504" y="1562126"/>
            <a:chExt cx="3071834" cy="4010014"/>
          </a:xfrm>
        </p:grpSpPr>
        <p:sp>
          <p:nvSpPr>
            <p:cNvPr id="29" name="矩形 28"/>
            <p:cNvSpPr/>
            <p:nvPr/>
          </p:nvSpPr>
          <p:spPr bwMode="auto">
            <a:xfrm>
              <a:off x="6170302" y="1562126"/>
              <a:ext cx="1357322" cy="35719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000" b="1" dirty="0">
                  <a:ln/>
                  <a:solidFill>
                    <a:schemeClr val="bg1"/>
                  </a:solidFill>
                  <a:latin typeface="黑体" pitchFamily="49" charset="-122"/>
                  <a:ea typeface="黑体" pitchFamily="49" charset="-122"/>
                </a:rPr>
                <a:t>皇帝</a:t>
              </a:r>
            </a:p>
          </p:txBody>
        </p:sp>
        <p:sp>
          <p:nvSpPr>
            <p:cNvPr id="30" name="矩形 29"/>
            <p:cNvSpPr/>
            <p:nvPr/>
          </p:nvSpPr>
          <p:spPr bwMode="auto">
            <a:xfrm>
              <a:off x="6858016" y="3571876"/>
              <a:ext cx="1357322" cy="35719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000" b="1" dirty="0">
                  <a:ln/>
                  <a:solidFill>
                    <a:schemeClr val="bg1"/>
                  </a:solidFill>
                  <a:latin typeface="黑体" pitchFamily="49" charset="-122"/>
                  <a:ea typeface="黑体" pitchFamily="49" charset="-122"/>
                </a:rPr>
                <a:t>九卿</a:t>
              </a:r>
            </a:p>
          </p:txBody>
        </p:sp>
        <p:sp>
          <p:nvSpPr>
            <p:cNvPr id="31" name="矩形 30"/>
            <p:cNvSpPr/>
            <p:nvPr/>
          </p:nvSpPr>
          <p:spPr bwMode="auto">
            <a:xfrm>
              <a:off x="5143504" y="2571744"/>
              <a:ext cx="1357322" cy="35719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000" b="1" dirty="0">
                  <a:ln/>
                  <a:solidFill>
                    <a:schemeClr val="bg1"/>
                  </a:solidFill>
                  <a:latin typeface="黑体" pitchFamily="49" charset="-122"/>
                  <a:ea typeface="黑体" pitchFamily="49" charset="-122"/>
                </a:rPr>
                <a:t>三公</a:t>
              </a:r>
            </a:p>
          </p:txBody>
        </p:sp>
        <p:sp>
          <p:nvSpPr>
            <p:cNvPr id="32" name="矩形 31"/>
            <p:cNvSpPr/>
            <p:nvPr/>
          </p:nvSpPr>
          <p:spPr bwMode="auto">
            <a:xfrm>
              <a:off x="5465320" y="4500570"/>
              <a:ext cx="1357322" cy="35719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000" dirty="0">
                  <a:ln/>
                  <a:solidFill>
                    <a:schemeClr val="bg1"/>
                  </a:solidFill>
                  <a:latin typeface="黑体" pitchFamily="49" charset="-122"/>
                  <a:ea typeface="黑体" pitchFamily="49" charset="-122"/>
                </a:rPr>
                <a:t>郡</a:t>
              </a:r>
            </a:p>
          </p:txBody>
        </p:sp>
        <p:sp>
          <p:nvSpPr>
            <p:cNvPr id="33" name="矩形 32"/>
            <p:cNvSpPr/>
            <p:nvPr/>
          </p:nvSpPr>
          <p:spPr bwMode="auto">
            <a:xfrm>
              <a:off x="5429256" y="5214950"/>
              <a:ext cx="1357322" cy="35719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000" b="1" dirty="0">
                  <a:ln/>
                  <a:solidFill>
                    <a:schemeClr val="bg1"/>
                  </a:solidFill>
                  <a:latin typeface="黑体" pitchFamily="49" charset="-122"/>
                  <a:ea typeface="黑体" pitchFamily="49" charset="-122"/>
                </a:rPr>
                <a:t>县</a:t>
              </a:r>
            </a:p>
          </p:txBody>
        </p:sp>
        <p:cxnSp>
          <p:nvCxnSpPr>
            <p:cNvPr id="34" name="直接箭头连接符 33"/>
            <p:cNvCxnSpPr/>
            <p:nvPr/>
          </p:nvCxnSpPr>
          <p:spPr>
            <a:xfrm rot="5400000" flipH="1" flipV="1">
              <a:off x="6572409" y="2142880"/>
              <a:ext cx="284812" cy="164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直接箭头连接符 34"/>
            <p:cNvCxnSpPr/>
            <p:nvPr/>
          </p:nvCxnSpPr>
          <p:spPr>
            <a:xfrm rot="16200000" flipH="1">
              <a:off x="6858027" y="2142058"/>
              <a:ext cx="286458" cy="164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36" name="组合 119"/>
            <p:cNvGrpSpPr>
              <a:grpSpLocks/>
            </p:cNvGrpSpPr>
            <p:nvPr/>
          </p:nvGrpSpPr>
          <p:grpSpPr bwMode="auto">
            <a:xfrm>
              <a:off x="5714739" y="2286109"/>
              <a:ext cx="2215804" cy="1214976"/>
              <a:chOff x="5714739" y="2286109"/>
              <a:chExt cx="2215804" cy="1214976"/>
            </a:xfrm>
          </p:grpSpPr>
          <p:cxnSp>
            <p:nvCxnSpPr>
              <p:cNvPr id="51" name="直接连接符 50"/>
              <p:cNvCxnSpPr/>
              <p:nvPr/>
            </p:nvCxnSpPr>
            <p:spPr>
              <a:xfrm>
                <a:off x="5714740" y="2286109"/>
                <a:ext cx="2215803" cy="1646"/>
              </a:xfrm>
              <a:prstGeom prst="line">
                <a:avLst/>
              </a:prstGeom>
            </p:spPr>
            <p:style>
              <a:lnRef idx="2">
                <a:schemeClr val="accent3"/>
              </a:lnRef>
              <a:fillRef idx="0">
                <a:schemeClr val="accent3"/>
              </a:fillRef>
              <a:effectRef idx="1">
                <a:schemeClr val="accent3"/>
              </a:effectRef>
              <a:fontRef idx="minor">
                <a:schemeClr val="tx1"/>
              </a:fontRef>
            </p:style>
          </p:cxnSp>
          <p:cxnSp>
            <p:nvCxnSpPr>
              <p:cNvPr id="52" name="直接连接符 51"/>
              <p:cNvCxnSpPr/>
              <p:nvPr/>
            </p:nvCxnSpPr>
            <p:spPr>
              <a:xfrm rot="5400000">
                <a:off x="7322232" y="2892774"/>
                <a:ext cx="1214976" cy="1646"/>
              </a:xfrm>
              <a:prstGeom prst="line">
                <a:avLst/>
              </a:prstGeom>
            </p:spPr>
            <p:style>
              <a:lnRef idx="2">
                <a:schemeClr val="accent3"/>
              </a:lnRef>
              <a:fillRef idx="0">
                <a:schemeClr val="accent3"/>
              </a:fillRef>
              <a:effectRef idx="1">
                <a:schemeClr val="accent3"/>
              </a:effectRef>
              <a:fontRef idx="minor">
                <a:schemeClr val="tx1"/>
              </a:fontRef>
            </p:style>
          </p:cxnSp>
          <p:cxnSp>
            <p:nvCxnSpPr>
              <p:cNvPr id="53" name="直接连接符 52"/>
              <p:cNvCxnSpPr/>
              <p:nvPr/>
            </p:nvCxnSpPr>
            <p:spPr>
              <a:xfrm rot="5400000">
                <a:off x="5607730" y="2393119"/>
                <a:ext cx="215666" cy="1647"/>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37" name="组合 117"/>
            <p:cNvGrpSpPr>
              <a:grpSpLocks/>
            </p:cNvGrpSpPr>
            <p:nvPr/>
          </p:nvGrpSpPr>
          <p:grpSpPr bwMode="auto">
            <a:xfrm>
              <a:off x="5569873" y="2929815"/>
              <a:ext cx="1287340" cy="1499788"/>
              <a:chOff x="5569873" y="2929815"/>
              <a:chExt cx="1287340" cy="1499788"/>
            </a:xfrm>
          </p:grpSpPr>
          <p:cxnSp>
            <p:nvCxnSpPr>
              <p:cNvPr id="45" name="直接连接符 44"/>
              <p:cNvCxnSpPr/>
              <p:nvPr/>
            </p:nvCxnSpPr>
            <p:spPr>
              <a:xfrm rot="5400000">
                <a:off x="5892508" y="3321637"/>
                <a:ext cx="785290" cy="1647"/>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直接箭头连接符 45"/>
              <p:cNvCxnSpPr/>
              <p:nvPr/>
            </p:nvCxnSpPr>
            <p:spPr>
              <a:xfrm>
                <a:off x="6285977" y="3713458"/>
                <a:ext cx="571236" cy="16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直接连接符 46"/>
              <p:cNvCxnSpPr/>
              <p:nvPr/>
            </p:nvCxnSpPr>
            <p:spPr>
              <a:xfrm rot="10800000">
                <a:off x="5999535" y="3856687"/>
                <a:ext cx="786890" cy="1646"/>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直接箭头连接符 47"/>
              <p:cNvCxnSpPr/>
              <p:nvPr/>
            </p:nvCxnSpPr>
            <p:spPr>
              <a:xfrm rot="5400000" flipH="1" flipV="1">
                <a:off x="5536100" y="3393251"/>
                <a:ext cx="928518" cy="164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9" name="直接箭头连接符 48"/>
              <p:cNvCxnSpPr/>
              <p:nvPr/>
            </p:nvCxnSpPr>
            <p:spPr>
              <a:xfrm rot="5400000">
                <a:off x="5070206" y="3714281"/>
                <a:ext cx="1428996" cy="16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直接箭头连接符 49"/>
              <p:cNvCxnSpPr/>
              <p:nvPr/>
            </p:nvCxnSpPr>
            <p:spPr>
              <a:xfrm rot="5400000" flipH="1" flipV="1">
                <a:off x="4856199" y="3714281"/>
                <a:ext cx="1428996" cy="16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38" name="组合 133"/>
            <p:cNvGrpSpPr>
              <a:grpSpLocks/>
            </p:cNvGrpSpPr>
            <p:nvPr/>
          </p:nvGrpSpPr>
          <p:grpSpPr bwMode="auto">
            <a:xfrm>
              <a:off x="6857211" y="3927478"/>
              <a:ext cx="859325" cy="931810"/>
              <a:chOff x="6857211" y="3927478"/>
              <a:chExt cx="859325" cy="931810"/>
            </a:xfrm>
          </p:grpSpPr>
          <p:cxnSp>
            <p:nvCxnSpPr>
              <p:cNvPr id="41" name="直接连接符 40"/>
              <p:cNvCxnSpPr/>
              <p:nvPr/>
            </p:nvCxnSpPr>
            <p:spPr>
              <a:xfrm rot="5400000">
                <a:off x="6965015" y="4320122"/>
                <a:ext cx="786935" cy="1647"/>
              </a:xfrm>
              <a:prstGeom prst="line">
                <a:avLst/>
              </a:prstGeom>
            </p:spPr>
            <p:style>
              <a:lnRef idx="2">
                <a:schemeClr val="accent3"/>
              </a:lnRef>
              <a:fillRef idx="0">
                <a:schemeClr val="accent3"/>
              </a:fillRef>
              <a:effectRef idx="1">
                <a:schemeClr val="accent3"/>
              </a:effectRef>
              <a:fontRef idx="minor">
                <a:schemeClr val="tx1"/>
              </a:fontRef>
            </p:style>
          </p:cxnSp>
          <p:cxnSp>
            <p:nvCxnSpPr>
              <p:cNvPr id="42" name="直接箭头连接符 41"/>
              <p:cNvCxnSpPr/>
              <p:nvPr/>
            </p:nvCxnSpPr>
            <p:spPr>
              <a:xfrm rot="10800000">
                <a:off x="6857211" y="4712767"/>
                <a:ext cx="500449" cy="164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直接连接符 42"/>
              <p:cNvCxnSpPr/>
              <p:nvPr/>
            </p:nvCxnSpPr>
            <p:spPr>
              <a:xfrm>
                <a:off x="6857211" y="4857642"/>
                <a:ext cx="859323" cy="1646"/>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直接箭头连接符 43"/>
              <p:cNvCxnSpPr/>
              <p:nvPr/>
            </p:nvCxnSpPr>
            <p:spPr>
              <a:xfrm rot="5400000" flipH="1" flipV="1">
                <a:off x="7286849" y="4427955"/>
                <a:ext cx="857727" cy="164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cxnSp>
          <p:nvCxnSpPr>
            <p:cNvPr id="39" name="直接箭头连接符 38"/>
            <p:cNvCxnSpPr/>
            <p:nvPr/>
          </p:nvCxnSpPr>
          <p:spPr>
            <a:xfrm rot="5400000">
              <a:off x="5678517" y="5035444"/>
              <a:ext cx="215667" cy="164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直接箭头连接符 39"/>
            <p:cNvCxnSpPr/>
            <p:nvPr/>
          </p:nvCxnSpPr>
          <p:spPr>
            <a:xfrm rot="16200000" flipV="1">
              <a:off x="5894170" y="5035444"/>
              <a:ext cx="215667" cy="16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54" name="TextBox 53"/>
          <p:cNvSpPr txBox="1"/>
          <p:nvPr/>
        </p:nvSpPr>
        <p:spPr>
          <a:xfrm>
            <a:off x="3923928" y="6032321"/>
            <a:ext cx="1569660"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lang="zh-CN" altLang="en-US" dirty="0"/>
              <a:t>秦代政治框架图</a:t>
            </a:r>
          </a:p>
        </p:txBody>
      </p:sp>
      <p:sp>
        <p:nvSpPr>
          <p:cNvPr id="55" name="矩形 54"/>
          <p:cNvSpPr/>
          <p:nvPr/>
        </p:nvSpPr>
        <p:spPr>
          <a:xfrm>
            <a:off x="590972" y="1268760"/>
            <a:ext cx="2273476" cy="400110"/>
          </a:xfrm>
          <a:prstGeom prst="rect">
            <a:avLst/>
          </a:prstGeom>
        </p:spPr>
        <p:txBody>
          <a:bodyPr wrap="square">
            <a:spAutoFit/>
            <a:scene3d>
              <a:camera prst="orthographicFront"/>
              <a:lightRig rig="threePt" dir="t"/>
            </a:scene3d>
            <a:sp3d extrusionH="57150">
              <a:bevelT w="38100" h="38100"/>
            </a:sp3d>
          </a:bodyPr>
          <a:lstStyle/>
          <a:p>
            <a:pPr>
              <a:defRPr/>
            </a:pPr>
            <a:r>
              <a:rPr lang="en-US" altLang="zh-CN" sz="2000" b="1" dirty="0">
                <a:latin typeface="黑体" pitchFamily="49" charset="-122"/>
                <a:ea typeface="黑体" pitchFamily="49" charset="-122"/>
              </a:rPr>
              <a:t>2. </a:t>
            </a:r>
            <a:r>
              <a:rPr lang="zh-CN" altLang="en-US" sz="2000" b="1" dirty="0">
                <a:latin typeface="黑体" pitchFamily="49" charset="-122"/>
                <a:ea typeface="黑体" pitchFamily="49" charset="-122"/>
              </a:rPr>
              <a:t>设置官僚系统</a:t>
            </a:r>
          </a:p>
        </p:txBody>
      </p:sp>
    </p:spTree>
    <p:extLst>
      <p:ext uri="{BB962C8B-B14F-4D97-AF65-F5344CB8AC3E}">
        <p14:creationId xmlns:p14="http://schemas.microsoft.com/office/powerpoint/2010/main" val="4099742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0"/>
          <p:cNvGrpSpPr>
            <a:grpSpLocks/>
          </p:cNvGrpSpPr>
          <p:nvPr/>
        </p:nvGrpSpPr>
        <p:grpSpPr bwMode="auto">
          <a:xfrm>
            <a:off x="1500188" y="2113524"/>
            <a:ext cx="6143625" cy="3517900"/>
            <a:chOff x="1142976" y="857231"/>
            <a:chExt cx="6143668" cy="3518478"/>
          </a:xfrm>
        </p:grpSpPr>
        <p:grpSp>
          <p:nvGrpSpPr>
            <p:cNvPr id="6" name="组合 37"/>
            <p:cNvGrpSpPr>
              <a:grpSpLocks/>
            </p:cNvGrpSpPr>
            <p:nvPr/>
          </p:nvGrpSpPr>
          <p:grpSpPr bwMode="auto">
            <a:xfrm>
              <a:off x="1357290" y="1357298"/>
              <a:ext cx="5789654" cy="1571960"/>
              <a:chOff x="1856562" y="1214422"/>
              <a:chExt cx="5789654" cy="1571960"/>
            </a:xfrm>
          </p:grpSpPr>
          <p:grpSp>
            <p:nvGrpSpPr>
              <p:cNvPr id="20" name="Group 3"/>
              <p:cNvGrpSpPr>
                <a:grpSpLocks/>
              </p:cNvGrpSpPr>
              <p:nvPr/>
            </p:nvGrpSpPr>
            <p:grpSpPr bwMode="auto">
              <a:xfrm rot="10800000">
                <a:off x="2356103" y="1968513"/>
                <a:ext cx="4426516" cy="532027"/>
                <a:chOff x="1205" y="1116"/>
                <a:chExt cx="3354" cy="2269"/>
              </a:xfrm>
            </p:grpSpPr>
            <p:sp>
              <p:nvSpPr>
                <p:cNvPr id="27" name="Freeform 4"/>
                <p:cNvSpPr>
                  <a:spLocks/>
                </p:cNvSpPr>
                <p:nvPr/>
              </p:nvSpPr>
              <p:spPr bwMode="auto">
                <a:xfrm>
                  <a:off x="1205" y="1888"/>
                  <a:ext cx="3354" cy="1497"/>
                </a:xfrm>
                <a:custGeom>
                  <a:avLst/>
                  <a:gdLst>
                    <a:gd name="T0" fmla="*/ 0 w 1180"/>
                    <a:gd name="T1" fmla="*/ 158 h 158"/>
                    <a:gd name="T2" fmla="*/ 0 w 1180"/>
                    <a:gd name="T3" fmla="*/ 0 h 158"/>
                    <a:gd name="T4" fmla="*/ 1180 w 1180"/>
                    <a:gd name="T5" fmla="*/ 0 h 158"/>
                    <a:gd name="T6" fmla="*/ 1180 w 1180"/>
                    <a:gd name="T7" fmla="*/ 158 h 158"/>
                    <a:gd name="T8" fmla="*/ 0 60000 65536"/>
                    <a:gd name="T9" fmla="*/ 0 60000 65536"/>
                    <a:gd name="T10" fmla="*/ 0 60000 65536"/>
                    <a:gd name="T11" fmla="*/ 0 60000 65536"/>
                    <a:gd name="T12" fmla="*/ 0 w 1180"/>
                    <a:gd name="T13" fmla="*/ 0 h 158"/>
                    <a:gd name="T14" fmla="*/ 1180 w 1180"/>
                    <a:gd name="T15" fmla="*/ 158 h 158"/>
                  </a:gdLst>
                  <a:ahLst/>
                  <a:cxnLst>
                    <a:cxn ang="T8">
                      <a:pos x="T0" y="T1"/>
                    </a:cxn>
                    <a:cxn ang="T9">
                      <a:pos x="T2" y="T3"/>
                    </a:cxn>
                    <a:cxn ang="T10">
                      <a:pos x="T4" y="T5"/>
                    </a:cxn>
                    <a:cxn ang="T11">
                      <a:pos x="T6" y="T7"/>
                    </a:cxn>
                  </a:cxnLst>
                  <a:rect l="T12" t="T13" r="T14" b="T15"/>
                  <a:pathLst>
                    <a:path w="1180" h="158">
                      <a:moveTo>
                        <a:pt x="0" y="158"/>
                      </a:moveTo>
                      <a:lnTo>
                        <a:pt x="0" y="0"/>
                      </a:lnTo>
                      <a:lnTo>
                        <a:pt x="1180" y="0"/>
                      </a:lnTo>
                      <a:lnTo>
                        <a:pt x="1180" y="158"/>
                      </a:lnTo>
                    </a:path>
                  </a:pathLst>
                </a:cu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zh-CN" altLang="en-US" sz="2000">
                    <a:latin typeface="黑体" pitchFamily="49" charset="-122"/>
                    <a:ea typeface="黑体" pitchFamily="49" charset="-122"/>
                  </a:endParaRPr>
                </a:p>
              </p:txBody>
            </p:sp>
            <p:sp>
              <p:nvSpPr>
                <p:cNvPr id="28" name="Line 5"/>
                <p:cNvSpPr>
                  <a:spLocks noChangeShapeType="1"/>
                </p:cNvSpPr>
                <p:nvPr/>
              </p:nvSpPr>
              <p:spPr bwMode="auto">
                <a:xfrm>
                  <a:off x="2879" y="1116"/>
                  <a:ext cx="0" cy="2268"/>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zh-CN" altLang="en-US" sz="2000">
                    <a:latin typeface="黑体" pitchFamily="49" charset="-122"/>
                    <a:ea typeface="黑体" pitchFamily="49" charset="-122"/>
                  </a:endParaRPr>
                </a:p>
              </p:txBody>
            </p:sp>
          </p:grpSp>
          <p:grpSp>
            <p:nvGrpSpPr>
              <p:cNvPr id="21" name="Group 3"/>
              <p:cNvGrpSpPr>
                <a:grpSpLocks/>
              </p:cNvGrpSpPr>
              <p:nvPr/>
            </p:nvGrpSpPr>
            <p:grpSpPr bwMode="auto">
              <a:xfrm>
                <a:off x="2353462" y="1214422"/>
                <a:ext cx="4429157" cy="532027"/>
                <a:chOff x="1199" y="1117"/>
                <a:chExt cx="3356" cy="2269"/>
              </a:xfrm>
            </p:grpSpPr>
            <p:sp>
              <p:nvSpPr>
                <p:cNvPr id="25" name="Freeform 4"/>
                <p:cNvSpPr>
                  <a:spLocks/>
                </p:cNvSpPr>
                <p:nvPr/>
              </p:nvSpPr>
              <p:spPr bwMode="auto">
                <a:xfrm>
                  <a:off x="1199" y="1889"/>
                  <a:ext cx="3356" cy="1497"/>
                </a:xfrm>
                <a:custGeom>
                  <a:avLst/>
                  <a:gdLst>
                    <a:gd name="T0" fmla="*/ 0 w 1180"/>
                    <a:gd name="T1" fmla="*/ 158 h 158"/>
                    <a:gd name="T2" fmla="*/ 0 w 1180"/>
                    <a:gd name="T3" fmla="*/ 0 h 158"/>
                    <a:gd name="T4" fmla="*/ 1180 w 1180"/>
                    <a:gd name="T5" fmla="*/ 0 h 158"/>
                    <a:gd name="T6" fmla="*/ 1180 w 1180"/>
                    <a:gd name="T7" fmla="*/ 158 h 158"/>
                    <a:gd name="T8" fmla="*/ 0 60000 65536"/>
                    <a:gd name="T9" fmla="*/ 0 60000 65536"/>
                    <a:gd name="T10" fmla="*/ 0 60000 65536"/>
                    <a:gd name="T11" fmla="*/ 0 60000 65536"/>
                    <a:gd name="T12" fmla="*/ 0 w 1180"/>
                    <a:gd name="T13" fmla="*/ 0 h 158"/>
                    <a:gd name="T14" fmla="*/ 1180 w 1180"/>
                    <a:gd name="T15" fmla="*/ 158 h 158"/>
                  </a:gdLst>
                  <a:ahLst/>
                  <a:cxnLst>
                    <a:cxn ang="T8">
                      <a:pos x="T0" y="T1"/>
                    </a:cxn>
                    <a:cxn ang="T9">
                      <a:pos x="T2" y="T3"/>
                    </a:cxn>
                    <a:cxn ang="T10">
                      <a:pos x="T4" y="T5"/>
                    </a:cxn>
                    <a:cxn ang="T11">
                      <a:pos x="T6" y="T7"/>
                    </a:cxn>
                  </a:cxnLst>
                  <a:rect l="T12" t="T13" r="T14" b="T15"/>
                  <a:pathLst>
                    <a:path w="1180" h="158">
                      <a:moveTo>
                        <a:pt x="0" y="158"/>
                      </a:moveTo>
                      <a:lnTo>
                        <a:pt x="0" y="0"/>
                      </a:lnTo>
                      <a:lnTo>
                        <a:pt x="1180" y="0"/>
                      </a:lnTo>
                      <a:lnTo>
                        <a:pt x="1180" y="158"/>
                      </a:lnTo>
                    </a:path>
                  </a:pathLst>
                </a:cu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zh-CN" altLang="en-US" sz="2000">
                    <a:latin typeface="黑体" pitchFamily="49" charset="-122"/>
                    <a:ea typeface="黑体" pitchFamily="49" charset="-122"/>
                  </a:endParaRPr>
                </a:p>
              </p:txBody>
            </p:sp>
            <p:sp>
              <p:nvSpPr>
                <p:cNvPr id="26" name="Line 5"/>
                <p:cNvSpPr>
                  <a:spLocks noChangeShapeType="1"/>
                </p:cNvSpPr>
                <p:nvPr/>
              </p:nvSpPr>
              <p:spPr bwMode="auto">
                <a:xfrm>
                  <a:off x="2881" y="1117"/>
                  <a:ext cx="0" cy="2268"/>
                </a:xfrm>
                <a:prstGeom prst="line">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pPr>
                    <a:defRPr/>
                  </a:pPr>
                  <a:endParaRPr lang="zh-CN" altLang="en-US" sz="2000">
                    <a:latin typeface="黑体" pitchFamily="49" charset="-122"/>
                    <a:ea typeface="黑体" pitchFamily="49" charset="-122"/>
                  </a:endParaRPr>
                </a:p>
              </p:txBody>
            </p:sp>
          </p:grpSp>
          <p:cxnSp>
            <p:nvCxnSpPr>
              <p:cNvPr id="22" name="直接连接符 21"/>
              <p:cNvCxnSpPr/>
              <p:nvPr/>
            </p:nvCxnSpPr>
            <p:spPr>
              <a:xfrm>
                <a:off x="1858149" y="2500585"/>
                <a:ext cx="5786478" cy="158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3" name="直接连接符 22"/>
              <p:cNvCxnSpPr/>
              <p:nvPr/>
            </p:nvCxnSpPr>
            <p:spPr>
              <a:xfrm rot="5400000">
                <a:off x="1714457" y="2642690"/>
                <a:ext cx="285797" cy="158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24" name="直接连接符 23"/>
              <p:cNvCxnSpPr/>
              <p:nvPr/>
            </p:nvCxnSpPr>
            <p:spPr>
              <a:xfrm rot="5400000">
                <a:off x="7502523" y="2642690"/>
                <a:ext cx="285797" cy="1588"/>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7" name="AutoShape 6"/>
            <p:cNvSpPr>
              <a:spLocks noChangeArrowheads="1"/>
            </p:cNvSpPr>
            <p:nvPr/>
          </p:nvSpPr>
          <p:spPr bwMode="auto">
            <a:xfrm>
              <a:off x="3000364" y="857231"/>
              <a:ext cx="2263775" cy="508000"/>
            </a:xfrm>
            <a:prstGeom prst="flowChartAlternateProcess">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zh-CN" altLang="en-US" sz="2400" b="1" dirty="0">
                  <a:solidFill>
                    <a:schemeClr val="bg1"/>
                  </a:solidFill>
                  <a:latin typeface="黑体" pitchFamily="49" charset="-122"/>
                  <a:ea typeface="黑体" pitchFamily="49" charset="-122"/>
                </a:rPr>
                <a:t>皇  帝</a:t>
              </a:r>
            </a:p>
          </p:txBody>
        </p:sp>
        <p:sp>
          <p:nvSpPr>
            <p:cNvPr id="8" name="AutoShape 9"/>
            <p:cNvSpPr>
              <a:spLocks noChangeArrowheads="1"/>
            </p:cNvSpPr>
            <p:nvPr/>
          </p:nvSpPr>
          <p:spPr bwMode="auto">
            <a:xfrm>
              <a:off x="1285852" y="1749385"/>
              <a:ext cx="1481445" cy="428628"/>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b="1" dirty="0">
                  <a:solidFill>
                    <a:srgbClr val="4C5F68"/>
                  </a:solidFill>
                  <a:latin typeface="黑体" pitchFamily="49" charset="-122"/>
                  <a:ea typeface="黑体" pitchFamily="49" charset="-122"/>
                </a:rPr>
                <a:t>太  尉</a:t>
              </a:r>
              <a:endParaRPr lang="zh-CN" altLang="en-US" sz="1400" b="1" dirty="0">
                <a:solidFill>
                  <a:srgbClr val="4C5F68"/>
                </a:solidFill>
                <a:latin typeface="黑体" pitchFamily="49" charset="-122"/>
                <a:ea typeface="黑体" pitchFamily="49" charset="-122"/>
              </a:endParaRPr>
            </a:p>
          </p:txBody>
        </p:sp>
        <p:sp>
          <p:nvSpPr>
            <p:cNvPr id="9" name="AutoShape 12"/>
            <p:cNvSpPr>
              <a:spLocks noChangeArrowheads="1"/>
            </p:cNvSpPr>
            <p:nvPr/>
          </p:nvSpPr>
          <p:spPr bwMode="auto">
            <a:xfrm>
              <a:off x="1142976" y="2892740"/>
              <a:ext cx="500065"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奉常</a:t>
              </a:r>
            </a:p>
          </p:txBody>
        </p:sp>
        <p:sp>
          <p:nvSpPr>
            <p:cNvPr id="10" name="AutoShape 9"/>
            <p:cNvSpPr>
              <a:spLocks noChangeArrowheads="1"/>
            </p:cNvSpPr>
            <p:nvPr/>
          </p:nvSpPr>
          <p:spPr bwMode="auto">
            <a:xfrm>
              <a:off x="3286116" y="1749385"/>
              <a:ext cx="1571636" cy="428628"/>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b="1">
                  <a:solidFill>
                    <a:srgbClr val="4C5F68"/>
                  </a:solidFill>
                  <a:latin typeface="黑体" pitchFamily="49" charset="-122"/>
                  <a:ea typeface="黑体" pitchFamily="49" charset="-122"/>
                </a:rPr>
                <a:t>丞  相</a:t>
              </a:r>
              <a:endParaRPr lang="zh-CN" altLang="en-US" sz="1400" b="1">
                <a:solidFill>
                  <a:srgbClr val="4C5F68"/>
                </a:solidFill>
                <a:latin typeface="黑体" pitchFamily="49" charset="-122"/>
                <a:ea typeface="黑体" pitchFamily="49" charset="-122"/>
              </a:endParaRPr>
            </a:p>
          </p:txBody>
        </p:sp>
        <p:sp>
          <p:nvSpPr>
            <p:cNvPr id="11" name="AutoShape 9"/>
            <p:cNvSpPr>
              <a:spLocks noChangeArrowheads="1"/>
            </p:cNvSpPr>
            <p:nvPr/>
          </p:nvSpPr>
          <p:spPr bwMode="auto">
            <a:xfrm>
              <a:off x="5572133" y="1749385"/>
              <a:ext cx="1500197" cy="428628"/>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zh-CN" altLang="en-US" b="1">
                  <a:solidFill>
                    <a:srgbClr val="4C5F68"/>
                  </a:solidFill>
                  <a:latin typeface="黑体" pitchFamily="49" charset="-122"/>
                  <a:ea typeface="黑体" pitchFamily="49" charset="-122"/>
                </a:rPr>
                <a:t>御史大夫</a:t>
              </a:r>
            </a:p>
          </p:txBody>
        </p:sp>
        <p:sp>
          <p:nvSpPr>
            <p:cNvPr id="12" name="AutoShape 12"/>
            <p:cNvSpPr>
              <a:spLocks noChangeArrowheads="1"/>
            </p:cNvSpPr>
            <p:nvPr/>
          </p:nvSpPr>
          <p:spPr bwMode="auto">
            <a:xfrm>
              <a:off x="1847831" y="2892740"/>
              <a:ext cx="500065"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郎中令</a:t>
              </a:r>
            </a:p>
          </p:txBody>
        </p:sp>
        <p:sp>
          <p:nvSpPr>
            <p:cNvPr id="13" name="AutoShape 12"/>
            <p:cNvSpPr>
              <a:spLocks noChangeArrowheads="1"/>
            </p:cNvSpPr>
            <p:nvPr/>
          </p:nvSpPr>
          <p:spPr bwMode="auto">
            <a:xfrm>
              <a:off x="2554273" y="2892740"/>
              <a:ext cx="500067"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卫尉</a:t>
              </a:r>
            </a:p>
          </p:txBody>
        </p:sp>
        <p:sp>
          <p:nvSpPr>
            <p:cNvPr id="14" name="AutoShape 12"/>
            <p:cNvSpPr>
              <a:spLocks noChangeArrowheads="1"/>
            </p:cNvSpPr>
            <p:nvPr/>
          </p:nvSpPr>
          <p:spPr bwMode="auto">
            <a:xfrm>
              <a:off x="3259128" y="2892740"/>
              <a:ext cx="500067"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太仆</a:t>
              </a:r>
            </a:p>
          </p:txBody>
        </p:sp>
        <p:sp>
          <p:nvSpPr>
            <p:cNvPr id="15" name="AutoShape 12"/>
            <p:cNvSpPr>
              <a:spLocks noChangeArrowheads="1"/>
            </p:cNvSpPr>
            <p:nvPr/>
          </p:nvSpPr>
          <p:spPr bwMode="auto">
            <a:xfrm>
              <a:off x="3963983" y="2892740"/>
              <a:ext cx="500067"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廷尉</a:t>
              </a:r>
            </a:p>
          </p:txBody>
        </p:sp>
        <p:sp>
          <p:nvSpPr>
            <p:cNvPr id="16" name="AutoShape 12"/>
            <p:cNvSpPr>
              <a:spLocks noChangeArrowheads="1"/>
            </p:cNvSpPr>
            <p:nvPr/>
          </p:nvSpPr>
          <p:spPr bwMode="auto">
            <a:xfrm>
              <a:off x="4670426" y="2892740"/>
              <a:ext cx="500065"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典客</a:t>
              </a:r>
            </a:p>
          </p:txBody>
        </p:sp>
        <p:sp>
          <p:nvSpPr>
            <p:cNvPr id="17" name="AutoShape 12"/>
            <p:cNvSpPr>
              <a:spLocks noChangeArrowheads="1"/>
            </p:cNvSpPr>
            <p:nvPr/>
          </p:nvSpPr>
          <p:spPr bwMode="auto">
            <a:xfrm>
              <a:off x="5375281" y="2892740"/>
              <a:ext cx="500065"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宗正</a:t>
              </a:r>
            </a:p>
          </p:txBody>
        </p:sp>
        <p:sp>
          <p:nvSpPr>
            <p:cNvPr id="18" name="AutoShape 12"/>
            <p:cNvSpPr>
              <a:spLocks noChangeArrowheads="1"/>
            </p:cNvSpPr>
            <p:nvPr/>
          </p:nvSpPr>
          <p:spPr bwMode="auto">
            <a:xfrm>
              <a:off x="6081723" y="2892740"/>
              <a:ext cx="500067"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治粟内史</a:t>
              </a:r>
            </a:p>
          </p:txBody>
        </p:sp>
        <p:sp>
          <p:nvSpPr>
            <p:cNvPr id="19" name="AutoShape 12"/>
            <p:cNvSpPr>
              <a:spLocks noChangeArrowheads="1"/>
            </p:cNvSpPr>
            <p:nvPr/>
          </p:nvSpPr>
          <p:spPr bwMode="auto">
            <a:xfrm>
              <a:off x="6786577" y="2892740"/>
              <a:ext cx="500067" cy="1482969"/>
            </a:xfrm>
            <a:prstGeom prst="flowChartAlternateProcess">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ctr">
                <a:defRPr/>
              </a:pPr>
              <a:r>
                <a:rPr lang="zh-CN" altLang="en-US" b="1" dirty="0">
                  <a:solidFill>
                    <a:schemeClr val="accent3">
                      <a:lumMod val="50000"/>
                    </a:schemeClr>
                  </a:solidFill>
                  <a:latin typeface="黑体" pitchFamily="49" charset="-122"/>
                  <a:ea typeface="黑体" pitchFamily="49" charset="-122"/>
                </a:rPr>
                <a:t>少府</a:t>
              </a:r>
            </a:p>
          </p:txBody>
        </p:sp>
      </p:grpSp>
      <p:sp>
        <p:nvSpPr>
          <p:cNvPr id="29" name="矩形 28"/>
          <p:cNvSpPr/>
          <p:nvPr/>
        </p:nvSpPr>
        <p:spPr>
          <a:xfrm>
            <a:off x="3707904" y="5744289"/>
            <a:ext cx="1415772" cy="276999"/>
          </a:xfrm>
          <a:prstGeom prst="rect">
            <a:avLst/>
          </a:prstGeom>
          <a:noFill/>
        </p:spPr>
        <p:txBody>
          <a:bodyPr wrap="square" rtlCol="0">
            <a:spAutoFit/>
            <a:scene3d>
              <a:camera prst="orthographicFront"/>
              <a:lightRig rig="threePt" dir="t"/>
            </a:scene3d>
            <a:sp3d extrusionH="57150">
              <a:bevelT w="38100" h="38100"/>
            </a:sp3d>
          </a:bodyPr>
          <a:lstStyle/>
          <a:p>
            <a:pPr algn="ctr" eaLnBrk="0" fontAlgn="base" hangingPunct="0">
              <a:spcBef>
                <a:spcPct val="0"/>
              </a:spcBef>
              <a:spcAft>
                <a:spcPct val="0"/>
              </a:spcAft>
            </a:pPr>
            <a:r>
              <a:rPr lang="zh-CN" altLang="en-US" sz="1200" dirty="0">
                <a:latin typeface="黑体" pitchFamily="49" charset="-122"/>
                <a:ea typeface="黑体" pitchFamily="49" charset="-122"/>
                <a:sym typeface="楷体_GB2312" pitchFamily="49" charset="-122"/>
              </a:rPr>
              <a:t>　</a:t>
            </a:r>
            <a:r>
              <a:rPr lang="zh-CN" altLang="en-US" sz="1200" dirty="0">
                <a:latin typeface="黑体" pitchFamily="49" charset="-122"/>
                <a:ea typeface="黑体" pitchFamily="49" charset="-122"/>
              </a:rPr>
              <a:t>秦代中央官制</a:t>
            </a:r>
          </a:p>
        </p:txBody>
      </p:sp>
    </p:spTree>
    <p:extLst>
      <p:ext uri="{BB962C8B-B14F-4D97-AF65-F5344CB8AC3E}">
        <p14:creationId xmlns:p14="http://schemas.microsoft.com/office/powerpoint/2010/main" val="1744697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3648" y="1444134"/>
            <a:ext cx="2376264" cy="369332"/>
          </a:xfrm>
          <a:prstGeom prst="rect">
            <a:avLst/>
          </a:prstGeom>
          <a:noFill/>
        </p:spPr>
        <p:txBody>
          <a:bodyPr wrap="square" rtlCol="0">
            <a:spAutoFit/>
            <a:scene3d>
              <a:camera prst="orthographicFront"/>
              <a:lightRig rig="threePt" dir="t"/>
            </a:scene3d>
            <a:sp3d extrusionH="57150">
              <a:bevelT w="38100" h="38100"/>
            </a:sp3d>
          </a:bodyPr>
          <a:lstStyle/>
          <a:p>
            <a:pPr algn="ctr" eaLnBrk="0" fontAlgn="base" hangingPunct="0">
              <a:spcBef>
                <a:spcPct val="0"/>
              </a:spcBef>
              <a:spcAft>
                <a:spcPct val="0"/>
              </a:spcAft>
            </a:pPr>
            <a:r>
              <a:rPr lang="zh-CN" altLang="en-US" dirty="0">
                <a:latin typeface="黑体" pitchFamily="49" charset="-122"/>
                <a:ea typeface="黑体" pitchFamily="49" charset="-122"/>
                <a:sym typeface="楷体_GB2312" pitchFamily="49" charset="-122"/>
              </a:rPr>
              <a:t>　</a:t>
            </a:r>
            <a:r>
              <a:rPr lang="zh-CN" altLang="en-US" dirty="0">
                <a:latin typeface="黑体" pitchFamily="49" charset="-122"/>
                <a:ea typeface="黑体" pitchFamily="49" charset="-122"/>
              </a:rPr>
              <a:t>秦代地方官制</a:t>
            </a:r>
          </a:p>
        </p:txBody>
      </p:sp>
      <p:graphicFrame>
        <p:nvGraphicFramePr>
          <p:cNvPr id="3" name="内容占位符 99"/>
          <p:cNvGraphicFramePr>
            <a:graphicFrameLocks/>
          </p:cNvGraphicFramePr>
          <p:nvPr>
            <p:extLst>
              <p:ext uri="{D42A27DB-BD31-4B8C-83A1-F6EECF244321}">
                <p14:modId xmlns:p14="http://schemas.microsoft.com/office/powerpoint/2010/main" val="786663871"/>
              </p:ext>
            </p:extLst>
          </p:nvPr>
        </p:nvGraphicFramePr>
        <p:xfrm>
          <a:off x="539552" y="2062056"/>
          <a:ext cx="3889435" cy="3808314"/>
        </p:xfrm>
        <a:graphic>
          <a:graphicData uri="http://schemas.openxmlformats.org/drawingml/2006/table">
            <a:tbl>
              <a:tblPr firstRow="1" bandRow="1">
                <a:effectLst/>
                <a:tableStyleId>{7DF18680-E054-41AD-8BC1-D1AEF772440D}</a:tableStyleId>
              </a:tblPr>
              <a:tblGrid>
                <a:gridCol w="661735"/>
                <a:gridCol w="1016060"/>
                <a:gridCol w="2211640"/>
              </a:tblGrid>
              <a:tr h="366373">
                <a:tc>
                  <a:txBody>
                    <a:bodyPr/>
                    <a:lstStyle/>
                    <a:p>
                      <a:pPr algn="ctr">
                        <a:lnSpc>
                          <a:spcPts val="2000"/>
                        </a:lnSpc>
                        <a:spcAft>
                          <a:spcPts val="0"/>
                        </a:spcAft>
                      </a:pPr>
                      <a:r>
                        <a:rPr lang="zh-CN" sz="1400" kern="0" dirty="0">
                          <a:latin typeface="黑体" pitchFamily="49" charset="-122"/>
                          <a:ea typeface="黑体" pitchFamily="49" charset="-122"/>
                        </a:rPr>
                        <a:t>序列</a:t>
                      </a:r>
                      <a:endParaRPr lang="zh-CN" sz="1400" b="1"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官名</a:t>
                      </a:r>
                      <a:endParaRPr lang="zh-CN" sz="1400" b="1"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职掌</a:t>
                      </a:r>
                      <a:endParaRPr lang="zh-CN" sz="1400" b="1" kern="100" dirty="0">
                        <a:solidFill>
                          <a:schemeClr val="bg1"/>
                        </a:solidFill>
                        <a:latin typeface="黑体" pitchFamily="49" charset="-122"/>
                        <a:ea typeface="黑体" pitchFamily="49" charset="-122"/>
                      </a:endParaRPr>
                    </a:p>
                  </a:txBody>
                  <a:tcPr marL="74416" marR="74416" marT="0" marB="0" anchor="ctr"/>
                </a:tc>
              </a:tr>
              <a:tr h="366373">
                <a:tc rowSpan="3">
                  <a:txBody>
                    <a:bodyPr/>
                    <a:lstStyle/>
                    <a:p>
                      <a:pPr algn="ctr">
                        <a:lnSpc>
                          <a:spcPts val="2000"/>
                        </a:lnSpc>
                        <a:spcAft>
                          <a:spcPts val="0"/>
                        </a:spcAft>
                      </a:pPr>
                      <a:r>
                        <a:rPr lang="zh-CN" sz="1400" kern="0" dirty="0">
                          <a:latin typeface="黑体" pitchFamily="49" charset="-122"/>
                          <a:ea typeface="黑体" pitchFamily="49" charset="-122"/>
                        </a:rPr>
                        <a:t>郡官</a:t>
                      </a:r>
                      <a:endParaRPr lang="zh-CN" sz="1400" b="1"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郡守</a:t>
                      </a:r>
                      <a:endParaRPr lang="zh-CN" sz="1400" b="1"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主持全郡事务</a:t>
                      </a:r>
                      <a:endParaRPr lang="zh-CN" sz="1400" b="1" kern="100" dirty="0">
                        <a:solidFill>
                          <a:schemeClr val="bg1"/>
                        </a:solidFill>
                        <a:latin typeface="黑体" pitchFamily="49" charset="-122"/>
                        <a:ea typeface="黑体" pitchFamily="49" charset="-122"/>
                      </a:endParaRPr>
                    </a:p>
                  </a:txBody>
                  <a:tcPr marL="74416" marR="74416" marT="0" marB="0" anchor="ctr"/>
                </a:tc>
              </a:tr>
              <a:tr h="366373">
                <a:tc vMerge="1">
                  <a:txBody>
                    <a:bodyPr/>
                    <a:lstStyle/>
                    <a:p>
                      <a:endParaRPr lang="zh-CN" altLang="en-US"/>
                    </a:p>
                  </a:txBody>
                  <a:tcPr/>
                </a:tc>
                <a:tc>
                  <a:txBody>
                    <a:bodyPr/>
                    <a:lstStyle/>
                    <a:p>
                      <a:pPr algn="ctr">
                        <a:lnSpc>
                          <a:spcPts val="2000"/>
                        </a:lnSpc>
                        <a:spcAft>
                          <a:spcPts val="0"/>
                        </a:spcAft>
                      </a:pPr>
                      <a:r>
                        <a:rPr lang="zh-CN" sz="1400" kern="0" dirty="0">
                          <a:latin typeface="黑体" pitchFamily="49" charset="-122"/>
                          <a:ea typeface="黑体" pitchFamily="49" charset="-122"/>
                        </a:rPr>
                        <a:t>郡丞</a:t>
                      </a:r>
                      <a:endParaRPr lang="zh-CN" sz="1400" b="1"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掌管全郡军队</a:t>
                      </a:r>
                      <a:endParaRPr lang="zh-CN" sz="1400" b="1" kern="100" dirty="0">
                        <a:solidFill>
                          <a:schemeClr val="bg1"/>
                        </a:solidFill>
                        <a:latin typeface="黑体" pitchFamily="49" charset="-122"/>
                        <a:ea typeface="黑体" pitchFamily="49" charset="-122"/>
                      </a:endParaRPr>
                    </a:p>
                  </a:txBody>
                  <a:tcPr marL="74416" marR="74416" marT="0" marB="0" anchor="ctr"/>
                </a:tc>
              </a:tr>
              <a:tr h="366373">
                <a:tc vMerge="1">
                  <a:txBody>
                    <a:bodyPr/>
                    <a:lstStyle/>
                    <a:p>
                      <a:endParaRPr lang="zh-CN" altLang="en-US"/>
                    </a:p>
                  </a:txBody>
                  <a:tcPr/>
                </a:tc>
                <a:tc>
                  <a:txBody>
                    <a:bodyPr/>
                    <a:lstStyle/>
                    <a:p>
                      <a:pPr algn="ctr">
                        <a:lnSpc>
                          <a:spcPts val="2000"/>
                        </a:lnSpc>
                        <a:spcAft>
                          <a:spcPts val="0"/>
                        </a:spcAft>
                      </a:pPr>
                      <a:r>
                        <a:rPr lang="zh-CN" sz="1400" kern="0" dirty="0">
                          <a:latin typeface="黑体" pitchFamily="49" charset="-122"/>
                          <a:ea typeface="黑体" pitchFamily="49" charset="-122"/>
                        </a:rPr>
                        <a:t>监御史</a:t>
                      </a:r>
                      <a:endParaRPr lang="zh-CN" sz="1400"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负责监察</a:t>
                      </a:r>
                      <a:endParaRPr lang="zh-CN" sz="1400" kern="100" dirty="0">
                        <a:solidFill>
                          <a:schemeClr val="bg1"/>
                        </a:solidFill>
                        <a:latin typeface="黑体" pitchFamily="49" charset="-122"/>
                        <a:ea typeface="黑体" pitchFamily="49" charset="-122"/>
                      </a:endParaRPr>
                    </a:p>
                  </a:txBody>
                  <a:tcPr marL="74416" marR="74416" marT="0" marB="0" anchor="ctr"/>
                </a:tc>
              </a:tr>
              <a:tr h="510957">
                <a:tc rowSpan="3">
                  <a:txBody>
                    <a:bodyPr/>
                    <a:lstStyle/>
                    <a:p>
                      <a:pPr algn="ctr">
                        <a:lnSpc>
                          <a:spcPts val="2000"/>
                        </a:lnSpc>
                        <a:spcAft>
                          <a:spcPts val="0"/>
                        </a:spcAft>
                      </a:pPr>
                      <a:r>
                        <a:rPr lang="zh-CN" sz="1400" kern="0" dirty="0">
                          <a:latin typeface="黑体" pitchFamily="49" charset="-122"/>
                          <a:ea typeface="黑体" pitchFamily="49" charset="-122"/>
                        </a:rPr>
                        <a:t>县官</a:t>
                      </a:r>
                      <a:endParaRPr lang="zh-CN" sz="1400"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县令、县长</a:t>
                      </a:r>
                      <a:endParaRPr lang="zh-CN" sz="1400"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主持全县政务</a:t>
                      </a:r>
                      <a:endParaRPr lang="zh-CN" sz="1400" kern="100" dirty="0">
                        <a:solidFill>
                          <a:schemeClr val="bg1"/>
                        </a:solidFill>
                        <a:latin typeface="黑体" pitchFamily="49" charset="-122"/>
                        <a:ea typeface="黑体" pitchFamily="49" charset="-122"/>
                      </a:endParaRPr>
                    </a:p>
                  </a:txBody>
                  <a:tcPr marL="74416" marR="74416" marT="0" marB="0" anchor="ctr"/>
                </a:tc>
              </a:tr>
              <a:tr h="366373">
                <a:tc vMerge="1">
                  <a:txBody>
                    <a:bodyPr/>
                    <a:lstStyle/>
                    <a:p>
                      <a:endParaRPr lang="zh-CN" altLang="en-US"/>
                    </a:p>
                  </a:txBody>
                  <a:tcPr/>
                </a:tc>
                <a:tc>
                  <a:txBody>
                    <a:bodyPr/>
                    <a:lstStyle/>
                    <a:p>
                      <a:pPr algn="ctr">
                        <a:lnSpc>
                          <a:spcPts val="2000"/>
                        </a:lnSpc>
                        <a:spcAft>
                          <a:spcPts val="0"/>
                        </a:spcAft>
                      </a:pPr>
                      <a:r>
                        <a:rPr lang="zh-CN" sz="1400" kern="0" dirty="0">
                          <a:latin typeface="黑体" pitchFamily="49" charset="-122"/>
                          <a:ea typeface="黑体" pitchFamily="49" charset="-122"/>
                        </a:rPr>
                        <a:t>县尉</a:t>
                      </a:r>
                      <a:endParaRPr lang="zh-CN" sz="1400"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掌管全县军事</a:t>
                      </a:r>
                      <a:endParaRPr lang="zh-CN" sz="1400" kern="100" dirty="0">
                        <a:solidFill>
                          <a:schemeClr val="bg1"/>
                        </a:solidFill>
                        <a:latin typeface="黑体" pitchFamily="49" charset="-122"/>
                        <a:ea typeface="黑体" pitchFamily="49" charset="-122"/>
                      </a:endParaRPr>
                    </a:p>
                  </a:txBody>
                  <a:tcPr marL="74416" marR="74416" marT="0" marB="0" anchor="ctr"/>
                </a:tc>
              </a:tr>
              <a:tr h="366373">
                <a:tc vMerge="1">
                  <a:txBody>
                    <a:bodyPr/>
                    <a:lstStyle/>
                    <a:p>
                      <a:endParaRPr lang="zh-CN" altLang="en-US"/>
                    </a:p>
                  </a:txBody>
                  <a:tcPr/>
                </a:tc>
                <a:tc>
                  <a:txBody>
                    <a:bodyPr/>
                    <a:lstStyle/>
                    <a:p>
                      <a:pPr algn="ctr">
                        <a:lnSpc>
                          <a:spcPts val="2000"/>
                        </a:lnSpc>
                        <a:spcAft>
                          <a:spcPts val="0"/>
                        </a:spcAft>
                      </a:pPr>
                      <a:r>
                        <a:rPr lang="zh-CN" sz="1400" kern="0">
                          <a:latin typeface="黑体" pitchFamily="49" charset="-122"/>
                          <a:ea typeface="黑体" pitchFamily="49" charset="-122"/>
                        </a:rPr>
                        <a:t>县丞</a:t>
                      </a:r>
                      <a:endParaRPr lang="zh-CN" sz="1400" kern="10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负责司法</a:t>
                      </a:r>
                      <a:endParaRPr lang="zh-CN" sz="1400" kern="100" dirty="0">
                        <a:solidFill>
                          <a:schemeClr val="bg1"/>
                        </a:solidFill>
                        <a:latin typeface="黑体" pitchFamily="49" charset="-122"/>
                        <a:ea typeface="黑体" pitchFamily="49" charset="-122"/>
                      </a:endParaRPr>
                    </a:p>
                  </a:txBody>
                  <a:tcPr marL="74416" marR="74416" marT="0" marB="0" anchor="ctr"/>
                </a:tc>
              </a:tr>
              <a:tr h="366373">
                <a:tc rowSpan="3">
                  <a:txBody>
                    <a:bodyPr/>
                    <a:lstStyle/>
                    <a:p>
                      <a:pPr algn="ctr">
                        <a:lnSpc>
                          <a:spcPts val="2000"/>
                        </a:lnSpc>
                        <a:spcAft>
                          <a:spcPts val="0"/>
                        </a:spcAft>
                      </a:pPr>
                      <a:r>
                        <a:rPr lang="zh-CN" sz="1400" kern="0" dirty="0">
                          <a:latin typeface="黑体" pitchFamily="49" charset="-122"/>
                          <a:ea typeface="黑体" pitchFamily="49" charset="-122"/>
                        </a:rPr>
                        <a:t>乡村</a:t>
                      </a:r>
                      <a:endParaRPr lang="zh-CN" sz="1400" kern="100" dirty="0">
                        <a:latin typeface="黑体" pitchFamily="49" charset="-122"/>
                        <a:ea typeface="黑体" pitchFamily="49" charset="-122"/>
                      </a:endParaRPr>
                    </a:p>
                    <a:p>
                      <a:pPr algn="ctr">
                        <a:lnSpc>
                          <a:spcPts val="2000"/>
                        </a:lnSpc>
                        <a:spcAft>
                          <a:spcPts val="0"/>
                        </a:spcAft>
                      </a:pPr>
                      <a:r>
                        <a:rPr lang="zh-CN" sz="1400" kern="0" dirty="0">
                          <a:latin typeface="黑体" pitchFamily="49" charset="-122"/>
                          <a:ea typeface="黑体" pitchFamily="49" charset="-122"/>
                        </a:rPr>
                        <a:t>官吏</a:t>
                      </a:r>
                      <a:endParaRPr lang="zh-CN" sz="1400"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a:latin typeface="黑体" pitchFamily="49" charset="-122"/>
                          <a:ea typeface="黑体" pitchFamily="49" charset="-122"/>
                        </a:rPr>
                        <a:t>三老</a:t>
                      </a:r>
                      <a:endParaRPr lang="zh-CN" sz="1400" kern="10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掌教化</a:t>
                      </a:r>
                      <a:endParaRPr lang="zh-CN" sz="1400" kern="100" dirty="0">
                        <a:solidFill>
                          <a:schemeClr val="bg1"/>
                        </a:solidFill>
                        <a:latin typeface="黑体" pitchFamily="49" charset="-122"/>
                        <a:ea typeface="黑体" pitchFamily="49" charset="-122"/>
                      </a:endParaRPr>
                    </a:p>
                  </a:txBody>
                  <a:tcPr marL="74416" marR="74416" marT="0" marB="0" anchor="ctr"/>
                </a:tc>
              </a:tr>
              <a:tr h="366373">
                <a:tc vMerge="1">
                  <a:txBody>
                    <a:bodyPr/>
                    <a:lstStyle/>
                    <a:p>
                      <a:endParaRPr lang="zh-CN" altLang="en-US"/>
                    </a:p>
                  </a:txBody>
                  <a:tcPr/>
                </a:tc>
                <a:tc>
                  <a:txBody>
                    <a:bodyPr/>
                    <a:lstStyle/>
                    <a:p>
                      <a:pPr algn="ctr">
                        <a:lnSpc>
                          <a:spcPts val="2000"/>
                        </a:lnSpc>
                        <a:spcAft>
                          <a:spcPts val="0"/>
                        </a:spcAft>
                      </a:pPr>
                      <a:r>
                        <a:rPr lang="zh-CN" sz="1400" kern="0">
                          <a:latin typeface="黑体" pitchFamily="49" charset="-122"/>
                          <a:ea typeface="黑体" pitchFamily="49" charset="-122"/>
                        </a:rPr>
                        <a:t>啬夫</a:t>
                      </a:r>
                      <a:endParaRPr lang="zh-CN" sz="1400" kern="10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负责赋税徭役</a:t>
                      </a:r>
                      <a:endParaRPr lang="zh-CN" sz="1400" kern="100" dirty="0">
                        <a:solidFill>
                          <a:schemeClr val="bg1"/>
                        </a:solidFill>
                        <a:latin typeface="黑体" pitchFamily="49" charset="-122"/>
                        <a:ea typeface="黑体" pitchFamily="49" charset="-122"/>
                      </a:endParaRPr>
                    </a:p>
                  </a:txBody>
                  <a:tcPr marL="74416" marR="74416" marT="0" marB="0" anchor="ctr"/>
                </a:tc>
              </a:tr>
              <a:tr h="366373">
                <a:tc vMerge="1">
                  <a:txBody>
                    <a:bodyPr/>
                    <a:lstStyle/>
                    <a:p>
                      <a:endParaRPr lang="zh-CN" altLang="en-US"/>
                    </a:p>
                  </a:txBody>
                  <a:tcPr/>
                </a:tc>
                <a:tc>
                  <a:txBody>
                    <a:bodyPr/>
                    <a:lstStyle/>
                    <a:p>
                      <a:pPr algn="ctr">
                        <a:lnSpc>
                          <a:spcPts val="2000"/>
                        </a:lnSpc>
                        <a:spcAft>
                          <a:spcPts val="0"/>
                        </a:spcAft>
                      </a:pPr>
                      <a:r>
                        <a:rPr lang="zh-CN" sz="1400" kern="0" dirty="0">
                          <a:latin typeface="黑体" pitchFamily="49" charset="-122"/>
                          <a:ea typeface="黑体" pitchFamily="49" charset="-122"/>
                        </a:rPr>
                        <a:t>游徼</a:t>
                      </a:r>
                      <a:endParaRPr lang="zh-CN" sz="1400" kern="100" dirty="0">
                        <a:solidFill>
                          <a:schemeClr val="bg1"/>
                        </a:solidFill>
                        <a:latin typeface="黑体" pitchFamily="49" charset="-122"/>
                        <a:ea typeface="黑体" pitchFamily="49" charset="-122"/>
                      </a:endParaRPr>
                    </a:p>
                  </a:txBody>
                  <a:tcPr marL="74416" marR="74416" marT="0" marB="0" anchor="ctr"/>
                </a:tc>
                <a:tc>
                  <a:txBody>
                    <a:bodyPr/>
                    <a:lstStyle/>
                    <a:p>
                      <a:pPr algn="ctr">
                        <a:lnSpc>
                          <a:spcPts val="2000"/>
                        </a:lnSpc>
                        <a:spcAft>
                          <a:spcPts val="0"/>
                        </a:spcAft>
                      </a:pPr>
                      <a:r>
                        <a:rPr lang="zh-CN" sz="1400" kern="0" dirty="0">
                          <a:latin typeface="黑体" pitchFamily="49" charset="-122"/>
                          <a:ea typeface="黑体" pitchFamily="49" charset="-122"/>
                        </a:rPr>
                        <a:t>负责地方治安</a:t>
                      </a:r>
                      <a:endParaRPr lang="zh-CN" sz="1400" kern="100" dirty="0">
                        <a:solidFill>
                          <a:schemeClr val="bg1"/>
                        </a:solidFill>
                        <a:latin typeface="黑体" pitchFamily="49" charset="-122"/>
                        <a:ea typeface="黑体" pitchFamily="49" charset="-122"/>
                      </a:endParaRPr>
                    </a:p>
                  </a:txBody>
                  <a:tcPr marL="74416" marR="74416" marT="0" marB="0" anchor="ctr"/>
                </a:tc>
              </a:tr>
            </a:tbl>
          </a:graphicData>
        </a:graphic>
      </p:graphicFrame>
      <p:grpSp>
        <p:nvGrpSpPr>
          <p:cNvPr id="6" name="组合 14"/>
          <p:cNvGrpSpPr>
            <a:grpSpLocks/>
          </p:cNvGrpSpPr>
          <p:nvPr/>
        </p:nvGrpSpPr>
        <p:grpSpPr bwMode="auto">
          <a:xfrm>
            <a:off x="4645011" y="1857364"/>
            <a:ext cx="3929193" cy="3714776"/>
            <a:chOff x="4572000" y="1774210"/>
            <a:chExt cx="3929090" cy="3714563"/>
          </a:xfrm>
        </p:grpSpPr>
        <p:pic>
          <p:nvPicPr>
            <p:cNvPr id="10" name="图片 9" descr="地方官署.jpg"/>
            <p:cNvPicPr>
              <a:picLocks noChangeAspect="1"/>
            </p:cNvPicPr>
            <p:nvPr/>
          </p:nvPicPr>
          <p:blipFill>
            <a:blip r:embed="rId2" cstate="print"/>
            <a:srcRect l="3760" t="3270" r="2241" b="18245"/>
            <a:stretch>
              <a:fillRect/>
            </a:stretch>
          </p:blipFill>
          <p:spPr>
            <a:xfrm>
              <a:off x="5427660" y="3417190"/>
              <a:ext cx="2157966" cy="2071583"/>
            </a:xfrm>
            <a:prstGeom prst="rect">
              <a:avLst/>
            </a:prstGeom>
            <a:solidFill>
              <a:srgbClr val="FFFFFF">
                <a:shade val="85000"/>
              </a:srgbClr>
            </a:solidFill>
            <a:ln>
              <a:noFill/>
            </a:ln>
            <a:effectLst/>
          </p:spPr>
        </p:pic>
        <p:sp>
          <p:nvSpPr>
            <p:cNvPr id="11" name="TextBox 10"/>
            <p:cNvSpPr txBox="1"/>
            <p:nvPr/>
          </p:nvSpPr>
          <p:spPr>
            <a:xfrm>
              <a:off x="4572000" y="1774210"/>
              <a:ext cx="3929090" cy="1569570"/>
            </a:xfrm>
            <a:prstGeom prst="rect">
              <a:avLst/>
            </a:prstGeom>
            <a:noFill/>
          </p:spPr>
          <p:txBody>
            <a:bodyPr>
              <a:spAutoFit/>
              <a:scene3d>
                <a:camera prst="orthographicFront"/>
                <a:lightRig rig="threePt" dir="t"/>
              </a:scene3d>
              <a:sp3d extrusionH="57150">
                <a:bevelT w="69850" h="38100" prst="cross"/>
              </a:sp3d>
            </a:bodyPr>
            <a:lstStyle/>
            <a:p>
              <a:pPr>
                <a:lnSpc>
                  <a:spcPct val="150000"/>
                </a:lnSpc>
                <a:buFont typeface="Arial" pitchFamily="34" charset="0"/>
                <a:buChar char="•"/>
                <a:defRPr/>
              </a:pPr>
              <a:r>
                <a:rPr lang="zh-CN" altLang="en-US" sz="1600" dirty="0">
                  <a:latin typeface="黑体" pitchFamily="2" charset="-122"/>
                  <a:ea typeface="黑体" pitchFamily="2" charset="-122"/>
                </a:rPr>
                <a:t>  封国的君位和贵族职位是世袭的，</a:t>
              </a:r>
              <a:r>
                <a:rPr lang="zh-CN" altLang="en-US" sz="1600" dirty="0">
                  <a:latin typeface="黑体" pitchFamily="2" charset="-122"/>
                  <a:ea typeface="黑体" pitchFamily="2" charset="-122"/>
                  <a:hlinkClick r:id="rId3" action="ppaction://hlinksldjump"/>
                </a:rPr>
                <a:t>郡县</a:t>
              </a:r>
              <a:r>
                <a:rPr lang="zh-CN" altLang="en-US" sz="1600" dirty="0">
                  <a:latin typeface="黑体" pitchFamily="2" charset="-122"/>
                  <a:ea typeface="黑体" pitchFamily="2" charset="-122"/>
                </a:rPr>
                <a:t>的官吏则可</a:t>
              </a:r>
              <a:r>
                <a:rPr lang="zh-CN" altLang="en-US" sz="1600" dirty="0" smtClean="0">
                  <a:latin typeface="黑体" pitchFamily="2" charset="-122"/>
                  <a:ea typeface="黑体" pitchFamily="2" charset="-122"/>
                </a:rPr>
                <a:t>随时</a:t>
              </a:r>
              <a:r>
                <a:rPr lang="zh-CN" altLang="en-US" sz="1600" dirty="0">
                  <a:latin typeface="黑体" pitchFamily="2" charset="-122"/>
                  <a:ea typeface="黑体" pitchFamily="2" charset="-122"/>
                </a:rPr>
                <a:t>由朝廷任免。</a:t>
              </a:r>
              <a:endParaRPr lang="en-US" altLang="zh-CN" sz="1600" dirty="0">
                <a:latin typeface="黑体" pitchFamily="2" charset="-122"/>
                <a:ea typeface="黑体" pitchFamily="2" charset="-122"/>
              </a:endParaRPr>
            </a:p>
            <a:p>
              <a:pPr>
                <a:lnSpc>
                  <a:spcPct val="150000"/>
                </a:lnSpc>
                <a:buFont typeface="Arial" pitchFamily="34" charset="0"/>
                <a:buChar char="•"/>
                <a:defRPr/>
              </a:pPr>
              <a:r>
                <a:rPr lang="zh-CN" altLang="en-US" sz="1600" dirty="0">
                  <a:latin typeface="黑体" pitchFamily="2" charset="-122"/>
                  <a:ea typeface="黑体" pitchFamily="2" charset="-122"/>
                </a:rPr>
                <a:t>  封国具有相对的独立性，郡县必须直接接受中央的</a:t>
              </a:r>
              <a:r>
                <a:rPr lang="zh-CN" altLang="en-US" sz="1600" dirty="0" smtClean="0">
                  <a:latin typeface="黑体" pitchFamily="2" charset="-122"/>
                  <a:ea typeface="黑体" pitchFamily="2" charset="-122"/>
                </a:rPr>
                <a:t>领导</a:t>
              </a:r>
              <a:r>
                <a:rPr lang="zh-CN" altLang="en-US" sz="1600" dirty="0">
                  <a:latin typeface="黑体" pitchFamily="2" charset="-122"/>
                  <a:ea typeface="黑体" pitchFamily="2" charset="-122"/>
                </a:rPr>
                <a:t>与监督。</a:t>
              </a:r>
            </a:p>
          </p:txBody>
        </p:sp>
      </p:grpSp>
      <p:sp>
        <p:nvSpPr>
          <p:cNvPr id="12" name="矩形 11"/>
          <p:cNvSpPr/>
          <p:nvPr/>
        </p:nvSpPr>
        <p:spPr bwMode="auto">
          <a:xfrm>
            <a:off x="5508104" y="5600273"/>
            <a:ext cx="2031325" cy="276999"/>
          </a:xfrm>
          <a:prstGeom prst="rect">
            <a:avLst/>
          </a:prstGeom>
          <a:noFill/>
        </p:spPr>
        <p:txBody>
          <a:bodyPr wrap="square" rtlCol="0">
            <a:spAutoFit/>
            <a:scene3d>
              <a:camera prst="orthographicFront"/>
              <a:lightRig rig="threePt" dir="t"/>
            </a:scene3d>
            <a:sp3d extrusionH="57150">
              <a:bevelT w="38100" h="38100"/>
            </a:sp3d>
          </a:bodyPr>
          <a:lstStyle/>
          <a:p>
            <a:pPr algn="ctr" eaLnBrk="0" fontAlgn="base" hangingPunct="0">
              <a:spcBef>
                <a:spcPct val="0"/>
              </a:spcBef>
              <a:spcAft>
                <a:spcPct val="0"/>
              </a:spcAft>
            </a:pPr>
            <a:r>
              <a:rPr lang="zh-CN" altLang="en-US" sz="1200" dirty="0">
                <a:latin typeface="黑体" pitchFamily="49" charset="-122"/>
                <a:ea typeface="黑体" pitchFamily="49" charset="-122"/>
                <a:sym typeface="楷体_GB2312" pitchFamily="49" charset="-122"/>
              </a:rPr>
              <a:t>　</a:t>
            </a:r>
            <a:r>
              <a:rPr lang="zh-CN" altLang="en-US" sz="1200" dirty="0">
                <a:latin typeface="黑体" pitchFamily="49" charset="-122"/>
                <a:ea typeface="黑体" pitchFamily="49" charset="-122"/>
              </a:rPr>
              <a:t>地方部分官署及印绶图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铜车马.jpg"/>
          <p:cNvPicPr>
            <a:picLocks noChangeAspect="1"/>
          </p:cNvPicPr>
          <p:nvPr/>
        </p:nvPicPr>
        <p:blipFill>
          <a:blip r:embed="rId2" cstate="print"/>
          <a:srcRect t="6250" r="5352" b="17708"/>
          <a:stretch>
            <a:fillRect/>
          </a:stretch>
        </p:blipFill>
        <p:spPr>
          <a:xfrm>
            <a:off x="4208728" y="2000228"/>
            <a:ext cx="3863733" cy="2328147"/>
          </a:xfrm>
          <a:prstGeom prst="rect">
            <a:avLst/>
          </a:prstGeom>
          <a:ln>
            <a:noFill/>
          </a:ln>
          <a:effectLst/>
        </p:spPr>
      </p:pic>
      <p:pic>
        <p:nvPicPr>
          <p:cNvPr id="6" name="Picture 4" descr="http://www.cycnet.com.cn/encyclopedia/history/images/991021035.jpg"/>
          <p:cNvPicPr>
            <a:picLocks noChangeAspect="1" noChangeArrowheads="1"/>
          </p:cNvPicPr>
          <p:nvPr/>
        </p:nvPicPr>
        <p:blipFill>
          <a:blip r:embed="rId3" cstate="print"/>
          <a:srcRect/>
          <a:stretch>
            <a:fillRect/>
          </a:stretch>
        </p:blipFill>
        <p:spPr bwMode="auto">
          <a:xfrm>
            <a:off x="857224" y="4429120"/>
            <a:ext cx="2143125" cy="1571636"/>
          </a:xfrm>
          <a:prstGeom prst="rect">
            <a:avLst/>
          </a:prstGeom>
          <a:ln>
            <a:noFill/>
          </a:ln>
          <a:effectLst/>
        </p:spPr>
      </p:pic>
      <p:pic>
        <p:nvPicPr>
          <p:cNvPr id="7" name="图片 6" descr="秦弩副本.jpg"/>
          <p:cNvPicPr>
            <a:picLocks noChangeAspect="1"/>
          </p:cNvPicPr>
          <p:nvPr/>
        </p:nvPicPr>
        <p:blipFill>
          <a:blip r:embed="rId4" cstate="print"/>
          <a:stretch>
            <a:fillRect/>
          </a:stretch>
        </p:blipFill>
        <p:spPr>
          <a:xfrm>
            <a:off x="5286380" y="4429120"/>
            <a:ext cx="2857520" cy="1562706"/>
          </a:xfrm>
          <a:prstGeom prst="rect">
            <a:avLst/>
          </a:prstGeom>
          <a:ln>
            <a:noFill/>
          </a:ln>
          <a:effectLst/>
        </p:spPr>
      </p:pic>
      <p:grpSp>
        <p:nvGrpSpPr>
          <p:cNvPr id="8" name="组合 21"/>
          <p:cNvGrpSpPr>
            <a:grpSpLocks/>
          </p:cNvGrpSpPr>
          <p:nvPr/>
        </p:nvGrpSpPr>
        <p:grpSpPr bwMode="auto">
          <a:xfrm>
            <a:off x="3071813" y="4429115"/>
            <a:ext cx="2143125" cy="1571625"/>
            <a:chOff x="3071802" y="4214818"/>
            <a:chExt cx="2143125" cy="1571625"/>
          </a:xfrm>
        </p:grpSpPr>
        <p:pic>
          <p:nvPicPr>
            <p:cNvPr id="9" name="Picture 8" descr="http://hiphotos.baidu.com/%CE%F7%B0%B2%C7%D8%D4%B4/pic/item/2b3f1c0261cbb4c409fa933a.jpg"/>
            <p:cNvPicPr>
              <a:picLocks noChangeAspect="1" noChangeArrowheads="1"/>
            </p:cNvPicPr>
            <p:nvPr/>
          </p:nvPicPr>
          <p:blipFill>
            <a:blip r:embed="rId5" cstate="print"/>
            <a:srcRect b="16031"/>
            <a:stretch>
              <a:fillRect/>
            </a:stretch>
          </p:blipFill>
          <p:spPr bwMode="auto">
            <a:xfrm>
              <a:off x="3071802" y="4214818"/>
              <a:ext cx="2143125" cy="1571625"/>
            </a:xfrm>
            <a:prstGeom prst="rect">
              <a:avLst/>
            </a:prstGeom>
            <a:ln>
              <a:noFill/>
            </a:ln>
            <a:effectLst/>
          </p:spPr>
        </p:pic>
        <p:sp>
          <p:nvSpPr>
            <p:cNvPr id="10" name="TextBox 9"/>
            <p:cNvSpPr txBox="1"/>
            <p:nvPr/>
          </p:nvSpPr>
          <p:spPr>
            <a:xfrm>
              <a:off x="3967786" y="5421318"/>
              <a:ext cx="492443"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t>虎符</a:t>
              </a:r>
            </a:p>
          </p:txBody>
        </p:sp>
      </p:grpSp>
      <p:grpSp>
        <p:nvGrpSpPr>
          <p:cNvPr id="11" name="组合 23"/>
          <p:cNvGrpSpPr>
            <a:grpSpLocks/>
          </p:cNvGrpSpPr>
          <p:nvPr/>
        </p:nvGrpSpPr>
        <p:grpSpPr bwMode="auto">
          <a:xfrm>
            <a:off x="1799313" y="1928802"/>
            <a:ext cx="2031325" cy="2356647"/>
            <a:chOff x="1799277" y="1714488"/>
            <a:chExt cx="2031925" cy="2356663"/>
          </a:xfrm>
        </p:grpSpPr>
        <p:sp>
          <p:nvSpPr>
            <p:cNvPr id="12" name="矩形 11"/>
            <p:cNvSpPr/>
            <p:nvPr/>
          </p:nvSpPr>
          <p:spPr bwMode="auto">
            <a:xfrm>
              <a:off x="1799277" y="2356639"/>
              <a:ext cx="2031925" cy="1714512"/>
            </a:xfrm>
            <a:prstGeom prst="rect">
              <a:avLst/>
            </a:prstGeom>
          </p:spPr>
          <p:txBody>
            <a:bodyPr vert="eaVert">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endParaRPr lang="en-US" altLang="zh-CN" sz="1600" spc="150" dirty="0">
                <a:ln w="11430"/>
                <a:latin typeface="黑体" pitchFamily="2" charset="-122"/>
                <a:ea typeface="黑体" pitchFamily="2" charset="-122"/>
              </a:endParaRPr>
            </a:p>
            <a:p>
              <a:pPr>
                <a:lnSpc>
                  <a:spcPct val="150000"/>
                </a:lnSpc>
                <a:buFont typeface="Wingdings" pitchFamily="2" charset="2"/>
                <a:buChar char="Ø"/>
                <a:defRPr/>
              </a:pPr>
              <a:r>
                <a:rPr lang="en-US" altLang="zh-CN" sz="1600" spc="150" dirty="0">
                  <a:ln w="11430"/>
                  <a:latin typeface="黑体" pitchFamily="2" charset="-122"/>
                  <a:ea typeface="黑体" pitchFamily="2" charset="-122"/>
                </a:rPr>
                <a:t> </a:t>
              </a:r>
              <a:r>
                <a:rPr lang="zh-CN" altLang="en-US" sz="1600" spc="150" dirty="0">
                  <a:ln w="11430"/>
                  <a:latin typeface="黑体" pitchFamily="2" charset="-122"/>
                  <a:ea typeface="黑体" pitchFamily="2" charset="-122"/>
                </a:rPr>
                <a:t>中央常备军</a:t>
              </a:r>
              <a:endParaRPr lang="en-US" altLang="zh-CN" sz="1600" spc="150" dirty="0">
                <a:ln w="11430"/>
                <a:latin typeface="黑体" pitchFamily="2" charset="-122"/>
                <a:ea typeface="黑体" pitchFamily="2" charset="-122"/>
              </a:endParaRPr>
            </a:p>
            <a:p>
              <a:pPr>
                <a:lnSpc>
                  <a:spcPct val="150000"/>
                </a:lnSpc>
                <a:buFont typeface="Wingdings" pitchFamily="2" charset="2"/>
                <a:buChar char="Ø"/>
                <a:defRPr/>
              </a:pPr>
              <a:r>
                <a:rPr lang="en-US" altLang="zh-CN" sz="1600" spc="150" dirty="0">
                  <a:ln w="11430"/>
                  <a:latin typeface="黑体" pitchFamily="2" charset="-122"/>
                  <a:ea typeface="黑体" pitchFamily="2" charset="-122"/>
                </a:rPr>
                <a:t> </a:t>
              </a:r>
              <a:r>
                <a:rPr lang="zh-CN" altLang="en-US" sz="1600" spc="150" dirty="0">
                  <a:ln w="11430"/>
                  <a:latin typeface="黑体" pitchFamily="2" charset="-122"/>
                  <a:ea typeface="黑体" pitchFamily="2" charset="-122"/>
                </a:rPr>
                <a:t>地方预备队</a:t>
              </a:r>
              <a:endParaRPr lang="en-US" altLang="zh-CN" sz="1600" spc="150" dirty="0">
                <a:ln w="11430"/>
                <a:latin typeface="黑体" pitchFamily="2" charset="-122"/>
                <a:ea typeface="黑体" pitchFamily="2" charset="-122"/>
              </a:endParaRPr>
            </a:p>
            <a:p>
              <a:pPr>
                <a:lnSpc>
                  <a:spcPct val="150000"/>
                </a:lnSpc>
                <a:buFont typeface="Wingdings" pitchFamily="2" charset="2"/>
                <a:buChar char="Ø"/>
                <a:defRPr/>
              </a:pPr>
              <a:r>
                <a:rPr lang="zh-CN" altLang="en-US" sz="1600" spc="150" dirty="0">
                  <a:ln w="11430"/>
                  <a:latin typeface="黑体" pitchFamily="2" charset="-122"/>
                  <a:ea typeface="黑体" pitchFamily="2" charset="-122"/>
                </a:rPr>
                <a:t> 主要兵种</a:t>
              </a:r>
              <a:endParaRPr lang="en-US" altLang="zh-CN" sz="1600" spc="150" dirty="0">
                <a:ln w="11430"/>
                <a:latin typeface="黑体" pitchFamily="2" charset="-122"/>
                <a:ea typeface="黑体" pitchFamily="2" charset="-122"/>
              </a:endParaRPr>
            </a:p>
            <a:p>
              <a:pPr>
                <a:lnSpc>
                  <a:spcPct val="150000"/>
                </a:lnSpc>
                <a:buFont typeface="Wingdings" pitchFamily="2" charset="2"/>
                <a:buChar char="Ø"/>
                <a:defRPr/>
              </a:pPr>
              <a:r>
                <a:rPr lang="en-US" altLang="zh-CN" sz="1600" spc="150" dirty="0">
                  <a:ln w="11430"/>
                  <a:latin typeface="黑体" pitchFamily="2" charset="-122"/>
                  <a:ea typeface="黑体" pitchFamily="2" charset="-122"/>
                </a:rPr>
                <a:t> </a:t>
              </a:r>
              <a:r>
                <a:rPr lang="zh-CN" altLang="en-US" sz="1600" spc="150" dirty="0">
                  <a:ln w="11430"/>
                  <a:latin typeface="黑体" pitchFamily="2" charset="-122"/>
                  <a:ea typeface="黑体" pitchFamily="2" charset="-122"/>
                </a:rPr>
                <a:t>军队数量</a:t>
              </a:r>
            </a:p>
          </p:txBody>
        </p:sp>
        <p:grpSp>
          <p:nvGrpSpPr>
            <p:cNvPr id="13" name="组合 22"/>
            <p:cNvGrpSpPr>
              <a:grpSpLocks/>
            </p:cNvGrpSpPr>
            <p:nvPr/>
          </p:nvGrpSpPr>
          <p:grpSpPr bwMode="auto">
            <a:xfrm>
              <a:off x="1873239" y="1714488"/>
              <a:ext cx="1698629" cy="2149080"/>
              <a:chOff x="1873239" y="1714488"/>
              <a:chExt cx="1698629" cy="2149080"/>
            </a:xfrm>
          </p:grpSpPr>
          <p:cxnSp>
            <p:nvCxnSpPr>
              <p:cNvPr id="14" name="直接连接符 13"/>
              <p:cNvCxnSpPr/>
              <p:nvPr/>
            </p:nvCxnSpPr>
            <p:spPr bwMode="auto">
              <a:xfrm rot="5400000">
                <a:off x="2567128" y="3065563"/>
                <a:ext cx="1578370" cy="16054"/>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直接连接符 14"/>
              <p:cNvCxnSpPr/>
              <p:nvPr/>
            </p:nvCxnSpPr>
            <p:spPr bwMode="auto">
              <a:xfrm rot="5400000">
                <a:off x="2225199" y="3066252"/>
                <a:ext cx="1573223" cy="9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直接连接符 15"/>
              <p:cNvCxnSpPr/>
              <p:nvPr/>
            </p:nvCxnSpPr>
            <p:spPr bwMode="auto">
              <a:xfrm rot="5400000">
                <a:off x="1843572" y="3068825"/>
                <a:ext cx="1578370" cy="9529"/>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直接连接符 16"/>
              <p:cNvCxnSpPr/>
              <p:nvPr/>
            </p:nvCxnSpPr>
            <p:spPr bwMode="auto">
              <a:xfrm rot="5400000">
                <a:off x="1478662" y="3073589"/>
                <a:ext cx="1578370" cy="1588"/>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直接连接符 17"/>
              <p:cNvCxnSpPr/>
              <p:nvPr/>
            </p:nvCxnSpPr>
            <p:spPr bwMode="auto">
              <a:xfrm rot="16200000" flipH="1">
                <a:off x="1101284" y="3056358"/>
                <a:ext cx="1578371" cy="34461"/>
              </a:xfrm>
              <a:prstGeom prst="line">
                <a:avLst/>
              </a:prstGeom>
            </p:spPr>
            <p:style>
              <a:lnRef idx="1">
                <a:schemeClr val="accent3"/>
              </a:lnRef>
              <a:fillRef idx="0">
                <a:schemeClr val="accent3"/>
              </a:fillRef>
              <a:effectRef idx="0">
                <a:schemeClr val="accent3"/>
              </a:effectRef>
              <a:fontRef idx="minor">
                <a:schemeClr val="tx1"/>
              </a:fontRef>
            </p:style>
          </p:cxnSp>
          <p:sp>
            <p:nvSpPr>
              <p:cNvPr id="19" name="矩形 18"/>
              <p:cNvSpPr/>
              <p:nvPr/>
            </p:nvSpPr>
            <p:spPr bwMode="auto">
              <a:xfrm>
                <a:off x="1928794" y="1714488"/>
                <a:ext cx="1643074" cy="400113"/>
              </a:xfrm>
              <a:prstGeom prst="rect">
                <a:avLst/>
              </a:prstGeom>
            </p:spPr>
            <p:txBody>
              <a:bodyPr>
                <a:spAutoFit/>
                <a:scene3d>
                  <a:camera prst="orthographicFront"/>
                  <a:lightRig rig="threePt" dir="t"/>
                </a:scene3d>
                <a:sp3d extrusionH="57150">
                  <a:bevelT w="38100" h="38100"/>
                </a:sp3d>
              </a:bodyPr>
              <a:lstStyle/>
              <a:p>
                <a:pPr>
                  <a:defRPr/>
                </a:pPr>
                <a:r>
                  <a:rPr lang="en-US" altLang="zh-CN" sz="2000" b="1" dirty="0" smtClean="0">
                    <a:latin typeface="黑体" pitchFamily="2" charset="-122"/>
                    <a:ea typeface="黑体" pitchFamily="2" charset="-122"/>
                  </a:rPr>
                  <a:t>3. </a:t>
                </a:r>
                <a:r>
                  <a:rPr lang="zh-CN" altLang="en-US" sz="2000" b="1" dirty="0" smtClean="0">
                    <a:latin typeface="黑体" pitchFamily="2" charset="-122"/>
                    <a:ea typeface="黑体" pitchFamily="2" charset="-122"/>
                  </a:rPr>
                  <a:t>扩大</a:t>
                </a:r>
                <a:r>
                  <a:rPr lang="zh-CN" altLang="en-US" sz="2000" b="1" dirty="0">
                    <a:latin typeface="黑体" pitchFamily="2" charset="-122"/>
                    <a:ea typeface="黑体" pitchFamily="2" charset="-122"/>
                    <a:hlinkClick r:id="rId6" action="ppaction://hlinksldjump"/>
                  </a:rPr>
                  <a:t>军队</a:t>
                </a:r>
                <a:endParaRPr lang="zh-CN" altLang="en-US" sz="2000" b="1" dirty="0">
                  <a:latin typeface="黑体" pitchFamily="2" charset="-122"/>
                  <a:ea typeface="黑体" pitchFamily="2" charset="-122"/>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6227892" y="2217295"/>
            <a:ext cx="1800493" cy="2147809"/>
          </a:xfrm>
          <a:prstGeom prst="rect">
            <a:avLst/>
          </a:prstGeom>
        </p:spPr>
        <p:txBody>
          <a:bodyPr vert="eaVert">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400" kern="0" spc="150" dirty="0" smtClean="0">
                <a:ln w="11430"/>
                <a:latin typeface="+mn-ea"/>
                <a:ea typeface="+mn-ea"/>
              </a:rPr>
              <a:t>秦</a:t>
            </a:r>
            <a:r>
              <a:rPr lang="zh-CN" altLang="en-US" sz="1400" kern="0" spc="150" dirty="0">
                <a:ln w="11430"/>
                <a:latin typeface="+mn-ea"/>
                <a:ea typeface="+mn-ea"/>
              </a:rPr>
              <a:t>律的四种形式：法律条文、解释法律条文的文献、地方政府发布的文告、对审理案件准则和法律文书程式的规定。      </a:t>
            </a:r>
            <a:endParaRPr lang="en-US" altLang="zh-CN" sz="1400" kern="0" spc="150" dirty="0">
              <a:ln w="11430"/>
              <a:latin typeface="+mn-ea"/>
              <a:ea typeface="+mn-ea"/>
            </a:endParaRPr>
          </a:p>
        </p:txBody>
      </p:sp>
      <p:grpSp>
        <p:nvGrpSpPr>
          <p:cNvPr id="27" name="组合 26"/>
          <p:cNvGrpSpPr/>
          <p:nvPr/>
        </p:nvGrpSpPr>
        <p:grpSpPr>
          <a:xfrm>
            <a:off x="3428992" y="2085561"/>
            <a:ext cx="2214578" cy="3647695"/>
            <a:chOff x="3500430" y="2156395"/>
            <a:chExt cx="2214578" cy="3647695"/>
          </a:xfrm>
        </p:grpSpPr>
        <p:pic>
          <p:nvPicPr>
            <p:cNvPr id="10" name="Picture 2" descr="http://jpkc.gxun.edu.cn/zgwhs/409yunmengshuihudiqinjian.jpg"/>
            <p:cNvPicPr>
              <a:picLocks noChangeAspect="1" noChangeArrowheads="1"/>
            </p:cNvPicPr>
            <p:nvPr/>
          </p:nvPicPr>
          <p:blipFill>
            <a:blip r:embed="rId2" cstate="print"/>
            <a:stretch>
              <a:fillRect/>
            </a:stretch>
          </p:blipFill>
          <p:spPr bwMode="auto">
            <a:xfrm>
              <a:off x="3500430" y="2156395"/>
              <a:ext cx="2214578" cy="3303102"/>
            </a:xfrm>
            <a:prstGeom prst="rect">
              <a:avLst/>
            </a:prstGeom>
            <a:ln>
              <a:noFill/>
            </a:ln>
            <a:effectLst/>
          </p:spPr>
        </p:pic>
        <p:sp>
          <p:nvSpPr>
            <p:cNvPr id="14" name="TextBox 13"/>
            <p:cNvSpPr txBox="1"/>
            <p:nvPr/>
          </p:nvSpPr>
          <p:spPr bwMode="auto">
            <a:xfrm>
              <a:off x="3856480" y="5527091"/>
              <a:ext cx="1507038"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lang="zh-CN" altLang="en-US" dirty="0"/>
                <a:t>睡虎地秦简</a:t>
              </a:r>
            </a:p>
          </p:txBody>
        </p:sp>
      </p:grpSp>
      <p:grpSp>
        <p:nvGrpSpPr>
          <p:cNvPr id="15" name="组合 20"/>
          <p:cNvGrpSpPr>
            <a:grpSpLocks/>
          </p:cNvGrpSpPr>
          <p:nvPr/>
        </p:nvGrpSpPr>
        <p:grpSpPr bwMode="auto">
          <a:xfrm>
            <a:off x="1285852" y="1902185"/>
            <a:ext cx="1571636" cy="2822959"/>
            <a:chOff x="1285396" y="1357279"/>
            <a:chExt cx="1571758" cy="3004625"/>
          </a:xfrm>
        </p:grpSpPr>
        <p:sp>
          <p:nvSpPr>
            <p:cNvPr id="18" name="矩形 4"/>
            <p:cNvSpPr/>
            <p:nvPr/>
          </p:nvSpPr>
          <p:spPr>
            <a:xfrm>
              <a:off x="1285396" y="1357279"/>
              <a:ext cx="1571758" cy="425858"/>
            </a:xfrm>
            <a:prstGeom prst="rect">
              <a:avLst/>
            </a:prstGeom>
          </p:spPr>
          <p:txBody>
            <a:bodyPr>
              <a:spAutoFit/>
              <a:scene3d>
                <a:camera prst="orthographicFront"/>
                <a:lightRig rig="threePt" dir="t"/>
              </a:scene3d>
              <a:sp3d extrusionH="57150">
                <a:bevelT w="38100" h="38100"/>
              </a:sp3d>
            </a:bodyPr>
            <a:lstStyle/>
            <a:p>
              <a:pPr>
                <a:defRPr/>
              </a:pPr>
              <a:r>
                <a:rPr lang="en-US" altLang="zh-CN" b="1" dirty="0">
                  <a:latin typeface="黑体" pitchFamily="2" charset="-122"/>
                  <a:ea typeface="黑体" pitchFamily="2" charset="-122"/>
                </a:rPr>
                <a:t>4</a:t>
              </a:r>
              <a:r>
                <a:rPr lang="en-US" altLang="zh-CN" b="1" dirty="0" smtClean="0">
                  <a:latin typeface="黑体" pitchFamily="2" charset="-122"/>
                  <a:ea typeface="黑体" pitchFamily="2" charset="-122"/>
                </a:rPr>
                <a:t>. </a:t>
              </a:r>
              <a:r>
                <a:rPr lang="zh-CN" altLang="en-US" b="1" dirty="0">
                  <a:latin typeface="黑体" pitchFamily="2" charset="-122"/>
                  <a:ea typeface="黑体" pitchFamily="2" charset="-122"/>
                </a:rPr>
                <a:t>加强</a:t>
              </a:r>
              <a:r>
                <a:rPr lang="zh-CN" altLang="en-US" sz="2000" b="1" dirty="0">
                  <a:latin typeface="黑体" pitchFamily="2" charset="-122"/>
                  <a:ea typeface="黑体" pitchFamily="2" charset="-122"/>
                </a:rPr>
                <a:t>治安</a:t>
              </a:r>
              <a:endParaRPr lang="en-US" altLang="zh-CN" sz="1600" b="1" dirty="0">
                <a:latin typeface="黑体" pitchFamily="2" charset="-122"/>
                <a:ea typeface="黑体" pitchFamily="2" charset="-122"/>
              </a:endParaRPr>
            </a:p>
          </p:txBody>
        </p:sp>
        <p:grpSp>
          <p:nvGrpSpPr>
            <p:cNvPr id="19" name="组合 17"/>
            <p:cNvGrpSpPr>
              <a:grpSpLocks/>
            </p:cNvGrpSpPr>
            <p:nvPr/>
          </p:nvGrpSpPr>
          <p:grpSpPr bwMode="auto">
            <a:xfrm>
              <a:off x="1478697" y="2075888"/>
              <a:ext cx="1292762" cy="2286016"/>
              <a:chOff x="1842667" y="2075888"/>
              <a:chExt cx="1292762" cy="2286016"/>
            </a:xfrm>
          </p:grpSpPr>
          <p:sp>
            <p:nvSpPr>
              <p:cNvPr id="20" name="矩形 3"/>
              <p:cNvSpPr/>
              <p:nvPr/>
            </p:nvSpPr>
            <p:spPr>
              <a:xfrm>
                <a:off x="1842667" y="2075888"/>
                <a:ext cx="1292762" cy="2286016"/>
              </a:xfrm>
              <a:prstGeom prst="rect">
                <a:avLst/>
              </a:prstGeom>
            </p:spPr>
            <p:txBody>
              <a:bodyPr vert="eaVert">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制定</a:t>
                </a:r>
                <a:r>
                  <a:rPr lang="zh-CN" altLang="en-US" sz="1600" kern="0" dirty="0">
                    <a:ln w="11430"/>
                    <a:latin typeface="黑体" pitchFamily="2" charset="-122"/>
                    <a:ea typeface="黑体" pitchFamily="2" charset="-122"/>
                    <a:hlinkClick r:id="rId3" action="ppaction://hlinksldjump"/>
                  </a:rPr>
                  <a:t>法律</a:t>
                </a:r>
                <a:endParaRPr lang="en-US" altLang="zh-CN" sz="1600" kern="0" dirty="0">
                  <a:ln w="11430"/>
                  <a:latin typeface="黑体" pitchFamily="2" charset="-122"/>
                  <a:ea typeface="黑体" pitchFamily="2" charset="-122"/>
                </a:endParaRPr>
              </a:p>
              <a:p>
                <a:pPr>
                  <a:lnSpc>
                    <a:spcPct val="150000"/>
                  </a:lnSpc>
                  <a:buFont typeface="Wingdings" pitchFamily="2" charset="2"/>
                  <a:buChar char="Ø"/>
                  <a:defRPr/>
                </a:pPr>
                <a:r>
                  <a:rPr lang="zh-CN" altLang="en-US" sz="1600" kern="0" dirty="0">
                    <a:ln w="11430"/>
                    <a:latin typeface="黑体" pitchFamily="2" charset="-122"/>
                    <a:ea typeface="黑体" pitchFamily="2" charset="-122"/>
                  </a:rPr>
                  <a:t> 收缴天下兵器</a:t>
                </a:r>
                <a:endParaRPr lang="en-US" altLang="zh-CN" sz="1600" kern="0" dirty="0">
                  <a:ln w="11430"/>
                  <a:latin typeface="黑体" pitchFamily="2" charset="-122"/>
                  <a:ea typeface="黑体" pitchFamily="2" charset="-122"/>
                </a:endParaRPr>
              </a:p>
              <a:p>
                <a:pPr>
                  <a:lnSpc>
                    <a:spcPct val="150000"/>
                  </a:lnSpc>
                  <a:buFont typeface="Wingdings" pitchFamily="2" charset="2"/>
                  <a:buChar char="Ø"/>
                  <a:defRPr/>
                </a:pPr>
                <a:r>
                  <a:rPr lang="zh-CN" altLang="en-US" sz="1600" kern="0" dirty="0">
                    <a:ln w="11430"/>
                    <a:latin typeface="黑体" pitchFamily="2" charset="-122"/>
                    <a:ea typeface="黑体" pitchFamily="2" charset="-122"/>
                  </a:rPr>
                  <a:t> 防止各种反抗活动</a:t>
                </a:r>
              </a:p>
            </p:txBody>
          </p:sp>
          <p:cxnSp>
            <p:nvCxnSpPr>
              <p:cNvPr id="21" name="直接连接符 20"/>
              <p:cNvCxnSpPr/>
              <p:nvPr/>
            </p:nvCxnSpPr>
            <p:spPr>
              <a:xfrm rot="5400000">
                <a:off x="904537" y="3202925"/>
                <a:ext cx="2000277" cy="11113"/>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直接连接符 11"/>
              <p:cNvCxnSpPr/>
              <p:nvPr/>
            </p:nvCxnSpPr>
            <p:spPr>
              <a:xfrm rot="5400000">
                <a:off x="1380021" y="3097356"/>
                <a:ext cx="1785961" cy="7939"/>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直接连接符 22"/>
              <p:cNvCxnSpPr/>
              <p:nvPr/>
            </p:nvCxnSpPr>
            <p:spPr>
              <a:xfrm rot="5400000">
                <a:off x="1700725" y="3132280"/>
                <a:ext cx="1857400" cy="95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直接连接符 23"/>
              <p:cNvCxnSpPr/>
              <p:nvPr/>
            </p:nvCxnSpPr>
            <p:spPr>
              <a:xfrm rot="5400000">
                <a:off x="2130172" y="3061635"/>
                <a:ext cx="1714523" cy="7939"/>
              </a:xfrm>
              <a:prstGeom prst="line">
                <a:avLst/>
              </a:prstGeom>
            </p:spPr>
            <p:style>
              <a:lnRef idx="1">
                <a:schemeClr val="accent3"/>
              </a:lnRef>
              <a:fillRef idx="0">
                <a:schemeClr val="accent3"/>
              </a:fillRef>
              <a:effectRef idx="0">
                <a:schemeClr val="accent3"/>
              </a:effectRef>
              <a:fontRef idx="minor">
                <a:schemeClr val="tx1"/>
              </a:fontRef>
            </p:style>
          </p:cxn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p:nvPr/>
        </p:nvSpPr>
        <p:spPr>
          <a:xfrm>
            <a:off x="2895600" y="1578985"/>
            <a:ext cx="3505200" cy="481863"/>
          </a:xfrm>
          <a:prstGeom prst="rect">
            <a:avLst/>
          </a:prstGeom>
        </p:spPr>
        <p:txBody>
          <a:bodyPr wrap="square">
            <a:spAutoFit/>
            <a:scene3d>
              <a:camera prst="orthographicFront"/>
              <a:lightRig rig="threePt" dir="t"/>
            </a:scene3d>
            <a:sp3d extrusionH="57150">
              <a:bevelT w="38100" h="38100"/>
            </a:sp3d>
          </a:bodyPr>
          <a:lstStyle/>
          <a:p>
            <a:pPr algn="ctr">
              <a:lnSpc>
                <a:spcPts val="3600"/>
              </a:lnSpc>
            </a:pPr>
            <a:r>
              <a:rPr altLang="en-US" sz="2000" spc="50" dirty="0">
                <a:ln w="11430"/>
                <a:effectLst>
                  <a:glow>
                    <a:srgbClr val="F8E784"/>
                  </a:glow>
                </a:effectLst>
                <a:latin typeface="黑体" pitchFamily="2" charset="-122"/>
                <a:ea typeface="黑体" pitchFamily="2" charset="-122"/>
              </a:rPr>
              <a:t>二</a:t>
            </a:r>
            <a:r>
              <a:rPr lang="zh-CN" altLang="en-US" sz="2000" spc="50" dirty="0">
                <a:ln w="11430"/>
                <a:effectLst>
                  <a:glow>
                    <a:srgbClr val="F8E784"/>
                  </a:glow>
                </a:effectLst>
                <a:latin typeface="黑体" pitchFamily="2" charset="-122"/>
                <a:ea typeface="黑体" pitchFamily="2" charset="-122"/>
              </a:rPr>
              <a:t>、</a:t>
            </a:r>
            <a:r>
              <a:rPr altLang="en-US" sz="2000" spc="50" dirty="0">
                <a:ln w="11430"/>
                <a:effectLst>
                  <a:glow>
                    <a:srgbClr val="F8E784"/>
                  </a:glow>
                </a:effectLst>
                <a:latin typeface="黑体" pitchFamily="2" charset="-122"/>
                <a:ea typeface="黑体" pitchFamily="2" charset="-122"/>
              </a:rPr>
              <a:t>秦始皇巩固统一的措施</a:t>
            </a:r>
            <a:endParaRPr altLang="en-US" sz="2000" spc="50" dirty="0">
              <a:ln w="11430"/>
              <a:effectLst>
                <a:glow>
                  <a:srgbClr val="F8E784"/>
                </a:glow>
              </a:effectLst>
              <a:latin typeface="黑体" pitchFamily="2" charset="-122"/>
              <a:ea typeface="黑体" pitchFamily="2" charset="-122"/>
            </a:endParaRPr>
          </a:p>
        </p:txBody>
      </p:sp>
      <p:sp>
        <p:nvSpPr>
          <p:cNvPr id="6" name="矩形 5"/>
          <p:cNvSpPr/>
          <p:nvPr/>
        </p:nvSpPr>
        <p:spPr bwMode="auto">
          <a:xfrm>
            <a:off x="4143375" y="2983592"/>
            <a:ext cx="3857625" cy="2677656"/>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a:ln w="11430"/>
                <a:latin typeface="黑体" pitchFamily="2" charset="-122"/>
                <a:ea typeface="黑体" pitchFamily="2" charset="-122"/>
              </a:rPr>
              <a:t>    制定新的土地制度和赋税制度</a:t>
            </a:r>
            <a:r>
              <a:rPr lang="zh-CN" altLang="en-US" sz="1600" kern="0" dirty="0" smtClean="0">
                <a:ln w="11430"/>
                <a:latin typeface="黑体" pitchFamily="2" charset="-122"/>
                <a:ea typeface="黑体" pitchFamily="2" charset="-122"/>
              </a:rPr>
              <a:t>。</a:t>
            </a:r>
            <a:r>
              <a:rPr lang="zh-CN" altLang="en-US" sz="1600" kern="0" dirty="0" smtClean="0">
                <a:ln w="11430"/>
                <a:solidFill>
                  <a:schemeClr val="tx2"/>
                </a:solidFill>
                <a:latin typeface="黑体" pitchFamily="2" charset="-122"/>
                <a:ea typeface="黑体" pitchFamily="2" charset="-122"/>
              </a:rPr>
              <a:t>令</a:t>
            </a:r>
            <a:r>
              <a:rPr lang="zh-CN" altLang="en-US" sz="1600" kern="0" dirty="0">
                <a:ln w="11430"/>
                <a:solidFill>
                  <a:schemeClr val="tx2"/>
                </a:solidFill>
                <a:latin typeface="黑体" pitchFamily="2" charset="-122"/>
                <a:ea typeface="黑体" pitchFamily="2" charset="-122"/>
              </a:rPr>
              <a:t>黔首自实</a:t>
            </a:r>
            <a:r>
              <a:rPr lang="zh-CN" altLang="en-US" sz="1600" kern="0" dirty="0" smtClean="0">
                <a:ln w="11430"/>
                <a:solidFill>
                  <a:schemeClr val="tx2"/>
                </a:solidFill>
                <a:latin typeface="黑体" pitchFamily="2" charset="-122"/>
                <a:ea typeface="黑体" pitchFamily="2" charset="-122"/>
              </a:rPr>
              <a:t>田</a:t>
            </a:r>
            <a:r>
              <a:rPr lang="zh-CN" altLang="en-US" sz="1600" kern="0" dirty="0" smtClean="0">
                <a:ln w="11430"/>
                <a:latin typeface="黑体" pitchFamily="2" charset="-122"/>
                <a:ea typeface="黑体" pitchFamily="2" charset="-122"/>
              </a:rPr>
              <a:t>，在</a:t>
            </a:r>
            <a:r>
              <a:rPr lang="zh-CN" altLang="en-US" sz="1600" kern="0" dirty="0">
                <a:ln w="11430"/>
                <a:latin typeface="黑体" pitchFamily="2" charset="-122"/>
                <a:ea typeface="黑体" pitchFamily="2" charset="-122"/>
              </a:rPr>
              <a:t>全国范围内推行土地私有制。将赋税分为田租、口赋和杂赋三种。田租按土地征粮，租率约为十分之一。口赋按人头征钱，每人约缴一百二十钱。杂赋是临时性的征调。</a:t>
            </a:r>
          </a:p>
          <a:p>
            <a:pPr>
              <a:lnSpc>
                <a:spcPct val="150000"/>
              </a:lnSpc>
              <a:defRPr/>
            </a:pPr>
            <a:r>
              <a:rPr lang="zh-CN" altLang="en-US" sz="1600" kern="0" dirty="0">
                <a:ln w="11430"/>
                <a:latin typeface="黑体" pitchFamily="2" charset="-122"/>
                <a:ea typeface="黑体" pitchFamily="2" charset="-122"/>
              </a:rPr>
              <a:t>    实行重农抑商政策，</a:t>
            </a:r>
            <a:r>
              <a:rPr lang="zh-CN" altLang="en-US" sz="1600" kern="0" dirty="0" smtClean="0">
                <a:ln w="11430"/>
                <a:latin typeface="黑体" pitchFamily="2" charset="-122"/>
                <a:ea typeface="黑体" pitchFamily="2" charset="-122"/>
              </a:rPr>
              <a:t>称之为</a:t>
            </a:r>
            <a:r>
              <a:rPr lang="zh-CN" altLang="en-US" sz="1600" kern="0" dirty="0" smtClean="0">
                <a:ln w="11430"/>
                <a:solidFill>
                  <a:schemeClr val="tx2"/>
                </a:solidFill>
                <a:latin typeface="黑体" pitchFamily="2" charset="-122"/>
                <a:ea typeface="黑体" pitchFamily="2" charset="-122"/>
              </a:rPr>
              <a:t>上</a:t>
            </a:r>
            <a:r>
              <a:rPr lang="zh-CN" altLang="en-US" sz="1600" kern="0" dirty="0">
                <a:ln w="11430"/>
                <a:solidFill>
                  <a:schemeClr val="tx2"/>
                </a:solidFill>
                <a:latin typeface="黑体" pitchFamily="2" charset="-122"/>
                <a:ea typeface="黑体" pitchFamily="2" charset="-122"/>
              </a:rPr>
              <a:t>农除</a:t>
            </a:r>
            <a:r>
              <a:rPr lang="zh-CN" altLang="en-US" sz="1600" kern="0" dirty="0" smtClean="0">
                <a:ln w="11430"/>
                <a:solidFill>
                  <a:schemeClr val="tx2"/>
                </a:solidFill>
                <a:latin typeface="黑体" pitchFamily="2" charset="-122"/>
                <a:ea typeface="黑体" pitchFamily="2" charset="-122"/>
              </a:rPr>
              <a:t>末</a:t>
            </a:r>
            <a:r>
              <a:rPr lang="zh-CN" altLang="en-US" sz="1600" kern="0" dirty="0" smtClean="0">
                <a:ln w="11430"/>
                <a:latin typeface="黑体" pitchFamily="2" charset="-122"/>
                <a:ea typeface="黑体" pitchFamily="2" charset="-122"/>
              </a:rPr>
              <a:t>。</a:t>
            </a:r>
            <a:endParaRPr lang="zh-CN" altLang="en-US" sz="1600" kern="0" dirty="0">
              <a:ln w="11430"/>
              <a:latin typeface="黑体" pitchFamily="2" charset="-122"/>
              <a:ea typeface="黑体" pitchFamily="2" charset="-122"/>
            </a:endParaRPr>
          </a:p>
        </p:txBody>
      </p:sp>
      <p:sp>
        <p:nvSpPr>
          <p:cNvPr id="8" name="矩形 7"/>
          <p:cNvSpPr/>
          <p:nvPr/>
        </p:nvSpPr>
        <p:spPr bwMode="auto">
          <a:xfrm>
            <a:off x="4393519" y="2443081"/>
            <a:ext cx="2122697" cy="481863"/>
          </a:xfrm>
          <a:prstGeom prst="rect">
            <a:avLst/>
          </a:prstGeom>
        </p:spPr>
        <p:txBody>
          <a:bodyPr wrap="none">
            <a:spAutoFit/>
            <a:scene3d>
              <a:camera prst="orthographicFront"/>
              <a:lightRig rig="threePt" dir="t"/>
            </a:scene3d>
            <a:sp3d extrusionH="57150">
              <a:bevelT w="38100" h="38100"/>
            </a:sp3d>
          </a:bodyPr>
          <a:lstStyle/>
          <a:p>
            <a:pPr>
              <a:lnSpc>
                <a:spcPct val="150000"/>
              </a:lnSpc>
              <a:defRPr/>
            </a:pPr>
            <a:r>
              <a:rPr lang="en-US" altLang="zh-CN" sz="2000" b="1" dirty="0" smtClean="0">
                <a:latin typeface="黑体" pitchFamily="2" charset="-122"/>
                <a:ea typeface="黑体" pitchFamily="2" charset="-122"/>
              </a:rPr>
              <a:t>1. </a:t>
            </a:r>
            <a:r>
              <a:rPr lang="zh-CN" altLang="en-US" sz="2000" b="1" dirty="0" smtClean="0">
                <a:latin typeface="黑体" pitchFamily="2" charset="-122"/>
                <a:ea typeface="黑体" pitchFamily="2" charset="-122"/>
              </a:rPr>
              <a:t>确认</a:t>
            </a:r>
            <a:r>
              <a:rPr lang="zh-CN" altLang="en-US" sz="2000" b="1" dirty="0">
                <a:latin typeface="黑体" pitchFamily="2" charset="-122"/>
                <a:ea typeface="黑体" pitchFamily="2" charset="-122"/>
              </a:rPr>
              <a:t>土地私有</a:t>
            </a:r>
          </a:p>
        </p:txBody>
      </p:sp>
      <p:grpSp>
        <p:nvGrpSpPr>
          <p:cNvPr id="10" name="组合 9"/>
          <p:cNvGrpSpPr/>
          <p:nvPr/>
        </p:nvGrpSpPr>
        <p:grpSpPr>
          <a:xfrm>
            <a:off x="785813" y="2633753"/>
            <a:ext cx="3071812" cy="3387535"/>
            <a:chOff x="785813" y="2068519"/>
            <a:chExt cx="3071812" cy="3387535"/>
          </a:xfrm>
        </p:grpSpPr>
        <p:pic>
          <p:nvPicPr>
            <p:cNvPr id="7" name="Picture 4" descr="http://www.yinxiangcn.com/diancang/UploadFiles_8778/200810/20081001233137907.jpg"/>
            <p:cNvPicPr>
              <a:picLocks noChangeAspect="1" noChangeArrowheads="1"/>
            </p:cNvPicPr>
            <p:nvPr/>
          </p:nvPicPr>
          <p:blipFill>
            <a:blip r:embed="rId2" cstate="print"/>
            <a:srcRect l="8601" t="1843" r="3669" b="4176"/>
            <a:stretch>
              <a:fillRect/>
            </a:stretch>
          </p:blipFill>
          <p:spPr bwMode="auto">
            <a:xfrm>
              <a:off x="785813" y="2068519"/>
              <a:ext cx="3071812" cy="3071654"/>
            </a:xfrm>
            <a:prstGeom prst="rect">
              <a:avLst/>
            </a:prstGeom>
            <a:ln>
              <a:noFill/>
            </a:ln>
            <a:effectLst/>
          </p:spPr>
        </p:pic>
        <p:sp>
          <p:nvSpPr>
            <p:cNvPr id="9" name="TextBox 8"/>
            <p:cNvSpPr txBox="1"/>
            <p:nvPr/>
          </p:nvSpPr>
          <p:spPr bwMode="auto">
            <a:xfrm>
              <a:off x="1547664" y="5179055"/>
              <a:ext cx="1261884"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lang="zh-CN" altLang="en-US" dirty="0"/>
                <a:t>琅邪台石刻</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8" descr="统一度量衡.jpg"/>
          <p:cNvPicPr>
            <a:picLocks noChangeAspect="1"/>
          </p:cNvPicPr>
          <p:nvPr/>
        </p:nvPicPr>
        <p:blipFill>
          <a:blip r:embed="rId2">
            <a:clrChange>
              <a:clrFrom>
                <a:srgbClr val="566B70"/>
              </a:clrFrom>
              <a:clrTo>
                <a:srgbClr val="566B70">
                  <a:alpha val="0"/>
                </a:srgbClr>
              </a:clrTo>
            </a:clrChange>
          </a:blip>
          <a:srcRect b="15152"/>
          <a:stretch>
            <a:fillRect/>
          </a:stretch>
        </p:blipFill>
        <p:spPr bwMode="auto">
          <a:xfrm>
            <a:off x="5000625" y="1785957"/>
            <a:ext cx="2373313" cy="2000233"/>
          </a:xfrm>
          <a:prstGeom prst="rect">
            <a:avLst/>
          </a:prstGeom>
          <a:noFill/>
          <a:ln w="9525">
            <a:noFill/>
            <a:miter lim="800000"/>
            <a:headEnd/>
            <a:tailEnd/>
          </a:ln>
        </p:spPr>
      </p:pic>
      <p:pic>
        <p:nvPicPr>
          <p:cNvPr id="6" name="图片 17" descr="统一文字.jpg"/>
          <p:cNvPicPr>
            <a:picLocks noChangeAspect="1"/>
          </p:cNvPicPr>
          <p:nvPr/>
        </p:nvPicPr>
        <p:blipFill>
          <a:blip r:embed="rId3">
            <a:clrChange>
              <a:clrFrom>
                <a:srgbClr val="566B70"/>
              </a:clrFrom>
              <a:clrTo>
                <a:srgbClr val="566B70">
                  <a:alpha val="0"/>
                </a:srgbClr>
              </a:clrTo>
            </a:clrChange>
          </a:blip>
          <a:srcRect b="12042"/>
          <a:stretch>
            <a:fillRect/>
          </a:stretch>
        </p:blipFill>
        <p:spPr bwMode="auto">
          <a:xfrm>
            <a:off x="1071563" y="3786206"/>
            <a:ext cx="3214685" cy="1928810"/>
          </a:xfrm>
          <a:prstGeom prst="rect">
            <a:avLst/>
          </a:prstGeom>
          <a:noFill/>
          <a:ln w="9525">
            <a:noFill/>
            <a:miter lim="800000"/>
            <a:headEnd/>
            <a:tailEnd/>
          </a:ln>
        </p:spPr>
      </p:pic>
      <p:pic>
        <p:nvPicPr>
          <p:cNvPr id="7" name="图片 20" descr="统一货币.jpg"/>
          <p:cNvPicPr>
            <a:picLocks noChangeAspect="1"/>
          </p:cNvPicPr>
          <p:nvPr/>
        </p:nvPicPr>
        <p:blipFill>
          <a:blip r:embed="rId4">
            <a:clrChange>
              <a:clrFrom>
                <a:srgbClr val="566B70"/>
              </a:clrFrom>
              <a:clrTo>
                <a:srgbClr val="566B70">
                  <a:alpha val="0"/>
                </a:srgbClr>
              </a:clrTo>
            </a:clrChange>
          </a:blip>
          <a:srcRect/>
          <a:stretch>
            <a:fillRect/>
          </a:stretch>
        </p:blipFill>
        <p:spPr bwMode="auto">
          <a:xfrm>
            <a:off x="908050" y="1785957"/>
            <a:ext cx="3663950" cy="2000250"/>
          </a:xfrm>
          <a:prstGeom prst="rect">
            <a:avLst/>
          </a:prstGeom>
          <a:noFill/>
          <a:ln w="9525">
            <a:noFill/>
            <a:miter lim="800000"/>
            <a:headEnd/>
            <a:tailEnd/>
          </a:ln>
        </p:spPr>
      </p:pic>
      <p:grpSp>
        <p:nvGrpSpPr>
          <p:cNvPr id="8" name="组合 9"/>
          <p:cNvGrpSpPr>
            <a:grpSpLocks/>
          </p:cNvGrpSpPr>
          <p:nvPr/>
        </p:nvGrpSpPr>
        <p:grpSpPr bwMode="auto">
          <a:xfrm>
            <a:off x="4572000" y="4130694"/>
            <a:ext cx="4008438" cy="1643072"/>
            <a:chOff x="4572000" y="3845486"/>
            <a:chExt cx="4007867" cy="1643084"/>
          </a:xfrm>
        </p:grpSpPr>
        <p:sp>
          <p:nvSpPr>
            <p:cNvPr id="9" name="矩形 8"/>
            <p:cNvSpPr/>
            <p:nvPr/>
          </p:nvSpPr>
          <p:spPr>
            <a:xfrm>
              <a:off x="4572000" y="4288232"/>
              <a:ext cx="3786214" cy="1200338"/>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a:ln w="11430"/>
                  <a:latin typeface="黑体" pitchFamily="2" charset="-122"/>
                  <a:ea typeface="黑体" pitchFamily="2" charset="-122"/>
                </a:rPr>
                <a:t>    </a:t>
              </a:r>
              <a:r>
                <a:rPr lang="zh-CN" altLang="en-US" sz="1600" kern="0" dirty="0" smtClean="0">
                  <a:ln w="11430"/>
                  <a:solidFill>
                    <a:srgbClr val="0070C0"/>
                  </a:solidFill>
                  <a:latin typeface="黑体" pitchFamily="2" charset="-122"/>
                  <a:ea typeface="黑体" pitchFamily="2" charset="-122"/>
                </a:rPr>
                <a:t>廿</a:t>
              </a:r>
              <a:r>
                <a:rPr lang="zh-CN" altLang="en-US" sz="1600" kern="0" dirty="0">
                  <a:ln w="11430"/>
                  <a:solidFill>
                    <a:srgbClr val="0070C0"/>
                  </a:solidFill>
                  <a:latin typeface="黑体" pitchFamily="2" charset="-122"/>
                  <a:ea typeface="黑体" pitchFamily="2" charset="-122"/>
                </a:rPr>
                <a:t>六年，皇帝尽并兼天下诸侯，黔首大安，立号为皇帝。乃诏丞相状、绾：法度量则不</a:t>
              </a:r>
              <a:r>
                <a:rPr lang="zh-CN" altLang="en-US" sz="1600" b="1" kern="0" dirty="0">
                  <a:ln w="11430"/>
                  <a:solidFill>
                    <a:srgbClr val="0070C0"/>
                  </a:solidFill>
                  <a:latin typeface="黑体" pitchFamily="2" charset="-122"/>
                  <a:ea typeface="黑体" pitchFamily="2" charset="-122"/>
                </a:rPr>
                <a:t>壹</a:t>
              </a:r>
              <a:r>
                <a:rPr lang="zh-CN" altLang="en-US" sz="1600" kern="0" dirty="0">
                  <a:ln w="11430"/>
                  <a:solidFill>
                    <a:srgbClr val="0070C0"/>
                  </a:solidFill>
                  <a:latin typeface="黑体" pitchFamily="2" charset="-122"/>
                  <a:ea typeface="黑体" pitchFamily="2" charset="-122"/>
                </a:rPr>
                <a:t>歉疑者，皆明</a:t>
              </a:r>
              <a:r>
                <a:rPr lang="zh-CN" altLang="en-US" sz="1600" b="1" kern="0" dirty="0">
                  <a:ln w="11430"/>
                  <a:solidFill>
                    <a:srgbClr val="0070C0"/>
                  </a:solidFill>
                  <a:latin typeface="黑体" pitchFamily="2" charset="-122"/>
                  <a:ea typeface="黑体" pitchFamily="2" charset="-122"/>
                </a:rPr>
                <a:t>壹</a:t>
              </a:r>
              <a:r>
                <a:rPr lang="zh-CN" altLang="en-US" sz="1600" kern="0" dirty="0">
                  <a:ln w="11430"/>
                  <a:solidFill>
                    <a:srgbClr val="0070C0"/>
                  </a:solidFill>
                  <a:latin typeface="黑体" pitchFamily="2" charset="-122"/>
                  <a:ea typeface="黑体" pitchFamily="2" charset="-122"/>
                </a:rPr>
                <a:t>之</a:t>
              </a:r>
              <a:r>
                <a:rPr lang="zh-CN" altLang="en-US" sz="1600" kern="0" dirty="0" smtClean="0">
                  <a:ln w="11430"/>
                  <a:solidFill>
                    <a:srgbClr val="0070C0"/>
                  </a:solidFill>
                  <a:latin typeface="黑体" pitchFamily="2" charset="-122"/>
                  <a:ea typeface="黑体" pitchFamily="2" charset="-122"/>
                </a:rPr>
                <a:t>。</a:t>
              </a:r>
              <a:endParaRPr lang="zh-CN" altLang="en-US" sz="1600" kern="0" dirty="0">
                <a:ln w="11430"/>
                <a:solidFill>
                  <a:srgbClr val="0070C0"/>
                </a:solidFill>
                <a:latin typeface="黑体" pitchFamily="2" charset="-122"/>
                <a:ea typeface="黑体" pitchFamily="2" charset="-122"/>
              </a:endParaRPr>
            </a:p>
          </p:txBody>
        </p:sp>
        <p:sp>
          <p:nvSpPr>
            <p:cNvPr id="10" name="矩形 9"/>
            <p:cNvSpPr/>
            <p:nvPr/>
          </p:nvSpPr>
          <p:spPr>
            <a:xfrm>
              <a:off x="4714876" y="3845486"/>
              <a:ext cx="3864991" cy="400113"/>
            </a:xfrm>
            <a:prstGeom prst="rect">
              <a:avLst/>
            </a:prstGeom>
          </p:spPr>
          <p:txBody>
            <a:bodyPr>
              <a:spAutoFit/>
              <a:scene3d>
                <a:camera prst="orthographicFront"/>
                <a:lightRig rig="threePt" dir="t"/>
              </a:scene3d>
              <a:sp3d extrusionH="57150">
                <a:bevelT w="38100" h="38100"/>
              </a:sp3d>
            </a:bodyPr>
            <a:lstStyle/>
            <a:p>
              <a:pPr>
                <a:defRPr/>
              </a:pPr>
              <a:r>
                <a:rPr lang="en-US" altLang="zh-CN" sz="2000" b="1" dirty="0" smtClean="0">
                  <a:latin typeface="黑体" pitchFamily="2" charset="-122"/>
                  <a:ea typeface="黑体" pitchFamily="2" charset="-122"/>
                </a:rPr>
                <a:t>2. </a:t>
              </a:r>
              <a:r>
                <a:rPr lang="zh-CN" altLang="en-US" sz="2000" b="1" dirty="0" smtClean="0">
                  <a:latin typeface="黑体" pitchFamily="2" charset="-122"/>
                  <a:ea typeface="黑体" pitchFamily="2" charset="-122"/>
                  <a:hlinkClick r:id="rId5" action="ppaction://hlinksldjump"/>
                </a:rPr>
                <a:t>统一</a:t>
              </a:r>
              <a:r>
                <a:rPr lang="zh-CN" altLang="en-US" sz="2000" b="1" dirty="0">
                  <a:latin typeface="黑体" pitchFamily="2" charset="-122"/>
                  <a:ea typeface="黑体" pitchFamily="2" charset="-122"/>
                  <a:hlinkClick r:id="rId5" action="ppaction://hlinksldjump"/>
                </a:rPr>
                <a:t>文字、货币、度量衡</a:t>
              </a:r>
              <a:endParaRPr lang="zh-CN" altLang="en-US" sz="2000" b="1" dirty="0">
                <a:latin typeface="黑体" pitchFamily="2" charset="-122"/>
                <a:ea typeface="黑体" pitchFamily="2" charset="-122"/>
              </a:endParaRPr>
            </a:p>
          </p:txBody>
        </p:sp>
      </p:grpSp>
      <p:sp>
        <p:nvSpPr>
          <p:cNvPr id="12" name="TextBox 11"/>
          <p:cNvSpPr txBox="1"/>
          <p:nvPr/>
        </p:nvSpPr>
        <p:spPr>
          <a:xfrm>
            <a:off x="2051720" y="5744289"/>
            <a:ext cx="1107996"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a:latin typeface="黑体" pitchFamily="49" charset="-122"/>
                <a:ea typeface="黑体" pitchFamily="49" charset="-122"/>
              </a:defRPr>
            </a:lvl1pPr>
          </a:lstStyle>
          <a:p>
            <a:r>
              <a:rPr lang="zh-CN" altLang="en-US" dirty="0">
                <a:sym typeface="楷体_GB2312" pitchFamily="49" charset="-122"/>
              </a:rPr>
              <a:t>　</a:t>
            </a:r>
            <a:r>
              <a:rPr altLang="en-US" dirty="0"/>
              <a:t>统一文字</a:t>
            </a:r>
            <a:endParaRPr lang="zh-CN" altLang="en-US" dirty="0"/>
          </a:p>
        </p:txBody>
      </p:sp>
      <p:sp>
        <p:nvSpPr>
          <p:cNvPr id="13" name="TextBox 12"/>
          <p:cNvSpPr txBox="1"/>
          <p:nvPr/>
        </p:nvSpPr>
        <p:spPr>
          <a:xfrm>
            <a:off x="5542364" y="3861048"/>
            <a:ext cx="1261884"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fontAlgn="base" hangingPunct="0">
              <a:spcBef>
                <a:spcPct val="0"/>
              </a:spcBef>
              <a:spcAft>
                <a:spcPct val="0"/>
              </a:spcAft>
              <a:defRPr sz="1200" b="1">
                <a:latin typeface="Arial" charset="0"/>
                <a:ea typeface="楷体_GB2312" pitchFamily="49" charset="-122"/>
              </a:defRPr>
            </a:lvl1pPr>
          </a:lstStyle>
          <a:p>
            <a:r>
              <a:rPr lang="zh-CN" altLang="en-US" dirty="0">
                <a:sym typeface="楷体_GB2312" pitchFamily="49" charset="-122"/>
              </a:rPr>
              <a:t>　</a:t>
            </a:r>
            <a:r>
              <a:rPr altLang="en-US" dirty="0"/>
              <a:t>统一度量衡</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自定义 1">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33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TotalTime>
  <Words>1185</Words>
  <Application>Microsoft Office PowerPoint</Application>
  <PresentationFormat>全屏显示(4:3)</PresentationFormat>
  <Paragraphs>175</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Arial</vt:lpstr>
      <vt:lpstr>宋体</vt:lpstr>
      <vt:lpstr>黑体</vt:lpstr>
      <vt:lpstr>楷体_GB2312</vt:lpstr>
      <vt:lpstr>Wingdings</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张燕</dc:creator>
  <cp:lastModifiedBy>WLXYs-</cp:lastModifiedBy>
  <cp:revision>106</cp:revision>
  <dcterms:created xsi:type="dcterms:W3CDTF">2006-08-16T00:00:00Z</dcterms:created>
  <dcterms:modified xsi:type="dcterms:W3CDTF">2013-09-06T03:24:58Z</dcterms:modified>
</cp:coreProperties>
</file>